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4.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5.xml" ContentType="application/vnd.openxmlformats-officedocument.presentationml.tags+xml"/>
  <Override PartName="/ppt/notesSlides/notesSlide19.xml" ContentType="application/vnd.openxmlformats-officedocument.presentationml.notesSlide+xml"/>
  <Override PartName="/ppt/tags/tag6.xml" ContentType="application/vnd.openxmlformats-officedocument.presentationml.tags+xml"/>
  <Override PartName="/ppt/notesSlides/notesSlide20.xml" ContentType="application/vnd.openxmlformats-officedocument.presentationml.notesSlide+xml"/>
  <Override PartName="/ppt/tags/tag7.xml" ContentType="application/vnd.openxmlformats-officedocument.presentationml.tag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notesSlides/notesSlide24.xml" ContentType="application/vnd.openxmlformats-officedocument.presentationml.notesSlide+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notesSlides/notesSlide25.xml" ContentType="application/vnd.openxmlformats-officedocument.presentationml.notesSlide+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notesSlides/notesSlide26.xml" ContentType="application/vnd.openxmlformats-officedocument.presentationml.notesSlide+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notesSlides/notesSlide27.xml" ContentType="application/vnd.openxmlformats-officedocument.presentationml.notesSlide+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tags/tag73.xml" ContentType="application/vnd.openxmlformats-officedocument.presentationml.tags+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3">
  <p:sldMasterIdLst>
    <p:sldMasterId id="2147483802" r:id="rId1"/>
  </p:sldMasterIdLst>
  <p:notesMasterIdLst>
    <p:notesMasterId r:id="rId56"/>
  </p:notesMasterIdLst>
  <p:handoutMasterIdLst>
    <p:handoutMasterId r:id="rId57"/>
  </p:handoutMasterIdLst>
  <p:sldIdLst>
    <p:sldId id="259" r:id="rId2"/>
    <p:sldId id="260" r:id="rId3"/>
    <p:sldId id="300" r:id="rId4"/>
    <p:sldId id="302" r:id="rId5"/>
    <p:sldId id="418" r:id="rId6"/>
    <p:sldId id="307" r:id="rId7"/>
    <p:sldId id="370" r:id="rId8"/>
    <p:sldId id="372" r:id="rId9"/>
    <p:sldId id="408" r:id="rId10"/>
    <p:sldId id="373" r:id="rId11"/>
    <p:sldId id="419" r:id="rId12"/>
    <p:sldId id="303" r:id="rId13"/>
    <p:sldId id="304" r:id="rId14"/>
    <p:sldId id="409" r:id="rId15"/>
    <p:sldId id="306" r:id="rId16"/>
    <p:sldId id="375" r:id="rId17"/>
    <p:sldId id="374" r:id="rId18"/>
    <p:sldId id="309" r:id="rId19"/>
    <p:sldId id="338" r:id="rId20"/>
    <p:sldId id="379" r:id="rId21"/>
    <p:sldId id="343" r:id="rId22"/>
    <p:sldId id="381" r:id="rId23"/>
    <p:sldId id="317" r:id="rId24"/>
    <p:sldId id="401" r:id="rId25"/>
    <p:sldId id="345" r:id="rId26"/>
    <p:sldId id="349" r:id="rId27"/>
    <p:sldId id="351" r:id="rId28"/>
    <p:sldId id="319" r:id="rId29"/>
    <p:sldId id="354" r:id="rId30"/>
    <p:sldId id="355" r:id="rId31"/>
    <p:sldId id="383" r:id="rId32"/>
    <p:sldId id="318" r:id="rId33"/>
    <p:sldId id="412" r:id="rId34"/>
    <p:sldId id="416" r:id="rId35"/>
    <p:sldId id="386" r:id="rId36"/>
    <p:sldId id="400" r:id="rId37"/>
    <p:sldId id="335" r:id="rId38"/>
    <p:sldId id="361" r:id="rId39"/>
    <p:sldId id="385" r:id="rId40"/>
    <p:sldId id="336" r:id="rId41"/>
    <p:sldId id="387" r:id="rId42"/>
    <p:sldId id="390" r:id="rId43"/>
    <p:sldId id="391" r:id="rId44"/>
    <p:sldId id="356" r:id="rId45"/>
    <p:sldId id="359" r:id="rId46"/>
    <p:sldId id="360" r:id="rId47"/>
    <p:sldId id="362" r:id="rId48"/>
    <p:sldId id="334" r:id="rId49"/>
    <p:sldId id="316" r:id="rId50"/>
    <p:sldId id="363" r:id="rId51"/>
    <p:sldId id="394" r:id="rId52"/>
    <p:sldId id="299" r:id="rId53"/>
    <p:sldId id="413" r:id="rId54"/>
    <p:sldId id="414" r:id="rId55"/>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247" userDrawn="1">
          <p15:clr>
            <a:srgbClr val="A4A3A4"/>
          </p15:clr>
        </p15:guide>
        <p15:guide id="2" pos="567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程浩" initials="程浩" lastIdx="1" clrIdx="0">
    <p:extLst>
      <p:ext uri="{19B8F6BF-5375-455C-9EA6-DF929625EA0E}">
        <p15:presenceInfo xmlns:p15="http://schemas.microsoft.com/office/powerpoint/2012/main" userId="程浩"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FFFF"/>
    <a:srgbClr val="F8764E"/>
    <a:srgbClr val="004098"/>
    <a:srgbClr val="F2B6B6"/>
    <a:srgbClr val="FFFF00"/>
    <a:srgbClr val="0472BD"/>
    <a:srgbClr val="4775B4"/>
    <a:srgbClr val="4191A6"/>
    <a:srgbClr val="004040"/>
    <a:srgbClr val="0000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2B9354F-7837-49CE-8E8A-24C516EC5B88}" v="34" dt="2020-08-28T08:17:36.601"/>
  </p1510:revLst>
</p1510:revInfo>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4C1A8A3-306A-4EB7-A6B1-4F7E0EB9C5D6}" styleName="中度样式 3 - 强调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EB9631B5-78F2-41C9-869B-9F39066F8104}" styleName="中度样式 3 - 强调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EB344D84-9AFB-497E-A393-DC336BA19D2E}" styleName="中度样式 3 - 强调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85BE263C-DBD7-4A20-BB59-AAB30ACAA65A}" styleName="中度样式 3 - 强调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6E25E649-3F16-4E02-A733-19D2CDBF48F0}" styleName="中度样式 3 - 强调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2A488322-F2BA-4B5B-9748-0D474271808F}" styleName="中度样式 3 - 强调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0E3FDE45-AF77-4B5C-9715-49D594BDF05E}" styleName="浅色样式 1 - 强调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397" autoAdjust="0"/>
    <p:restoredTop sz="94987" autoAdjust="0"/>
  </p:normalViewPr>
  <p:slideViewPr>
    <p:cSldViewPr snapToGrid="0">
      <p:cViewPr>
        <p:scale>
          <a:sx n="100" d="100"/>
          <a:sy n="100" d="100"/>
        </p:scale>
        <p:origin x="1186" y="-163"/>
      </p:cViewPr>
      <p:guideLst>
        <p:guide orient="horz" pos="4247"/>
        <p:guide pos="5670"/>
      </p:guideLst>
    </p:cSldViewPr>
  </p:slideViewPr>
  <p:notesTextViewPr>
    <p:cViewPr>
      <p:scale>
        <a:sx n="100" d="100"/>
        <a:sy n="100" d="100"/>
      </p:scale>
      <p:origin x="0" y="0"/>
    </p:cViewPr>
  </p:notesTextViewPr>
  <p:sorterViewPr>
    <p:cViewPr>
      <p:scale>
        <a:sx n="100" d="100"/>
        <a:sy n="100" d="100"/>
      </p:scale>
      <p:origin x="0" y="0"/>
    </p:cViewPr>
  </p:sorterViewPr>
  <p:notesViewPr>
    <p:cSldViewPr snapToGrid="0">
      <p:cViewPr varScale="1">
        <p:scale>
          <a:sx n="62" d="100"/>
          <a:sy n="62" d="100"/>
        </p:scale>
        <p:origin x="3226" y="5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commentAuthors" Target="commentAuthors.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handoutMaster" Target="handoutMasters/handout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diagrams/colors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CBDA770-07B7-4877-BB71-C8ECAF8DD59F}" type="doc">
      <dgm:prSet loTypeId="urn:microsoft.com/office/officeart/2005/8/layout/lProcess2" loCatId="list" qsTypeId="urn:microsoft.com/office/officeart/2005/8/quickstyle/simple1" qsCatId="simple" csTypeId="urn:microsoft.com/office/officeart/2005/8/colors/accent2_1" csCatId="accent2" phldr="1"/>
      <dgm:spPr/>
      <dgm:t>
        <a:bodyPr/>
        <a:lstStyle/>
        <a:p>
          <a:endParaRPr lang="zh-CN" altLang="en-US"/>
        </a:p>
      </dgm:t>
    </dgm:pt>
    <dgm:pt modelId="{FC762E45-11D3-4562-8145-90E347C937A7}">
      <dgm:prSet phldrT="[文本]" custT="1"/>
      <dgm:spPr/>
      <dgm:t>
        <a:bodyPr/>
        <a:lstStyle/>
        <a:p>
          <a:r>
            <a:rPr lang="zh-CN" altLang="en-US" sz="1800" b="1" dirty="0"/>
            <a:t>基于</a:t>
          </a:r>
          <a:r>
            <a:rPr lang="en-US" altLang="zh-CN" sz="1800" b="1" dirty="0"/>
            <a:t>VQSA </a:t>
          </a:r>
          <a:r>
            <a:rPr lang="zh-CN" altLang="en-US" sz="1800" b="1" dirty="0"/>
            <a:t>的</a:t>
          </a:r>
          <a:r>
            <a:rPr lang="en-US" altLang="zh-CN" sz="1800" b="1" dirty="0"/>
            <a:t>TSN</a:t>
          </a:r>
          <a:r>
            <a:rPr lang="zh-CN" altLang="en-US" sz="1800" b="1" dirty="0"/>
            <a:t>交换</a:t>
          </a:r>
          <a:r>
            <a:rPr lang="en-US" altLang="zh-CN" sz="1800" b="1" dirty="0"/>
            <a:t>IP </a:t>
          </a:r>
          <a:r>
            <a:rPr lang="zh-CN" altLang="en-US" sz="1800" b="1" dirty="0"/>
            <a:t>设计</a:t>
          </a:r>
        </a:p>
      </dgm:t>
    </dgm:pt>
    <dgm:pt modelId="{1376D390-7AD6-49FF-88D7-CFD8D7EDF02B}" type="parTrans" cxnId="{CFB4563D-D6DE-4D69-92B7-2FCC39C05596}">
      <dgm:prSet/>
      <dgm:spPr/>
      <dgm:t>
        <a:bodyPr/>
        <a:lstStyle/>
        <a:p>
          <a:endParaRPr lang="zh-CN" altLang="en-US" b="1">
            <a:solidFill>
              <a:schemeClr val="tx1"/>
            </a:solidFill>
          </a:endParaRPr>
        </a:p>
      </dgm:t>
    </dgm:pt>
    <dgm:pt modelId="{30926F93-9F7B-4032-938C-7FF8AEBCC7F5}" type="sibTrans" cxnId="{CFB4563D-D6DE-4D69-92B7-2FCC39C05596}">
      <dgm:prSet/>
      <dgm:spPr/>
      <dgm:t>
        <a:bodyPr/>
        <a:lstStyle/>
        <a:p>
          <a:endParaRPr lang="zh-CN" altLang="en-US" b="1">
            <a:solidFill>
              <a:schemeClr val="tx1"/>
            </a:solidFill>
          </a:endParaRPr>
        </a:p>
      </dgm:t>
    </dgm:pt>
    <dgm:pt modelId="{4883DAD2-62D2-426E-A604-6D42A45CB9D5}">
      <dgm:prSet phldrT="[文本]" custT="1"/>
      <dgm:spPr/>
      <dgm:t>
        <a:bodyPr/>
        <a:lstStyle/>
        <a:p>
          <a:pPr marL="0" lvl="0" indent="0" algn="ctr" defTabSz="622300">
            <a:lnSpc>
              <a:spcPct val="90000"/>
            </a:lnSpc>
            <a:spcBef>
              <a:spcPct val="0"/>
            </a:spcBef>
            <a:spcAft>
              <a:spcPct val="35000"/>
            </a:spcAft>
            <a:buNone/>
          </a:pPr>
          <a:r>
            <a:rPr lang="zh-CN" altLang="en-US" sz="1400" b="1" kern="1200" dirty="0">
              <a:solidFill>
                <a:srgbClr val="000000">
                  <a:hueOff val="0"/>
                  <a:satOff val="0"/>
                  <a:lumOff val="0"/>
                  <a:alphaOff val="0"/>
                </a:srgbClr>
              </a:solidFill>
              <a:latin typeface="等线"/>
              <a:ea typeface="等线"/>
              <a:cs typeface="+mn-cs"/>
            </a:rPr>
            <a:t>数据信息模块设计及功能验证</a:t>
          </a:r>
        </a:p>
      </dgm:t>
    </dgm:pt>
    <dgm:pt modelId="{61BE441B-94F5-4768-BC76-C86E37C8709C}" type="parTrans" cxnId="{70CA2E04-34CE-4A16-9112-D0E90716D206}">
      <dgm:prSet/>
      <dgm:spPr/>
      <dgm:t>
        <a:bodyPr/>
        <a:lstStyle/>
        <a:p>
          <a:endParaRPr lang="zh-CN" altLang="en-US" b="1">
            <a:solidFill>
              <a:schemeClr val="tx1"/>
            </a:solidFill>
          </a:endParaRPr>
        </a:p>
      </dgm:t>
    </dgm:pt>
    <dgm:pt modelId="{599111F7-F9E2-49D8-B99F-1A9D22BD74D5}" type="sibTrans" cxnId="{70CA2E04-34CE-4A16-9112-D0E90716D206}">
      <dgm:prSet/>
      <dgm:spPr/>
      <dgm:t>
        <a:bodyPr/>
        <a:lstStyle/>
        <a:p>
          <a:endParaRPr lang="zh-CN" altLang="en-US" b="1">
            <a:solidFill>
              <a:schemeClr val="tx1"/>
            </a:solidFill>
          </a:endParaRPr>
        </a:p>
      </dgm:t>
    </dgm:pt>
    <dgm:pt modelId="{9BD6C4F7-3A66-4313-B4DA-2324FFAEFB06}">
      <dgm:prSet phldrT="[文本]" custT="1"/>
      <dgm:spPr/>
      <dgm:t>
        <a:bodyPr/>
        <a:lstStyle/>
        <a:p>
          <a:pPr marL="0" lvl="0" indent="0" algn="ctr" defTabSz="622300">
            <a:lnSpc>
              <a:spcPct val="90000"/>
            </a:lnSpc>
            <a:spcBef>
              <a:spcPct val="0"/>
            </a:spcBef>
            <a:spcAft>
              <a:spcPct val="35000"/>
            </a:spcAft>
            <a:buNone/>
          </a:pPr>
          <a:r>
            <a:rPr lang="en-US" altLang="zh-CN" sz="1400" b="1" kern="1200" dirty="0">
              <a:solidFill>
                <a:srgbClr val="000000">
                  <a:hueOff val="0"/>
                  <a:satOff val="0"/>
                  <a:lumOff val="0"/>
                  <a:alphaOff val="0"/>
                </a:srgbClr>
              </a:solidFill>
              <a:latin typeface="等线"/>
              <a:ea typeface="等线"/>
              <a:cs typeface="+mn-cs"/>
            </a:rPr>
            <a:t>VQSA</a:t>
          </a:r>
          <a:r>
            <a:rPr lang="zh-CN" altLang="en-US" sz="1400" b="1" kern="1200" dirty="0">
              <a:solidFill>
                <a:srgbClr val="000000">
                  <a:hueOff val="0"/>
                  <a:satOff val="0"/>
                  <a:lumOff val="0"/>
                  <a:alphaOff val="0"/>
                </a:srgbClr>
              </a:solidFill>
              <a:latin typeface="等线"/>
              <a:ea typeface="等线"/>
              <a:cs typeface="+mn-cs"/>
            </a:rPr>
            <a:t>模块封装及功能验证</a:t>
          </a:r>
        </a:p>
      </dgm:t>
    </dgm:pt>
    <dgm:pt modelId="{09FCE504-D818-48B3-84C4-69FF5374BEDB}" type="parTrans" cxnId="{E17373EC-7256-4104-BD56-8BA403728915}">
      <dgm:prSet/>
      <dgm:spPr/>
      <dgm:t>
        <a:bodyPr/>
        <a:lstStyle/>
        <a:p>
          <a:endParaRPr lang="zh-CN" altLang="en-US" b="1">
            <a:solidFill>
              <a:schemeClr val="tx1"/>
            </a:solidFill>
          </a:endParaRPr>
        </a:p>
      </dgm:t>
    </dgm:pt>
    <dgm:pt modelId="{4A0EDD0D-E4A6-43B9-A42E-F8C57A816608}" type="sibTrans" cxnId="{E17373EC-7256-4104-BD56-8BA403728915}">
      <dgm:prSet/>
      <dgm:spPr/>
      <dgm:t>
        <a:bodyPr/>
        <a:lstStyle/>
        <a:p>
          <a:endParaRPr lang="zh-CN" altLang="en-US" b="1">
            <a:solidFill>
              <a:schemeClr val="tx1"/>
            </a:solidFill>
          </a:endParaRPr>
        </a:p>
      </dgm:t>
    </dgm:pt>
    <dgm:pt modelId="{A300687F-F1B6-4E21-B6AE-63C4BB5ADDE9}">
      <dgm:prSet phldrT="[文本]" custT="1"/>
      <dgm:spPr/>
      <dgm:t>
        <a:bodyPr/>
        <a:lstStyle/>
        <a:p>
          <a:pPr marL="0" lvl="0" indent="0" algn="ctr" defTabSz="622300">
            <a:lnSpc>
              <a:spcPct val="90000"/>
            </a:lnSpc>
            <a:spcBef>
              <a:spcPct val="0"/>
            </a:spcBef>
            <a:spcAft>
              <a:spcPct val="35000"/>
            </a:spcAft>
            <a:buNone/>
          </a:pPr>
          <a:r>
            <a:rPr lang="en-US" altLang="zh-CN" sz="1400" b="1" kern="1200" dirty="0">
              <a:solidFill>
                <a:srgbClr val="000000">
                  <a:hueOff val="0"/>
                  <a:satOff val="0"/>
                  <a:lumOff val="0"/>
                  <a:alphaOff val="0"/>
                </a:srgbClr>
              </a:solidFill>
              <a:latin typeface="等线"/>
              <a:ea typeface="等线"/>
              <a:cs typeface="+mn-cs"/>
            </a:rPr>
            <a:t>SORP</a:t>
          </a:r>
          <a:r>
            <a:rPr lang="zh-CN" altLang="en-US" sz="1400" b="1" kern="1200" dirty="0">
              <a:solidFill>
                <a:srgbClr val="000000">
                  <a:hueOff val="0"/>
                  <a:satOff val="0"/>
                  <a:lumOff val="0"/>
                  <a:alphaOff val="0"/>
                </a:srgbClr>
              </a:solidFill>
              <a:latin typeface="等线"/>
              <a:ea typeface="等线"/>
              <a:cs typeface="+mn-cs"/>
            </a:rPr>
            <a:t>算法调度求解</a:t>
          </a:r>
          <a:r>
            <a:rPr lang="en-US" altLang="zh-CN" sz="1400" b="1" kern="1200" dirty="0">
              <a:solidFill>
                <a:srgbClr val="000000">
                  <a:hueOff val="0"/>
                  <a:satOff val="0"/>
                  <a:lumOff val="0"/>
                  <a:alphaOff val="0"/>
                </a:srgbClr>
              </a:solidFill>
              <a:latin typeface="等线"/>
              <a:ea typeface="等线"/>
              <a:cs typeface="+mn-cs"/>
            </a:rPr>
            <a:t>TT</a:t>
          </a:r>
          <a:r>
            <a:rPr lang="zh-CN" altLang="en-US" sz="1400" b="1" kern="1200" dirty="0">
              <a:solidFill>
                <a:srgbClr val="000000">
                  <a:hueOff val="0"/>
                  <a:satOff val="0"/>
                  <a:lumOff val="0"/>
                  <a:alphaOff val="0"/>
                </a:srgbClr>
              </a:solidFill>
              <a:latin typeface="等线"/>
              <a:ea typeface="等线"/>
              <a:cs typeface="+mn-cs"/>
            </a:rPr>
            <a:t>流</a:t>
          </a:r>
        </a:p>
      </dgm:t>
    </dgm:pt>
    <dgm:pt modelId="{BE541639-A4A0-41D2-85BE-8771C29F19CB}" type="parTrans" cxnId="{A4F03718-3D34-4DF3-96B4-571287152D9D}">
      <dgm:prSet/>
      <dgm:spPr/>
      <dgm:t>
        <a:bodyPr/>
        <a:lstStyle/>
        <a:p>
          <a:endParaRPr lang="zh-CN" altLang="en-US" b="1">
            <a:solidFill>
              <a:schemeClr val="tx1"/>
            </a:solidFill>
          </a:endParaRPr>
        </a:p>
      </dgm:t>
    </dgm:pt>
    <dgm:pt modelId="{C960B76E-90C1-4A0A-9A5E-98BD4E709F8F}" type="sibTrans" cxnId="{A4F03718-3D34-4DF3-96B4-571287152D9D}">
      <dgm:prSet/>
      <dgm:spPr/>
      <dgm:t>
        <a:bodyPr/>
        <a:lstStyle/>
        <a:p>
          <a:endParaRPr lang="zh-CN" altLang="en-US" b="1">
            <a:solidFill>
              <a:schemeClr val="tx1"/>
            </a:solidFill>
          </a:endParaRPr>
        </a:p>
      </dgm:t>
    </dgm:pt>
    <dgm:pt modelId="{6EC8D389-ABA0-489F-A862-0184A6908CD5}">
      <dgm:prSet custT="1"/>
      <dgm:spPr/>
      <dgm:t>
        <a:bodyPr/>
        <a:lstStyle/>
        <a:p>
          <a:pPr marL="0" lvl="0" indent="0" algn="ctr" defTabSz="622300">
            <a:lnSpc>
              <a:spcPct val="90000"/>
            </a:lnSpc>
            <a:spcBef>
              <a:spcPct val="0"/>
            </a:spcBef>
            <a:spcAft>
              <a:spcPct val="35000"/>
            </a:spcAft>
            <a:buNone/>
          </a:pPr>
          <a:r>
            <a:rPr lang="zh-CN" altLang="en-US" sz="1400" b="1" kern="1200" dirty="0">
              <a:solidFill>
                <a:srgbClr val="000000">
                  <a:hueOff val="0"/>
                  <a:satOff val="0"/>
                  <a:lumOff val="0"/>
                  <a:alphaOff val="0"/>
                </a:srgbClr>
              </a:solidFill>
              <a:latin typeface="等线"/>
              <a:ea typeface="等线"/>
              <a:cs typeface="+mn-cs"/>
            </a:rPr>
            <a:t>数据流调度结果</a:t>
          </a:r>
        </a:p>
      </dgm:t>
    </dgm:pt>
    <dgm:pt modelId="{2093BB40-77A2-48E5-9D78-BB010E1A6497}" type="parTrans" cxnId="{9E82FA88-6C18-42D4-B06C-E7461AEAF6C8}">
      <dgm:prSet/>
      <dgm:spPr/>
      <dgm:t>
        <a:bodyPr/>
        <a:lstStyle/>
        <a:p>
          <a:endParaRPr lang="zh-CN" altLang="en-US" b="1">
            <a:solidFill>
              <a:schemeClr val="tx1"/>
            </a:solidFill>
          </a:endParaRPr>
        </a:p>
      </dgm:t>
    </dgm:pt>
    <dgm:pt modelId="{F449010F-2BCA-437A-92D7-3E8489943DA9}" type="sibTrans" cxnId="{9E82FA88-6C18-42D4-B06C-E7461AEAF6C8}">
      <dgm:prSet/>
      <dgm:spPr/>
      <dgm:t>
        <a:bodyPr/>
        <a:lstStyle/>
        <a:p>
          <a:endParaRPr lang="zh-CN" altLang="en-US" b="1">
            <a:solidFill>
              <a:schemeClr val="tx1"/>
            </a:solidFill>
          </a:endParaRPr>
        </a:p>
      </dgm:t>
    </dgm:pt>
    <dgm:pt modelId="{8877AAF2-EA7D-4816-A808-B051E5228272}">
      <dgm:prSet phldrT="[文本]" custT="1"/>
      <dgm:spPr/>
      <dgm:t>
        <a:bodyPr/>
        <a:lstStyle/>
        <a:p>
          <a:pPr marL="0" lvl="0" indent="0" algn="ctr" defTabSz="622300">
            <a:lnSpc>
              <a:spcPct val="90000"/>
            </a:lnSpc>
            <a:spcBef>
              <a:spcPct val="0"/>
            </a:spcBef>
            <a:spcAft>
              <a:spcPct val="35000"/>
            </a:spcAft>
            <a:buNone/>
          </a:pPr>
          <a:r>
            <a:rPr lang="zh-CN" altLang="en-US" sz="1400" b="1" kern="1200" dirty="0">
              <a:solidFill>
                <a:srgbClr val="000000">
                  <a:hueOff val="0"/>
                  <a:satOff val="0"/>
                  <a:lumOff val="0"/>
                  <a:alphaOff val="0"/>
                </a:srgbClr>
              </a:solidFill>
              <a:latin typeface="等线"/>
              <a:ea typeface="等线"/>
              <a:cs typeface="+mn-cs"/>
            </a:rPr>
            <a:t>测试环境配置</a:t>
          </a:r>
        </a:p>
      </dgm:t>
    </dgm:pt>
    <dgm:pt modelId="{A49E0305-612B-455B-8E6B-1C15ACE085C7}" type="parTrans" cxnId="{F4AEBA6A-CBFE-4867-B69D-39DF75E13600}">
      <dgm:prSet/>
      <dgm:spPr/>
      <dgm:t>
        <a:bodyPr/>
        <a:lstStyle/>
        <a:p>
          <a:endParaRPr lang="zh-CN" altLang="en-US"/>
        </a:p>
      </dgm:t>
    </dgm:pt>
    <dgm:pt modelId="{74B6F857-6331-4B06-8DB9-D3ADB321B94F}" type="sibTrans" cxnId="{F4AEBA6A-CBFE-4867-B69D-39DF75E13600}">
      <dgm:prSet/>
      <dgm:spPr/>
      <dgm:t>
        <a:bodyPr/>
        <a:lstStyle/>
        <a:p>
          <a:endParaRPr lang="zh-CN" altLang="en-US"/>
        </a:p>
      </dgm:t>
    </dgm:pt>
    <dgm:pt modelId="{2EF11599-0D4C-4040-922F-E5D2F8C8B80E}">
      <dgm:prSet phldrT="[文本]" custT="1"/>
      <dgm:spPr/>
      <dgm:t>
        <a:bodyPr/>
        <a:lstStyle/>
        <a:p>
          <a:r>
            <a:rPr lang="en-US" altLang="zh-CN" sz="1800" b="1" dirty="0">
              <a:latin typeface="+mn-ea"/>
            </a:rPr>
            <a:t>TSN</a:t>
          </a:r>
          <a:r>
            <a:rPr lang="zh-CN" altLang="en-US" sz="1800" b="1" dirty="0">
              <a:latin typeface="+mn-ea"/>
            </a:rPr>
            <a:t>交换 </a:t>
          </a:r>
          <a:r>
            <a:rPr lang="en-US" altLang="zh-CN" sz="1800" b="1" dirty="0">
              <a:latin typeface="+mn-ea"/>
            </a:rPr>
            <a:t>IP</a:t>
          </a:r>
          <a:r>
            <a:rPr lang="zh-CN" altLang="en-US" sz="1800" b="1" dirty="0">
              <a:latin typeface="+mn-ea"/>
            </a:rPr>
            <a:t>整体验证</a:t>
          </a:r>
          <a:endParaRPr lang="zh-CN" altLang="en-US" sz="1800" b="1" dirty="0"/>
        </a:p>
      </dgm:t>
    </dgm:pt>
    <dgm:pt modelId="{835A0796-25CA-4218-92CC-0C65F47FBF02}" type="sibTrans" cxnId="{88E6C5AD-EE8C-47A9-A6AD-A14445F9E62F}">
      <dgm:prSet/>
      <dgm:spPr/>
      <dgm:t>
        <a:bodyPr/>
        <a:lstStyle/>
        <a:p>
          <a:endParaRPr lang="zh-CN" altLang="en-US" b="1">
            <a:solidFill>
              <a:schemeClr val="tx1"/>
            </a:solidFill>
          </a:endParaRPr>
        </a:p>
      </dgm:t>
    </dgm:pt>
    <dgm:pt modelId="{E2E0528A-367B-4F4B-887D-C2FB55450843}" type="parTrans" cxnId="{88E6C5AD-EE8C-47A9-A6AD-A14445F9E62F}">
      <dgm:prSet/>
      <dgm:spPr/>
      <dgm:t>
        <a:bodyPr/>
        <a:lstStyle/>
        <a:p>
          <a:endParaRPr lang="zh-CN" altLang="en-US" b="1">
            <a:solidFill>
              <a:schemeClr val="tx1"/>
            </a:solidFill>
          </a:endParaRPr>
        </a:p>
      </dgm:t>
    </dgm:pt>
    <dgm:pt modelId="{A309E210-B3F3-40F5-9CA8-426FE50FCA26}">
      <dgm:prSet phldrT="[文本]" custT="1"/>
      <dgm:spPr/>
      <dgm:t>
        <a:bodyPr/>
        <a:lstStyle/>
        <a:p>
          <a:pPr marL="0" lvl="0" indent="0" algn="ctr" defTabSz="622300">
            <a:lnSpc>
              <a:spcPct val="90000"/>
            </a:lnSpc>
            <a:spcBef>
              <a:spcPct val="0"/>
            </a:spcBef>
            <a:spcAft>
              <a:spcPct val="35000"/>
            </a:spcAft>
            <a:buNone/>
          </a:pPr>
          <a:r>
            <a:rPr lang="zh-CN" altLang="en-US" sz="1400" b="1" kern="1200" dirty="0">
              <a:solidFill>
                <a:srgbClr val="000000">
                  <a:hueOff val="0"/>
                  <a:satOff val="0"/>
                  <a:lumOff val="0"/>
                  <a:alphaOff val="0"/>
                </a:srgbClr>
              </a:solidFill>
              <a:latin typeface="等线"/>
              <a:ea typeface="等线"/>
              <a:cs typeface="+mn-cs"/>
            </a:rPr>
            <a:t>基于</a:t>
          </a:r>
          <a:r>
            <a:rPr lang="en-US" altLang="zh-CN" sz="1400" b="1" kern="1200" dirty="0">
              <a:solidFill>
                <a:srgbClr val="000000">
                  <a:hueOff val="0"/>
                  <a:satOff val="0"/>
                  <a:lumOff val="0"/>
                  <a:alphaOff val="0"/>
                </a:srgbClr>
              </a:solidFill>
              <a:latin typeface="等线"/>
              <a:ea typeface="等线"/>
              <a:cs typeface="+mn-cs"/>
            </a:rPr>
            <a:t>FPGA</a:t>
          </a:r>
          <a:r>
            <a:rPr lang="zh-CN" altLang="en-US" sz="1400" b="1" kern="1200" dirty="0">
              <a:solidFill>
                <a:srgbClr val="000000">
                  <a:hueOff val="0"/>
                  <a:satOff val="0"/>
                  <a:lumOff val="0"/>
                  <a:alphaOff val="0"/>
                </a:srgbClr>
              </a:solidFill>
              <a:latin typeface="等线"/>
              <a:ea typeface="等线"/>
              <a:cs typeface="+mn-cs"/>
            </a:rPr>
            <a:t>的硬件平台搭建</a:t>
          </a:r>
        </a:p>
      </dgm:t>
    </dgm:pt>
    <dgm:pt modelId="{73793821-AD00-48A1-85E5-9AAEBD656D7E}" type="parTrans" cxnId="{A18FCA74-C3D8-4F53-BDE2-8640A088BCEE}">
      <dgm:prSet/>
      <dgm:spPr/>
      <dgm:t>
        <a:bodyPr/>
        <a:lstStyle/>
        <a:p>
          <a:endParaRPr lang="zh-CN" altLang="en-US"/>
        </a:p>
      </dgm:t>
    </dgm:pt>
    <dgm:pt modelId="{4FDDE93A-9163-4D4B-9B68-65E6D4CEBCD2}" type="sibTrans" cxnId="{A18FCA74-C3D8-4F53-BDE2-8640A088BCEE}">
      <dgm:prSet/>
      <dgm:spPr/>
      <dgm:t>
        <a:bodyPr/>
        <a:lstStyle/>
        <a:p>
          <a:endParaRPr lang="zh-CN" altLang="en-US"/>
        </a:p>
      </dgm:t>
    </dgm:pt>
    <dgm:pt modelId="{8F0B6975-B8E6-4758-87FD-9701E988E903}" type="pres">
      <dgm:prSet presAssocID="{DCBDA770-07B7-4877-BB71-C8ECAF8DD59F}" presName="theList" presStyleCnt="0">
        <dgm:presLayoutVars>
          <dgm:dir/>
          <dgm:animLvl val="lvl"/>
          <dgm:resizeHandles val="exact"/>
        </dgm:presLayoutVars>
      </dgm:prSet>
      <dgm:spPr/>
    </dgm:pt>
    <dgm:pt modelId="{4F8EB1E3-E967-477C-9A5C-724B641C5573}" type="pres">
      <dgm:prSet presAssocID="{FC762E45-11D3-4562-8145-90E347C937A7}" presName="compNode" presStyleCnt="0"/>
      <dgm:spPr/>
    </dgm:pt>
    <dgm:pt modelId="{D65C1C2B-9D76-4D5E-85AE-92CFEE6BC015}" type="pres">
      <dgm:prSet presAssocID="{FC762E45-11D3-4562-8145-90E347C937A7}" presName="aNode" presStyleLbl="bgShp" presStyleIdx="0" presStyleCnt="2" custScaleX="72434" custLinFactNeighborX="-976" custLinFactNeighborY="-6664"/>
      <dgm:spPr/>
    </dgm:pt>
    <dgm:pt modelId="{0E4453DC-2DA2-4639-B712-C20B0747F078}" type="pres">
      <dgm:prSet presAssocID="{FC762E45-11D3-4562-8145-90E347C937A7}" presName="textNode" presStyleLbl="bgShp" presStyleIdx="0" presStyleCnt="2"/>
      <dgm:spPr/>
    </dgm:pt>
    <dgm:pt modelId="{D545D5B6-EBC2-4D26-A897-695F066B6822}" type="pres">
      <dgm:prSet presAssocID="{FC762E45-11D3-4562-8145-90E347C937A7}" presName="compChildNode" presStyleCnt="0"/>
      <dgm:spPr/>
    </dgm:pt>
    <dgm:pt modelId="{0FC41151-D3B2-486D-9234-6E64723EE1A9}" type="pres">
      <dgm:prSet presAssocID="{FC762E45-11D3-4562-8145-90E347C937A7}" presName="theInnerList" presStyleCnt="0"/>
      <dgm:spPr/>
    </dgm:pt>
    <dgm:pt modelId="{3F71BEEB-8626-4D30-A21B-7A89B8C5825C}" type="pres">
      <dgm:prSet presAssocID="{4883DAD2-62D2-426E-A604-6D42A45CB9D5}" presName="childNode" presStyleLbl="node1" presStyleIdx="0" presStyleCnt="6" custScaleX="72434">
        <dgm:presLayoutVars>
          <dgm:bulletEnabled val="1"/>
        </dgm:presLayoutVars>
      </dgm:prSet>
      <dgm:spPr/>
    </dgm:pt>
    <dgm:pt modelId="{0CCF4C74-30A3-40AB-B5F4-8290B78DFB31}" type="pres">
      <dgm:prSet presAssocID="{4883DAD2-62D2-426E-A604-6D42A45CB9D5}" presName="aSpace2" presStyleCnt="0"/>
      <dgm:spPr/>
    </dgm:pt>
    <dgm:pt modelId="{F8B376FD-A63B-4036-B2BB-4D5BBC764747}" type="pres">
      <dgm:prSet presAssocID="{9BD6C4F7-3A66-4313-B4DA-2324FFAEFB06}" presName="childNode" presStyleLbl="node1" presStyleIdx="1" presStyleCnt="6" custScaleX="72434">
        <dgm:presLayoutVars>
          <dgm:bulletEnabled val="1"/>
        </dgm:presLayoutVars>
      </dgm:prSet>
      <dgm:spPr/>
    </dgm:pt>
    <dgm:pt modelId="{9684CFA9-571D-4E36-836E-477C6D4EE78A}" type="pres">
      <dgm:prSet presAssocID="{FC762E45-11D3-4562-8145-90E347C937A7}" presName="aSpace" presStyleCnt="0"/>
      <dgm:spPr/>
    </dgm:pt>
    <dgm:pt modelId="{186642D1-24E8-4188-BF30-833635F25A89}" type="pres">
      <dgm:prSet presAssocID="{2EF11599-0D4C-4040-922F-E5D2F8C8B80E}" presName="compNode" presStyleCnt="0"/>
      <dgm:spPr/>
    </dgm:pt>
    <dgm:pt modelId="{B1584D56-1F54-483F-9103-52B2CF0BBC2F}" type="pres">
      <dgm:prSet presAssocID="{2EF11599-0D4C-4040-922F-E5D2F8C8B80E}" presName="aNode" presStyleLbl="bgShp" presStyleIdx="1" presStyleCnt="2" custScaleX="79808" custLinFactNeighborX="-63" custLinFactNeighborY="-9081"/>
      <dgm:spPr/>
    </dgm:pt>
    <dgm:pt modelId="{C2627DC3-AFF8-4ED3-8FD0-B6B6529CEBAD}" type="pres">
      <dgm:prSet presAssocID="{2EF11599-0D4C-4040-922F-E5D2F8C8B80E}" presName="textNode" presStyleLbl="bgShp" presStyleIdx="1" presStyleCnt="2"/>
      <dgm:spPr/>
    </dgm:pt>
    <dgm:pt modelId="{188140C9-0FF6-4CF5-B3F9-303102A269A9}" type="pres">
      <dgm:prSet presAssocID="{2EF11599-0D4C-4040-922F-E5D2F8C8B80E}" presName="compChildNode" presStyleCnt="0"/>
      <dgm:spPr/>
    </dgm:pt>
    <dgm:pt modelId="{84982060-A06F-4B66-BAA4-41C40399769F}" type="pres">
      <dgm:prSet presAssocID="{2EF11599-0D4C-4040-922F-E5D2F8C8B80E}" presName="theInnerList" presStyleCnt="0"/>
      <dgm:spPr/>
    </dgm:pt>
    <dgm:pt modelId="{1A29B42E-9B11-4B8F-9010-1D73E57A7430}" type="pres">
      <dgm:prSet presAssocID="{A309E210-B3F3-40F5-9CA8-426FE50FCA26}" presName="childNode" presStyleLbl="node1" presStyleIdx="2" presStyleCnt="6" custScaleX="79808">
        <dgm:presLayoutVars>
          <dgm:bulletEnabled val="1"/>
        </dgm:presLayoutVars>
      </dgm:prSet>
      <dgm:spPr/>
    </dgm:pt>
    <dgm:pt modelId="{809A8681-1EF4-44E9-BBF1-32495425DAF3}" type="pres">
      <dgm:prSet presAssocID="{A309E210-B3F3-40F5-9CA8-426FE50FCA26}" presName="aSpace2" presStyleCnt="0"/>
      <dgm:spPr/>
    </dgm:pt>
    <dgm:pt modelId="{D86BDE88-0895-4E34-AF20-E0E43E4AD08C}" type="pres">
      <dgm:prSet presAssocID="{8877AAF2-EA7D-4816-A808-B051E5228272}" presName="childNode" presStyleLbl="node1" presStyleIdx="3" presStyleCnt="6" custScaleX="79808">
        <dgm:presLayoutVars>
          <dgm:bulletEnabled val="1"/>
        </dgm:presLayoutVars>
      </dgm:prSet>
      <dgm:spPr/>
    </dgm:pt>
    <dgm:pt modelId="{E57008D2-33AF-411D-814D-9DFFB501732E}" type="pres">
      <dgm:prSet presAssocID="{8877AAF2-EA7D-4816-A808-B051E5228272}" presName="aSpace2" presStyleCnt="0"/>
      <dgm:spPr/>
    </dgm:pt>
    <dgm:pt modelId="{6BA0C361-0176-4EA4-B5FE-3F6F6DFD8318}" type="pres">
      <dgm:prSet presAssocID="{A300687F-F1B6-4E21-B6AE-63C4BB5ADDE9}" presName="childNode" presStyleLbl="node1" presStyleIdx="4" presStyleCnt="6" custScaleX="79808">
        <dgm:presLayoutVars>
          <dgm:bulletEnabled val="1"/>
        </dgm:presLayoutVars>
      </dgm:prSet>
      <dgm:spPr/>
    </dgm:pt>
    <dgm:pt modelId="{5D83326F-6DED-4188-AE14-19B98F2CC703}" type="pres">
      <dgm:prSet presAssocID="{A300687F-F1B6-4E21-B6AE-63C4BB5ADDE9}" presName="aSpace2" presStyleCnt="0"/>
      <dgm:spPr/>
    </dgm:pt>
    <dgm:pt modelId="{222A4124-44C5-4ABE-BDA7-708E49013DCF}" type="pres">
      <dgm:prSet presAssocID="{6EC8D389-ABA0-489F-A862-0184A6908CD5}" presName="childNode" presStyleLbl="node1" presStyleIdx="5" presStyleCnt="6" custScaleX="79808">
        <dgm:presLayoutVars>
          <dgm:bulletEnabled val="1"/>
        </dgm:presLayoutVars>
      </dgm:prSet>
      <dgm:spPr/>
    </dgm:pt>
  </dgm:ptLst>
  <dgm:cxnLst>
    <dgm:cxn modelId="{70CA2E04-34CE-4A16-9112-D0E90716D206}" srcId="{FC762E45-11D3-4562-8145-90E347C937A7}" destId="{4883DAD2-62D2-426E-A604-6D42A45CB9D5}" srcOrd="0" destOrd="0" parTransId="{61BE441B-94F5-4768-BC76-C86E37C8709C}" sibTransId="{599111F7-F9E2-49D8-B99F-1A9D22BD74D5}"/>
    <dgm:cxn modelId="{150BC405-FF09-49D3-AD48-D467BA12A1EF}" type="presOf" srcId="{2EF11599-0D4C-4040-922F-E5D2F8C8B80E}" destId="{C2627DC3-AFF8-4ED3-8FD0-B6B6529CEBAD}" srcOrd="1" destOrd="0" presId="urn:microsoft.com/office/officeart/2005/8/layout/lProcess2"/>
    <dgm:cxn modelId="{286A170A-9A87-4FFD-80BC-648F07977045}" type="presOf" srcId="{A309E210-B3F3-40F5-9CA8-426FE50FCA26}" destId="{1A29B42E-9B11-4B8F-9010-1D73E57A7430}" srcOrd="0" destOrd="0" presId="urn:microsoft.com/office/officeart/2005/8/layout/lProcess2"/>
    <dgm:cxn modelId="{A4F03718-3D34-4DF3-96B4-571287152D9D}" srcId="{2EF11599-0D4C-4040-922F-E5D2F8C8B80E}" destId="{A300687F-F1B6-4E21-B6AE-63C4BB5ADDE9}" srcOrd="2" destOrd="0" parTransId="{BE541639-A4A0-41D2-85BE-8771C29F19CB}" sibTransId="{C960B76E-90C1-4A0A-9A5E-98BD4E709F8F}"/>
    <dgm:cxn modelId="{17B46321-82F7-4A68-83DC-CE0E16BB479D}" type="presOf" srcId="{DCBDA770-07B7-4877-BB71-C8ECAF8DD59F}" destId="{8F0B6975-B8E6-4758-87FD-9701E988E903}" srcOrd="0" destOrd="0" presId="urn:microsoft.com/office/officeart/2005/8/layout/lProcess2"/>
    <dgm:cxn modelId="{6CEBAF34-356A-4593-8D72-8475336EC788}" type="presOf" srcId="{2EF11599-0D4C-4040-922F-E5D2F8C8B80E}" destId="{B1584D56-1F54-483F-9103-52B2CF0BBC2F}" srcOrd="0" destOrd="0" presId="urn:microsoft.com/office/officeart/2005/8/layout/lProcess2"/>
    <dgm:cxn modelId="{CFB4563D-D6DE-4D69-92B7-2FCC39C05596}" srcId="{DCBDA770-07B7-4877-BB71-C8ECAF8DD59F}" destId="{FC762E45-11D3-4562-8145-90E347C937A7}" srcOrd="0" destOrd="0" parTransId="{1376D390-7AD6-49FF-88D7-CFD8D7EDF02B}" sibTransId="{30926F93-9F7B-4032-938C-7FF8AEBCC7F5}"/>
    <dgm:cxn modelId="{47D20F3E-92F1-4918-BC41-0BC7E6F18815}" type="presOf" srcId="{6EC8D389-ABA0-489F-A862-0184A6908CD5}" destId="{222A4124-44C5-4ABE-BDA7-708E49013DCF}" srcOrd="0" destOrd="0" presId="urn:microsoft.com/office/officeart/2005/8/layout/lProcess2"/>
    <dgm:cxn modelId="{F4AEBA6A-CBFE-4867-B69D-39DF75E13600}" srcId="{2EF11599-0D4C-4040-922F-E5D2F8C8B80E}" destId="{8877AAF2-EA7D-4816-A808-B051E5228272}" srcOrd="1" destOrd="0" parTransId="{A49E0305-612B-455B-8E6B-1C15ACE085C7}" sibTransId="{74B6F857-6331-4B06-8DB9-D3ADB321B94F}"/>
    <dgm:cxn modelId="{E6BEC94C-FD72-48BE-B3D5-CDAE7946B8B0}" type="presOf" srcId="{8877AAF2-EA7D-4816-A808-B051E5228272}" destId="{D86BDE88-0895-4E34-AF20-E0E43E4AD08C}" srcOrd="0" destOrd="0" presId="urn:microsoft.com/office/officeart/2005/8/layout/lProcess2"/>
    <dgm:cxn modelId="{C46A0E6D-0B73-4C6E-B107-3B822913D8B2}" type="presOf" srcId="{4883DAD2-62D2-426E-A604-6D42A45CB9D5}" destId="{3F71BEEB-8626-4D30-A21B-7A89B8C5825C}" srcOrd="0" destOrd="0" presId="urn:microsoft.com/office/officeart/2005/8/layout/lProcess2"/>
    <dgm:cxn modelId="{A18FCA74-C3D8-4F53-BDE2-8640A088BCEE}" srcId="{2EF11599-0D4C-4040-922F-E5D2F8C8B80E}" destId="{A309E210-B3F3-40F5-9CA8-426FE50FCA26}" srcOrd="0" destOrd="0" parTransId="{73793821-AD00-48A1-85E5-9AAEBD656D7E}" sibTransId="{4FDDE93A-9163-4D4B-9B68-65E6D4CEBCD2}"/>
    <dgm:cxn modelId="{9E82FA88-6C18-42D4-B06C-E7461AEAF6C8}" srcId="{2EF11599-0D4C-4040-922F-E5D2F8C8B80E}" destId="{6EC8D389-ABA0-489F-A862-0184A6908CD5}" srcOrd="3" destOrd="0" parTransId="{2093BB40-77A2-48E5-9D78-BB010E1A6497}" sibTransId="{F449010F-2BCA-437A-92D7-3E8489943DA9}"/>
    <dgm:cxn modelId="{88E6C5AD-EE8C-47A9-A6AD-A14445F9E62F}" srcId="{DCBDA770-07B7-4877-BB71-C8ECAF8DD59F}" destId="{2EF11599-0D4C-4040-922F-E5D2F8C8B80E}" srcOrd="1" destOrd="0" parTransId="{E2E0528A-367B-4F4B-887D-C2FB55450843}" sibTransId="{835A0796-25CA-4218-92CC-0C65F47FBF02}"/>
    <dgm:cxn modelId="{B772D8BD-C00B-4594-8A58-E3B5AA3BAD11}" type="presOf" srcId="{FC762E45-11D3-4562-8145-90E347C937A7}" destId="{0E4453DC-2DA2-4639-B712-C20B0747F078}" srcOrd="1" destOrd="0" presId="urn:microsoft.com/office/officeart/2005/8/layout/lProcess2"/>
    <dgm:cxn modelId="{B46AA8C4-029A-4A57-A7E9-6200AC41947B}" type="presOf" srcId="{FC762E45-11D3-4562-8145-90E347C937A7}" destId="{D65C1C2B-9D76-4D5E-85AE-92CFEE6BC015}" srcOrd="0" destOrd="0" presId="urn:microsoft.com/office/officeart/2005/8/layout/lProcess2"/>
    <dgm:cxn modelId="{B43A3ACC-930C-489C-BBAB-9E4E322B194B}" type="presOf" srcId="{A300687F-F1B6-4E21-B6AE-63C4BB5ADDE9}" destId="{6BA0C361-0176-4EA4-B5FE-3F6F6DFD8318}" srcOrd="0" destOrd="0" presId="urn:microsoft.com/office/officeart/2005/8/layout/lProcess2"/>
    <dgm:cxn modelId="{5E2B43E5-8C3E-4C37-A817-4D73D72C008E}" type="presOf" srcId="{9BD6C4F7-3A66-4313-B4DA-2324FFAEFB06}" destId="{F8B376FD-A63B-4036-B2BB-4D5BBC764747}" srcOrd="0" destOrd="0" presId="urn:microsoft.com/office/officeart/2005/8/layout/lProcess2"/>
    <dgm:cxn modelId="{E17373EC-7256-4104-BD56-8BA403728915}" srcId="{FC762E45-11D3-4562-8145-90E347C937A7}" destId="{9BD6C4F7-3A66-4313-B4DA-2324FFAEFB06}" srcOrd="1" destOrd="0" parTransId="{09FCE504-D818-48B3-84C4-69FF5374BEDB}" sibTransId="{4A0EDD0D-E4A6-43B9-A42E-F8C57A816608}"/>
    <dgm:cxn modelId="{2E52FC73-F556-4217-AA2D-A911776EECAF}" type="presParOf" srcId="{8F0B6975-B8E6-4758-87FD-9701E988E903}" destId="{4F8EB1E3-E967-477C-9A5C-724B641C5573}" srcOrd="0" destOrd="0" presId="urn:microsoft.com/office/officeart/2005/8/layout/lProcess2"/>
    <dgm:cxn modelId="{66E8DF32-CFEB-43C7-BA6A-567CFA1785A6}" type="presParOf" srcId="{4F8EB1E3-E967-477C-9A5C-724B641C5573}" destId="{D65C1C2B-9D76-4D5E-85AE-92CFEE6BC015}" srcOrd="0" destOrd="0" presId="urn:microsoft.com/office/officeart/2005/8/layout/lProcess2"/>
    <dgm:cxn modelId="{B5A62CA3-4B43-45DF-97FA-3EE3D0A77209}" type="presParOf" srcId="{4F8EB1E3-E967-477C-9A5C-724B641C5573}" destId="{0E4453DC-2DA2-4639-B712-C20B0747F078}" srcOrd="1" destOrd="0" presId="urn:microsoft.com/office/officeart/2005/8/layout/lProcess2"/>
    <dgm:cxn modelId="{55FEA67A-5949-4391-8CCC-492000FB1103}" type="presParOf" srcId="{4F8EB1E3-E967-477C-9A5C-724B641C5573}" destId="{D545D5B6-EBC2-4D26-A897-695F066B6822}" srcOrd="2" destOrd="0" presId="urn:microsoft.com/office/officeart/2005/8/layout/lProcess2"/>
    <dgm:cxn modelId="{7C35FF43-DEED-4E37-8443-E0B062DCE47D}" type="presParOf" srcId="{D545D5B6-EBC2-4D26-A897-695F066B6822}" destId="{0FC41151-D3B2-486D-9234-6E64723EE1A9}" srcOrd="0" destOrd="0" presId="urn:microsoft.com/office/officeart/2005/8/layout/lProcess2"/>
    <dgm:cxn modelId="{E5B3F2FA-DC40-4639-AA3C-24EF80DB6A4C}" type="presParOf" srcId="{0FC41151-D3B2-486D-9234-6E64723EE1A9}" destId="{3F71BEEB-8626-4D30-A21B-7A89B8C5825C}" srcOrd="0" destOrd="0" presId="urn:microsoft.com/office/officeart/2005/8/layout/lProcess2"/>
    <dgm:cxn modelId="{B7E28A4B-F4EE-4E38-A7C1-0C0F69A3EC58}" type="presParOf" srcId="{0FC41151-D3B2-486D-9234-6E64723EE1A9}" destId="{0CCF4C74-30A3-40AB-B5F4-8290B78DFB31}" srcOrd="1" destOrd="0" presId="urn:microsoft.com/office/officeart/2005/8/layout/lProcess2"/>
    <dgm:cxn modelId="{E60B0D74-77FE-452E-9EB6-A3B3A2EC9A94}" type="presParOf" srcId="{0FC41151-D3B2-486D-9234-6E64723EE1A9}" destId="{F8B376FD-A63B-4036-B2BB-4D5BBC764747}" srcOrd="2" destOrd="0" presId="urn:microsoft.com/office/officeart/2005/8/layout/lProcess2"/>
    <dgm:cxn modelId="{CAD8FFB4-4D5F-460A-9AB3-DDF944BA1451}" type="presParOf" srcId="{8F0B6975-B8E6-4758-87FD-9701E988E903}" destId="{9684CFA9-571D-4E36-836E-477C6D4EE78A}" srcOrd="1" destOrd="0" presId="urn:microsoft.com/office/officeart/2005/8/layout/lProcess2"/>
    <dgm:cxn modelId="{D07E4D81-721B-467E-95D4-631C9F251FC0}" type="presParOf" srcId="{8F0B6975-B8E6-4758-87FD-9701E988E903}" destId="{186642D1-24E8-4188-BF30-833635F25A89}" srcOrd="2" destOrd="0" presId="urn:microsoft.com/office/officeart/2005/8/layout/lProcess2"/>
    <dgm:cxn modelId="{07D6A46D-EC86-4F7B-86A6-9BE771E074CC}" type="presParOf" srcId="{186642D1-24E8-4188-BF30-833635F25A89}" destId="{B1584D56-1F54-483F-9103-52B2CF0BBC2F}" srcOrd="0" destOrd="0" presId="urn:microsoft.com/office/officeart/2005/8/layout/lProcess2"/>
    <dgm:cxn modelId="{0EE47C52-164A-44F6-8538-B0E96832C6A6}" type="presParOf" srcId="{186642D1-24E8-4188-BF30-833635F25A89}" destId="{C2627DC3-AFF8-4ED3-8FD0-B6B6529CEBAD}" srcOrd="1" destOrd="0" presId="urn:microsoft.com/office/officeart/2005/8/layout/lProcess2"/>
    <dgm:cxn modelId="{8E7FBDBF-9CED-4997-9A0B-FC18A2A175E8}" type="presParOf" srcId="{186642D1-24E8-4188-BF30-833635F25A89}" destId="{188140C9-0FF6-4CF5-B3F9-303102A269A9}" srcOrd="2" destOrd="0" presId="urn:microsoft.com/office/officeart/2005/8/layout/lProcess2"/>
    <dgm:cxn modelId="{A975F03D-2849-4A31-AC29-E33E2A84D835}" type="presParOf" srcId="{188140C9-0FF6-4CF5-B3F9-303102A269A9}" destId="{84982060-A06F-4B66-BAA4-41C40399769F}" srcOrd="0" destOrd="0" presId="urn:microsoft.com/office/officeart/2005/8/layout/lProcess2"/>
    <dgm:cxn modelId="{2BBD89B7-1319-4961-90EC-294576F78957}" type="presParOf" srcId="{84982060-A06F-4B66-BAA4-41C40399769F}" destId="{1A29B42E-9B11-4B8F-9010-1D73E57A7430}" srcOrd="0" destOrd="0" presId="urn:microsoft.com/office/officeart/2005/8/layout/lProcess2"/>
    <dgm:cxn modelId="{4A856EB5-4606-4EC1-A2EB-653592632021}" type="presParOf" srcId="{84982060-A06F-4B66-BAA4-41C40399769F}" destId="{809A8681-1EF4-44E9-BBF1-32495425DAF3}" srcOrd="1" destOrd="0" presId="urn:microsoft.com/office/officeart/2005/8/layout/lProcess2"/>
    <dgm:cxn modelId="{CBB84E27-7A96-4968-B198-1BCAC2905818}" type="presParOf" srcId="{84982060-A06F-4B66-BAA4-41C40399769F}" destId="{D86BDE88-0895-4E34-AF20-E0E43E4AD08C}" srcOrd="2" destOrd="0" presId="urn:microsoft.com/office/officeart/2005/8/layout/lProcess2"/>
    <dgm:cxn modelId="{602CE512-BC68-41C5-A317-5A784CD218BE}" type="presParOf" srcId="{84982060-A06F-4B66-BAA4-41C40399769F}" destId="{E57008D2-33AF-411D-814D-9DFFB501732E}" srcOrd="3" destOrd="0" presId="urn:microsoft.com/office/officeart/2005/8/layout/lProcess2"/>
    <dgm:cxn modelId="{06C193BA-15DC-445C-83C9-B3BB4C7D3025}" type="presParOf" srcId="{84982060-A06F-4B66-BAA4-41C40399769F}" destId="{6BA0C361-0176-4EA4-B5FE-3F6F6DFD8318}" srcOrd="4" destOrd="0" presId="urn:microsoft.com/office/officeart/2005/8/layout/lProcess2"/>
    <dgm:cxn modelId="{56209715-3A23-4243-8816-91682126C8C2}" type="presParOf" srcId="{84982060-A06F-4B66-BAA4-41C40399769F}" destId="{5D83326F-6DED-4188-AE14-19B98F2CC703}" srcOrd="5" destOrd="0" presId="urn:microsoft.com/office/officeart/2005/8/layout/lProcess2"/>
    <dgm:cxn modelId="{6B3764EB-DF9A-430E-8557-B1BF4C13CCDE}" type="presParOf" srcId="{84982060-A06F-4B66-BAA4-41C40399769F}" destId="{222A4124-44C5-4ABE-BDA7-708E49013DCF}" srcOrd="6"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5C1C2B-9D76-4D5E-85AE-92CFEE6BC015}">
      <dsp:nvSpPr>
        <dsp:cNvPr id="0" name=""/>
        <dsp:cNvSpPr/>
      </dsp:nvSpPr>
      <dsp:spPr>
        <a:xfrm>
          <a:off x="0" y="0"/>
          <a:ext cx="3170619" cy="2552993"/>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CN" altLang="en-US" sz="1800" b="1" kern="1200" dirty="0"/>
            <a:t>基于</a:t>
          </a:r>
          <a:r>
            <a:rPr lang="en-US" altLang="zh-CN" sz="1800" b="1" kern="1200" dirty="0"/>
            <a:t>VQSA </a:t>
          </a:r>
          <a:r>
            <a:rPr lang="zh-CN" altLang="en-US" sz="1800" b="1" kern="1200" dirty="0"/>
            <a:t>的</a:t>
          </a:r>
          <a:r>
            <a:rPr lang="en-US" altLang="zh-CN" sz="1800" b="1" kern="1200" dirty="0"/>
            <a:t>TSN</a:t>
          </a:r>
          <a:r>
            <a:rPr lang="zh-CN" altLang="en-US" sz="1800" b="1" kern="1200" dirty="0"/>
            <a:t>交换</a:t>
          </a:r>
          <a:r>
            <a:rPr lang="en-US" altLang="zh-CN" sz="1800" b="1" kern="1200" dirty="0"/>
            <a:t>IP </a:t>
          </a:r>
          <a:r>
            <a:rPr lang="zh-CN" altLang="en-US" sz="1800" b="1" kern="1200" dirty="0"/>
            <a:t>设计</a:t>
          </a:r>
        </a:p>
      </dsp:txBody>
      <dsp:txXfrm>
        <a:off x="0" y="0"/>
        <a:ext cx="3170619" cy="765897"/>
      </dsp:txXfrm>
    </dsp:sp>
    <dsp:sp modelId="{3F71BEEB-8626-4D30-A21B-7A89B8C5825C}">
      <dsp:nvSpPr>
        <dsp:cNvPr id="0" name=""/>
        <dsp:cNvSpPr/>
      </dsp:nvSpPr>
      <dsp:spPr>
        <a:xfrm>
          <a:off x="317245" y="766645"/>
          <a:ext cx="2536495" cy="769762"/>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26670" rIns="35560" bIns="26670" numCol="1" spcCol="1270" anchor="ctr" anchorCtr="0">
          <a:noAutofit/>
        </a:bodyPr>
        <a:lstStyle/>
        <a:p>
          <a:pPr marL="0" lvl="0" indent="0" algn="ctr" defTabSz="622300">
            <a:lnSpc>
              <a:spcPct val="90000"/>
            </a:lnSpc>
            <a:spcBef>
              <a:spcPct val="0"/>
            </a:spcBef>
            <a:spcAft>
              <a:spcPct val="35000"/>
            </a:spcAft>
            <a:buNone/>
          </a:pPr>
          <a:r>
            <a:rPr lang="zh-CN" altLang="en-US" sz="1400" b="1" kern="1200" dirty="0">
              <a:solidFill>
                <a:srgbClr val="000000">
                  <a:hueOff val="0"/>
                  <a:satOff val="0"/>
                  <a:lumOff val="0"/>
                  <a:alphaOff val="0"/>
                </a:srgbClr>
              </a:solidFill>
              <a:latin typeface="等线"/>
              <a:ea typeface="等线"/>
              <a:cs typeface="+mn-cs"/>
            </a:rPr>
            <a:t>数据信息模块设计及功能验证</a:t>
          </a:r>
        </a:p>
      </dsp:txBody>
      <dsp:txXfrm>
        <a:off x="339791" y="789191"/>
        <a:ext cx="2491403" cy="724670"/>
      </dsp:txXfrm>
    </dsp:sp>
    <dsp:sp modelId="{F8B376FD-A63B-4036-B2BB-4D5BBC764747}">
      <dsp:nvSpPr>
        <dsp:cNvPr id="0" name=""/>
        <dsp:cNvSpPr/>
      </dsp:nvSpPr>
      <dsp:spPr>
        <a:xfrm>
          <a:off x="317245" y="1654833"/>
          <a:ext cx="2536495" cy="769762"/>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26670" rIns="35560" bIns="26670" numCol="1" spcCol="1270" anchor="ctr" anchorCtr="0">
          <a:noAutofit/>
        </a:bodyPr>
        <a:lstStyle/>
        <a:p>
          <a:pPr marL="0" lvl="0" indent="0" algn="ctr" defTabSz="622300">
            <a:lnSpc>
              <a:spcPct val="90000"/>
            </a:lnSpc>
            <a:spcBef>
              <a:spcPct val="0"/>
            </a:spcBef>
            <a:spcAft>
              <a:spcPct val="35000"/>
            </a:spcAft>
            <a:buNone/>
          </a:pPr>
          <a:r>
            <a:rPr lang="en-US" altLang="zh-CN" sz="1400" b="1" kern="1200" dirty="0">
              <a:solidFill>
                <a:srgbClr val="000000">
                  <a:hueOff val="0"/>
                  <a:satOff val="0"/>
                  <a:lumOff val="0"/>
                  <a:alphaOff val="0"/>
                </a:srgbClr>
              </a:solidFill>
              <a:latin typeface="等线"/>
              <a:ea typeface="等线"/>
              <a:cs typeface="+mn-cs"/>
            </a:rPr>
            <a:t>VQSA</a:t>
          </a:r>
          <a:r>
            <a:rPr lang="zh-CN" altLang="en-US" sz="1400" b="1" kern="1200" dirty="0">
              <a:solidFill>
                <a:srgbClr val="000000">
                  <a:hueOff val="0"/>
                  <a:satOff val="0"/>
                  <a:lumOff val="0"/>
                  <a:alphaOff val="0"/>
                </a:srgbClr>
              </a:solidFill>
              <a:latin typeface="等线"/>
              <a:ea typeface="等线"/>
              <a:cs typeface="+mn-cs"/>
            </a:rPr>
            <a:t>模块封装及功能验证</a:t>
          </a:r>
        </a:p>
      </dsp:txBody>
      <dsp:txXfrm>
        <a:off x="339791" y="1677379"/>
        <a:ext cx="2491403" cy="724670"/>
      </dsp:txXfrm>
    </dsp:sp>
    <dsp:sp modelId="{B1584D56-1F54-483F-9103-52B2CF0BBC2F}">
      <dsp:nvSpPr>
        <dsp:cNvPr id="0" name=""/>
        <dsp:cNvSpPr/>
      </dsp:nvSpPr>
      <dsp:spPr>
        <a:xfrm>
          <a:off x="3496339" y="0"/>
          <a:ext cx="3493398" cy="2552993"/>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altLang="zh-CN" sz="1800" b="1" kern="1200" dirty="0">
              <a:latin typeface="+mn-ea"/>
            </a:rPr>
            <a:t>TSN</a:t>
          </a:r>
          <a:r>
            <a:rPr lang="zh-CN" altLang="en-US" sz="1800" b="1" kern="1200" dirty="0">
              <a:latin typeface="+mn-ea"/>
            </a:rPr>
            <a:t>交换 </a:t>
          </a:r>
          <a:r>
            <a:rPr lang="en-US" altLang="zh-CN" sz="1800" b="1" kern="1200" dirty="0">
              <a:latin typeface="+mn-ea"/>
            </a:rPr>
            <a:t>IP</a:t>
          </a:r>
          <a:r>
            <a:rPr lang="zh-CN" altLang="en-US" sz="1800" b="1" kern="1200" dirty="0">
              <a:latin typeface="+mn-ea"/>
            </a:rPr>
            <a:t>整体验证</a:t>
          </a:r>
          <a:endParaRPr lang="zh-CN" altLang="en-US" sz="1800" b="1" kern="1200" dirty="0"/>
        </a:p>
      </dsp:txBody>
      <dsp:txXfrm>
        <a:off x="3496339" y="0"/>
        <a:ext cx="3493398" cy="765897"/>
      </dsp:txXfrm>
    </dsp:sp>
    <dsp:sp modelId="{1A29B42E-9B11-4B8F-9010-1D73E57A7430}">
      <dsp:nvSpPr>
        <dsp:cNvPr id="0" name=""/>
        <dsp:cNvSpPr/>
      </dsp:nvSpPr>
      <dsp:spPr>
        <a:xfrm>
          <a:off x="3848436" y="765960"/>
          <a:ext cx="2794718" cy="371916"/>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26670" rIns="35560" bIns="26670" numCol="1" spcCol="1270" anchor="ctr" anchorCtr="0">
          <a:noAutofit/>
        </a:bodyPr>
        <a:lstStyle/>
        <a:p>
          <a:pPr marL="0" lvl="0" indent="0" algn="ctr" defTabSz="622300">
            <a:lnSpc>
              <a:spcPct val="90000"/>
            </a:lnSpc>
            <a:spcBef>
              <a:spcPct val="0"/>
            </a:spcBef>
            <a:spcAft>
              <a:spcPct val="35000"/>
            </a:spcAft>
            <a:buNone/>
          </a:pPr>
          <a:r>
            <a:rPr lang="zh-CN" altLang="en-US" sz="1400" b="1" kern="1200" dirty="0">
              <a:solidFill>
                <a:srgbClr val="000000">
                  <a:hueOff val="0"/>
                  <a:satOff val="0"/>
                  <a:lumOff val="0"/>
                  <a:alphaOff val="0"/>
                </a:srgbClr>
              </a:solidFill>
              <a:latin typeface="等线"/>
              <a:ea typeface="等线"/>
              <a:cs typeface="+mn-cs"/>
            </a:rPr>
            <a:t>基于</a:t>
          </a:r>
          <a:r>
            <a:rPr lang="en-US" altLang="zh-CN" sz="1400" b="1" kern="1200" dirty="0">
              <a:solidFill>
                <a:srgbClr val="000000">
                  <a:hueOff val="0"/>
                  <a:satOff val="0"/>
                  <a:lumOff val="0"/>
                  <a:alphaOff val="0"/>
                </a:srgbClr>
              </a:solidFill>
              <a:latin typeface="等线"/>
              <a:ea typeface="等线"/>
              <a:cs typeface="+mn-cs"/>
            </a:rPr>
            <a:t>FPGA</a:t>
          </a:r>
          <a:r>
            <a:rPr lang="zh-CN" altLang="en-US" sz="1400" b="1" kern="1200" dirty="0">
              <a:solidFill>
                <a:srgbClr val="000000">
                  <a:hueOff val="0"/>
                  <a:satOff val="0"/>
                  <a:lumOff val="0"/>
                  <a:alphaOff val="0"/>
                </a:srgbClr>
              </a:solidFill>
              <a:latin typeface="等线"/>
              <a:ea typeface="等线"/>
              <a:cs typeface="+mn-cs"/>
            </a:rPr>
            <a:t>的硬件平台搭建</a:t>
          </a:r>
        </a:p>
      </dsp:txBody>
      <dsp:txXfrm>
        <a:off x="3859329" y="776853"/>
        <a:ext cx="2772932" cy="350130"/>
      </dsp:txXfrm>
    </dsp:sp>
    <dsp:sp modelId="{D86BDE88-0895-4E34-AF20-E0E43E4AD08C}">
      <dsp:nvSpPr>
        <dsp:cNvPr id="0" name=""/>
        <dsp:cNvSpPr/>
      </dsp:nvSpPr>
      <dsp:spPr>
        <a:xfrm>
          <a:off x="3848436" y="1195094"/>
          <a:ext cx="2794718" cy="371916"/>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26670" rIns="35560" bIns="26670" numCol="1" spcCol="1270" anchor="ctr" anchorCtr="0">
          <a:noAutofit/>
        </a:bodyPr>
        <a:lstStyle/>
        <a:p>
          <a:pPr marL="0" lvl="0" indent="0" algn="ctr" defTabSz="622300">
            <a:lnSpc>
              <a:spcPct val="90000"/>
            </a:lnSpc>
            <a:spcBef>
              <a:spcPct val="0"/>
            </a:spcBef>
            <a:spcAft>
              <a:spcPct val="35000"/>
            </a:spcAft>
            <a:buNone/>
          </a:pPr>
          <a:r>
            <a:rPr lang="zh-CN" altLang="en-US" sz="1400" b="1" kern="1200" dirty="0">
              <a:solidFill>
                <a:srgbClr val="000000">
                  <a:hueOff val="0"/>
                  <a:satOff val="0"/>
                  <a:lumOff val="0"/>
                  <a:alphaOff val="0"/>
                </a:srgbClr>
              </a:solidFill>
              <a:latin typeface="等线"/>
              <a:ea typeface="等线"/>
              <a:cs typeface="+mn-cs"/>
            </a:rPr>
            <a:t>测试环境配置</a:t>
          </a:r>
        </a:p>
      </dsp:txBody>
      <dsp:txXfrm>
        <a:off x="3859329" y="1205987"/>
        <a:ext cx="2772932" cy="350130"/>
      </dsp:txXfrm>
    </dsp:sp>
    <dsp:sp modelId="{6BA0C361-0176-4EA4-B5FE-3F6F6DFD8318}">
      <dsp:nvSpPr>
        <dsp:cNvPr id="0" name=""/>
        <dsp:cNvSpPr/>
      </dsp:nvSpPr>
      <dsp:spPr>
        <a:xfrm>
          <a:off x="3848436" y="1624229"/>
          <a:ext cx="2794718" cy="371916"/>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26670" rIns="35560" bIns="26670" numCol="1" spcCol="1270" anchor="ctr" anchorCtr="0">
          <a:noAutofit/>
        </a:bodyPr>
        <a:lstStyle/>
        <a:p>
          <a:pPr marL="0" lvl="0" indent="0" algn="ctr" defTabSz="622300">
            <a:lnSpc>
              <a:spcPct val="90000"/>
            </a:lnSpc>
            <a:spcBef>
              <a:spcPct val="0"/>
            </a:spcBef>
            <a:spcAft>
              <a:spcPct val="35000"/>
            </a:spcAft>
            <a:buNone/>
          </a:pPr>
          <a:r>
            <a:rPr lang="en-US" altLang="zh-CN" sz="1400" b="1" kern="1200" dirty="0">
              <a:solidFill>
                <a:srgbClr val="000000">
                  <a:hueOff val="0"/>
                  <a:satOff val="0"/>
                  <a:lumOff val="0"/>
                  <a:alphaOff val="0"/>
                </a:srgbClr>
              </a:solidFill>
              <a:latin typeface="等线"/>
              <a:ea typeface="等线"/>
              <a:cs typeface="+mn-cs"/>
            </a:rPr>
            <a:t>SORP</a:t>
          </a:r>
          <a:r>
            <a:rPr lang="zh-CN" altLang="en-US" sz="1400" b="1" kern="1200" dirty="0">
              <a:solidFill>
                <a:srgbClr val="000000">
                  <a:hueOff val="0"/>
                  <a:satOff val="0"/>
                  <a:lumOff val="0"/>
                  <a:alphaOff val="0"/>
                </a:srgbClr>
              </a:solidFill>
              <a:latin typeface="等线"/>
              <a:ea typeface="等线"/>
              <a:cs typeface="+mn-cs"/>
            </a:rPr>
            <a:t>算法调度求解</a:t>
          </a:r>
          <a:r>
            <a:rPr lang="en-US" altLang="zh-CN" sz="1400" b="1" kern="1200" dirty="0">
              <a:solidFill>
                <a:srgbClr val="000000">
                  <a:hueOff val="0"/>
                  <a:satOff val="0"/>
                  <a:lumOff val="0"/>
                  <a:alphaOff val="0"/>
                </a:srgbClr>
              </a:solidFill>
              <a:latin typeface="等线"/>
              <a:ea typeface="等线"/>
              <a:cs typeface="+mn-cs"/>
            </a:rPr>
            <a:t>TT</a:t>
          </a:r>
          <a:r>
            <a:rPr lang="zh-CN" altLang="en-US" sz="1400" b="1" kern="1200" dirty="0">
              <a:solidFill>
                <a:srgbClr val="000000">
                  <a:hueOff val="0"/>
                  <a:satOff val="0"/>
                  <a:lumOff val="0"/>
                  <a:alphaOff val="0"/>
                </a:srgbClr>
              </a:solidFill>
              <a:latin typeface="等线"/>
              <a:ea typeface="等线"/>
              <a:cs typeface="+mn-cs"/>
            </a:rPr>
            <a:t>流</a:t>
          </a:r>
        </a:p>
      </dsp:txBody>
      <dsp:txXfrm>
        <a:off x="3859329" y="1635122"/>
        <a:ext cx="2772932" cy="350130"/>
      </dsp:txXfrm>
    </dsp:sp>
    <dsp:sp modelId="{222A4124-44C5-4ABE-BDA7-708E49013DCF}">
      <dsp:nvSpPr>
        <dsp:cNvPr id="0" name=""/>
        <dsp:cNvSpPr/>
      </dsp:nvSpPr>
      <dsp:spPr>
        <a:xfrm>
          <a:off x="3848436" y="2053364"/>
          <a:ext cx="2794718" cy="371916"/>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26670" rIns="35560" bIns="26670" numCol="1" spcCol="1270" anchor="ctr" anchorCtr="0">
          <a:noAutofit/>
        </a:bodyPr>
        <a:lstStyle/>
        <a:p>
          <a:pPr marL="0" lvl="0" indent="0" algn="ctr" defTabSz="622300">
            <a:lnSpc>
              <a:spcPct val="90000"/>
            </a:lnSpc>
            <a:spcBef>
              <a:spcPct val="0"/>
            </a:spcBef>
            <a:spcAft>
              <a:spcPct val="35000"/>
            </a:spcAft>
            <a:buNone/>
          </a:pPr>
          <a:r>
            <a:rPr lang="zh-CN" altLang="en-US" sz="1400" b="1" kern="1200" dirty="0">
              <a:solidFill>
                <a:srgbClr val="000000">
                  <a:hueOff val="0"/>
                  <a:satOff val="0"/>
                  <a:lumOff val="0"/>
                  <a:alphaOff val="0"/>
                </a:srgbClr>
              </a:solidFill>
              <a:latin typeface="等线"/>
              <a:ea typeface="等线"/>
              <a:cs typeface="+mn-cs"/>
            </a:rPr>
            <a:t>数据流调度结果</a:t>
          </a:r>
        </a:p>
      </dsp:txBody>
      <dsp:txXfrm>
        <a:off x="3859329" y="2064257"/>
        <a:ext cx="2772932" cy="350130"/>
      </dsp:txXfrm>
    </dsp:sp>
  </dsp:spTree>
</dsp:drawing>
</file>

<file path=ppt/diagrams/layout1.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02C1FBA-CF23-45CA-A289-03E32D160964}" type="datetimeFigureOut">
              <a:rPr lang="zh-CN" altLang="en-US" smtClean="0"/>
              <a:t>2022/2/11</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7F2B0C5-C56D-47E9-BCFE-D990A940F17B}" type="slidenum">
              <a:rPr lang="zh-CN" altLang="en-US" smtClean="0"/>
              <a:t>‹#›</a:t>
            </a:fld>
            <a:endParaRPr lang="zh-CN" altLang="en-US"/>
          </a:p>
        </p:txBody>
      </p:sp>
    </p:spTree>
    <p:extLst>
      <p:ext uri="{BB962C8B-B14F-4D97-AF65-F5344CB8AC3E}">
        <p14:creationId xmlns:p14="http://schemas.microsoft.com/office/powerpoint/2010/main" val="27137004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D966BD8-0FC1-456F-BDC6-7D0CA8E36566}" type="datetimeFigureOut">
              <a:rPr lang="zh-CN" altLang="en-US" smtClean="0"/>
              <a:t>2022/2/11</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3CFC841-E2E1-4802-8701-94EA307E94B0}" type="slidenum">
              <a:rPr lang="zh-CN" altLang="en-US" smtClean="0"/>
              <a:t>‹#›</a:t>
            </a:fld>
            <a:endParaRPr lang="zh-CN" altLang="en-US"/>
          </a:p>
        </p:txBody>
      </p:sp>
    </p:spTree>
    <p:extLst>
      <p:ext uri="{BB962C8B-B14F-4D97-AF65-F5344CB8AC3E}">
        <p14:creationId xmlns:p14="http://schemas.microsoft.com/office/powerpoint/2010/main" val="20145986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fld id="{E3CFC841-E2E1-4802-8701-94EA307E94B0}" type="slidenum">
              <a:rPr lang="zh-CN" altLang="en-US" smtClean="0"/>
              <a:t>1</a:t>
            </a:fld>
            <a:endParaRPr lang="zh-CN" altLang="en-US"/>
          </a:p>
        </p:txBody>
      </p:sp>
    </p:spTree>
    <p:extLst>
      <p:ext uri="{BB962C8B-B14F-4D97-AF65-F5344CB8AC3E}">
        <p14:creationId xmlns:p14="http://schemas.microsoft.com/office/powerpoint/2010/main" val="21607760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针对 </a:t>
            </a:r>
            <a:r>
              <a:rPr lang="en-US" altLang="zh-CN" dirty="0"/>
              <a:t>TSN</a:t>
            </a:r>
            <a:r>
              <a:rPr lang="zh-CN" altLang="en-US" dirty="0"/>
              <a:t>确定性传输机制，本文从</a:t>
            </a:r>
            <a:r>
              <a:rPr lang="zh-CN" altLang="en-US" sz="1200" dirty="0">
                <a:solidFill>
                  <a:prstClr val="white"/>
                </a:solidFill>
                <a:latin typeface="微软雅黑" panose="020B0503020204020204" pitchFamily="34" charset="-122"/>
                <a:ea typeface="微软雅黑" panose="020B0503020204020204" pitchFamily="34" charset="-122"/>
              </a:rPr>
              <a:t>数据交换架构、调度算法及实现</a:t>
            </a:r>
            <a:r>
              <a:rPr lang="zh-CN" altLang="en-US" dirty="0"/>
              <a:t>三个方面进行研究：</a:t>
            </a:r>
            <a:endParaRPr lang="en-US" altLang="zh-CN" dirty="0"/>
          </a:p>
          <a:p>
            <a:pPr marL="0" indent="0">
              <a:buFont typeface="Arial" panose="020B0604020202020204" pitchFamily="34" charset="0"/>
              <a:buNone/>
            </a:pPr>
            <a:r>
              <a:rPr lang="en-US" altLang="zh-CN" dirty="0"/>
              <a:t>1. </a:t>
            </a:r>
            <a:r>
              <a:rPr lang="zh-CN" altLang="en-US" dirty="0"/>
              <a:t>针对灵活高效的</a:t>
            </a:r>
            <a:r>
              <a:rPr lang="en-US" altLang="zh-CN" dirty="0"/>
              <a:t>TSN</a:t>
            </a:r>
            <a:r>
              <a:rPr lang="zh-CN" altLang="en-US" dirty="0"/>
              <a:t>交换架构，本文第二章提出了</a:t>
            </a:r>
            <a:r>
              <a:rPr lang="zh-CN" altLang="en-US" sz="1200" b="0" kern="0" dirty="0">
                <a:solidFill>
                  <a:prstClr val="black"/>
                </a:solidFill>
                <a:latin typeface="+mn-ea"/>
              </a:rPr>
              <a:t>虚拟队列的并行缓存交换架构（</a:t>
            </a:r>
            <a:r>
              <a:rPr lang="en-US" altLang="zh-CN" sz="1200" b="0" kern="0" dirty="0">
                <a:solidFill>
                  <a:prstClr val="black"/>
                </a:solidFill>
                <a:latin typeface="+mn-ea"/>
              </a:rPr>
              <a:t>VQSA</a:t>
            </a:r>
            <a:r>
              <a:rPr lang="zh-CN" altLang="en-US" sz="1200" b="0" kern="0" dirty="0">
                <a:solidFill>
                  <a:prstClr val="black"/>
                </a:solidFill>
                <a:latin typeface="+mn-ea"/>
              </a:rPr>
              <a:t>） ，通过</a:t>
            </a:r>
            <a:r>
              <a:rPr lang="zh-CN" altLang="en-US" sz="1200" kern="0" dirty="0">
                <a:solidFill>
                  <a:prstClr val="black"/>
                </a:solidFill>
                <a:latin typeface="+mn-ea"/>
              </a:rPr>
              <a:t>队列虚拟化 提高了异构数据调度灵活性，通过采用共享的并行缓存提高存储资源利用率</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dirty="0"/>
              <a:t>2. </a:t>
            </a:r>
            <a:r>
              <a:rPr lang="zh-CN" altLang="en-US" b="0" dirty="0"/>
              <a:t>针对</a:t>
            </a:r>
            <a:r>
              <a:rPr lang="en-US" altLang="zh-CN" b="0" dirty="0"/>
              <a:t>TT</a:t>
            </a:r>
            <a:r>
              <a:rPr lang="zh-CN" altLang="en-US" b="0" dirty="0"/>
              <a:t>流确定性传输调度算法，本文第三章基于</a:t>
            </a:r>
            <a:r>
              <a:rPr lang="en-US" altLang="zh-CN" sz="1200" kern="0" dirty="0">
                <a:solidFill>
                  <a:prstClr val="black"/>
                </a:solidFill>
                <a:latin typeface="+mn-ea"/>
              </a:rPr>
              <a:t>VQSA</a:t>
            </a:r>
            <a:r>
              <a:rPr lang="zh-CN" altLang="en-US" sz="1200" kern="0" dirty="0">
                <a:solidFill>
                  <a:prstClr val="black"/>
                </a:solidFill>
                <a:latin typeface="+mn-ea"/>
              </a:rPr>
              <a:t>交换架构设计约束集，降低约束集的复杂度；通过设计</a:t>
            </a:r>
            <a:r>
              <a:rPr kumimoji="0" lang="zh-CN" altLang="en-US" sz="1200" i="0" u="none" strike="noStrike" kern="0" cap="none" spc="0" normalizeH="0" baseline="0" noProof="0" dirty="0">
                <a:ln>
                  <a:noFill/>
                </a:ln>
                <a:solidFill>
                  <a:prstClr val="black"/>
                </a:solidFill>
                <a:effectLst/>
                <a:uLnTx/>
                <a:uFillTx/>
                <a:latin typeface="+mn-ea"/>
                <a:cs typeface="+mn-cs"/>
              </a:rPr>
              <a:t>时隙占用率的分组</a:t>
            </a:r>
            <a:r>
              <a:rPr lang="zh-CN" altLang="en-US" sz="1200" kern="0" dirty="0">
                <a:solidFill>
                  <a:prstClr val="black"/>
                </a:solidFill>
                <a:latin typeface="+mn-ea"/>
              </a:rPr>
              <a:t>迭代调度（</a:t>
            </a:r>
            <a:r>
              <a:rPr lang="en-US" altLang="zh-CN" sz="1200" kern="0" dirty="0">
                <a:solidFill>
                  <a:prstClr val="black"/>
                </a:solidFill>
                <a:latin typeface="+mn-ea"/>
              </a:rPr>
              <a:t>SORP</a:t>
            </a:r>
            <a:r>
              <a:rPr lang="zh-CN" altLang="en-US" sz="1200" kern="0" dirty="0">
                <a:solidFill>
                  <a:prstClr val="black"/>
                </a:solidFill>
                <a:latin typeface="+mn-ea"/>
              </a:rPr>
              <a:t>）算法，进一步提高求解速度和可求解数据流数量。</a:t>
            </a:r>
            <a:endParaRPr lang="en-US" altLang="zh-CN" sz="1200" kern="0" dirty="0">
              <a:solidFill>
                <a:prstClr val="black"/>
              </a:solidFill>
              <a:latin typeface="+mn-ea"/>
            </a:endParaRPr>
          </a:p>
          <a:p>
            <a:r>
              <a:rPr lang="en-US" altLang="zh-CN" sz="1200" kern="0" dirty="0">
                <a:solidFill>
                  <a:prstClr val="black"/>
                </a:solidFill>
                <a:latin typeface="+mn-ea"/>
              </a:rPr>
              <a:t>3. </a:t>
            </a:r>
            <a:r>
              <a:rPr lang="zh-CN" altLang="en-US" sz="1200" kern="0" dirty="0">
                <a:solidFill>
                  <a:prstClr val="black"/>
                </a:solidFill>
                <a:latin typeface="+mn-ea"/>
              </a:rPr>
              <a:t>针对自主可控的</a:t>
            </a:r>
            <a:r>
              <a:rPr lang="en-US" altLang="zh-CN" sz="1200" kern="0" dirty="0">
                <a:solidFill>
                  <a:prstClr val="black"/>
                </a:solidFill>
                <a:latin typeface="+mn-ea"/>
              </a:rPr>
              <a:t>TSN</a:t>
            </a:r>
            <a:r>
              <a:rPr lang="zh-CN" altLang="en-US" sz="1200" kern="0" dirty="0">
                <a:solidFill>
                  <a:prstClr val="black"/>
                </a:solidFill>
                <a:latin typeface="+mn-ea"/>
              </a:rPr>
              <a:t>交换</a:t>
            </a:r>
            <a:r>
              <a:rPr lang="en-US" altLang="zh-CN" sz="1200" kern="0" dirty="0">
                <a:solidFill>
                  <a:prstClr val="black"/>
                </a:solidFill>
                <a:latin typeface="+mn-ea"/>
              </a:rPr>
              <a:t>IP</a:t>
            </a:r>
            <a:r>
              <a:rPr lang="zh-CN" altLang="en-US" sz="1200" kern="0" dirty="0">
                <a:solidFill>
                  <a:prstClr val="black"/>
                </a:solidFill>
                <a:latin typeface="+mn-ea"/>
              </a:rPr>
              <a:t>，本文在第四章设计封装了基于</a:t>
            </a:r>
            <a:r>
              <a:rPr lang="en-US" altLang="zh-CN" sz="1200" kern="0" dirty="0">
                <a:solidFill>
                  <a:prstClr val="black"/>
                </a:solidFill>
                <a:latin typeface="+mn-ea"/>
              </a:rPr>
              <a:t>VQSA</a:t>
            </a:r>
            <a:r>
              <a:rPr lang="zh-CN" altLang="en-US" sz="1200" kern="0" dirty="0">
                <a:solidFill>
                  <a:prstClr val="black"/>
                </a:solidFill>
                <a:latin typeface="+mn-ea"/>
              </a:rPr>
              <a:t>的</a:t>
            </a:r>
            <a:r>
              <a:rPr lang="en-US" altLang="zh-CN" sz="1200" kern="0" dirty="0">
                <a:solidFill>
                  <a:prstClr val="black"/>
                </a:solidFill>
                <a:latin typeface="+mn-ea"/>
              </a:rPr>
              <a:t>TSN </a:t>
            </a:r>
            <a:r>
              <a:rPr lang="zh-CN" altLang="en-US" sz="1200" kern="0" dirty="0">
                <a:solidFill>
                  <a:prstClr val="black"/>
                </a:solidFill>
                <a:latin typeface="+mn-ea"/>
              </a:rPr>
              <a:t>交换</a:t>
            </a:r>
            <a:r>
              <a:rPr lang="en-US" altLang="zh-CN" sz="1200" kern="0" dirty="0">
                <a:solidFill>
                  <a:prstClr val="black"/>
                </a:solidFill>
                <a:latin typeface="+mn-ea"/>
              </a:rPr>
              <a:t>IP</a:t>
            </a:r>
            <a:r>
              <a:rPr lang="zh-CN" altLang="en-US" sz="1200" kern="0" dirty="0">
                <a:solidFill>
                  <a:prstClr val="black"/>
                </a:solidFill>
                <a:latin typeface="+mn-ea"/>
              </a:rPr>
              <a:t>， 采用</a:t>
            </a:r>
            <a:r>
              <a:rPr lang="en-US" altLang="zh-CN" sz="1200" kern="0" dirty="0">
                <a:solidFill>
                  <a:prstClr val="black"/>
                </a:solidFill>
                <a:latin typeface="+mn-ea"/>
              </a:rPr>
              <a:t>FPGA</a:t>
            </a:r>
            <a:r>
              <a:rPr lang="zh-CN" altLang="en-US" sz="1200" kern="0" dirty="0">
                <a:solidFill>
                  <a:prstClr val="black"/>
                </a:solidFill>
                <a:latin typeface="+mn-ea"/>
              </a:rPr>
              <a:t>进行硬件实现，并</a:t>
            </a:r>
            <a:r>
              <a:rPr lang="zh-CN" altLang="en-US" sz="1200" b="0" i="0" u="none" strike="noStrike" kern="1200" baseline="0" dirty="0">
                <a:solidFill>
                  <a:schemeClr val="tx1"/>
                </a:solidFill>
                <a:latin typeface="+mn-lt"/>
                <a:ea typeface="+mn-ea"/>
                <a:cs typeface="+mn-cs"/>
              </a:rPr>
              <a:t>构建测试环境</a:t>
            </a:r>
          </a:p>
          <a:p>
            <a:r>
              <a:rPr lang="zh-CN" altLang="en-US" sz="1200" b="0" i="0" u="none" strike="noStrike" kern="1200" baseline="0" dirty="0">
                <a:solidFill>
                  <a:schemeClr val="tx1"/>
                </a:solidFill>
                <a:latin typeface="+mn-lt"/>
                <a:ea typeface="+mn-ea"/>
                <a:cs typeface="+mn-cs"/>
              </a:rPr>
              <a:t>的网络拓扑及流量参数，</a:t>
            </a:r>
            <a:r>
              <a:rPr lang="zh-CN" altLang="en-US" sz="1200" kern="0" dirty="0">
                <a:solidFill>
                  <a:prstClr val="black"/>
                </a:solidFill>
                <a:latin typeface="+mn-ea"/>
              </a:rPr>
              <a:t>联合验证了</a:t>
            </a:r>
            <a:r>
              <a:rPr lang="en-US" altLang="zh-CN" sz="1200" kern="0" dirty="0">
                <a:solidFill>
                  <a:prstClr val="black"/>
                </a:solidFill>
                <a:latin typeface="+mn-ea"/>
              </a:rPr>
              <a:t>VQSA</a:t>
            </a:r>
            <a:r>
              <a:rPr lang="zh-CN" altLang="en-US" sz="1200" kern="0" dirty="0">
                <a:solidFill>
                  <a:prstClr val="black"/>
                </a:solidFill>
                <a:latin typeface="+mn-ea"/>
              </a:rPr>
              <a:t>交换架构和</a:t>
            </a:r>
            <a:r>
              <a:rPr lang="en-US" altLang="zh-CN" sz="1200" kern="0" dirty="0">
                <a:solidFill>
                  <a:prstClr val="black"/>
                </a:solidFill>
                <a:latin typeface="+mn-ea"/>
              </a:rPr>
              <a:t>SORP</a:t>
            </a:r>
            <a:r>
              <a:rPr lang="zh-CN" altLang="en-US" sz="1200" kern="0" dirty="0">
                <a:solidFill>
                  <a:prstClr val="black"/>
                </a:solidFill>
                <a:latin typeface="+mn-ea"/>
              </a:rPr>
              <a:t>调度算法的有效性。</a:t>
            </a:r>
            <a:endParaRPr lang="en-US" altLang="zh-CN" sz="1200" kern="0" dirty="0">
              <a:solidFill>
                <a:prstClr val="black"/>
              </a:solidFill>
              <a:latin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kern="0" dirty="0">
              <a:solidFill>
                <a:prstClr val="black"/>
              </a:solidFill>
              <a:latin typeface="+mn-ea"/>
            </a:endParaRPr>
          </a:p>
          <a:p>
            <a:endParaRPr lang="zh-CN" altLang="en-US" b="0" dirty="0"/>
          </a:p>
        </p:txBody>
      </p:sp>
      <p:sp>
        <p:nvSpPr>
          <p:cNvPr id="4" name="Slide Number Placeholder 3"/>
          <p:cNvSpPr>
            <a:spLocks noGrp="1"/>
          </p:cNvSpPr>
          <p:nvPr>
            <p:ph type="sldNum" sz="quarter" idx="5"/>
          </p:nvPr>
        </p:nvSpPr>
        <p:spPr/>
        <p:txBody>
          <a:bodyPr/>
          <a:lstStyle/>
          <a:p>
            <a:fld id="{E3CFC841-E2E1-4802-8701-94EA307E94B0}" type="slidenum">
              <a:rPr lang="zh-CN" altLang="en-US" smtClean="0"/>
              <a:t>11</a:t>
            </a:fld>
            <a:endParaRPr lang="zh-CN" altLang="en-US"/>
          </a:p>
        </p:txBody>
      </p:sp>
    </p:spTree>
    <p:extLst>
      <p:ext uri="{BB962C8B-B14F-4D97-AF65-F5344CB8AC3E}">
        <p14:creationId xmlns:p14="http://schemas.microsoft.com/office/powerpoint/2010/main" val="18438774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E3CFC841-E2E1-4802-8701-94EA307E94B0}" type="slidenum">
              <a:rPr lang="zh-CN" altLang="en-US" smtClean="0"/>
              <a:t>12</a:t>
            </a:fld>
            <a:endParaRPr lang="zh-CN" altLang="en-US"/>
          </a:p>
        </p:txBody>
      </p:sp>
    </p:spTree>
    <p:extLst>
      <p:ext uri="{BB962C8B-B14F-4D97-AF65-F5344CB8AC3E}">
        <p14:creationId xmlns:p14="http://schemas.microsoft.com/office/powerpoint/2010/main" val="38370145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下面介绍第一个研究内容：</a:t>
            </a:r>
            <a:r>
              <a:rPr lang="en-US" altLang="zh-CN" dirty="0"/>
              <a:t>VQSA</a:t>
            </a:r>
            <a:r>
              <a:rPr lang="zh-CN" altLang="en-US" dirty="0"/>
              <a:t>的设计</a:t>
            </a:r>
            <a:endParaRPr lang="en-US" altLang="zh-CN" dirty="0"/>
          </a:p>
          <a:p>
            <a:endParaRPr lang="zh-CN" altLang="en-US" dirty="0"/>
          </a:p>
        </p:txBody>
      </p:sp>
      <p:sp>
        <p:nvSpPr>
          <p:cNvPr id="4" name="Slide Number Placeholder 3"/>
          <p:cNvSpPr>
            <a:spLocks noGrp="1"/>
          </p:cNvSpPr>
          <p:nvPr>
            <p:ph type="sldNum" sz="quarter" idx="5"/>
          </p:nvPr>
        </p:nvSpPr>
        <p:spPr/>
        <p:txBody>
          <a:bodyPr/>
          <a:lstStyle/>
          <a:p>
            <a:fld id="{E3CFC841-E2E1-4802-8701-94EA307E94B0}" type="slidenum">
              <a:rPr lang="zh-CN" altLang="en-US" smtClean="0"/>
              <a:t>13</a:t>
            </a:fld>
            <a:endParaRPr lang="zh-CN" altLang="en-US"/>
          </a:p>
        </p:txBody>
      </p:sp>
    </p:spTree>
    <p:extLst>
      <p:ext uri="{BB962C8B-B14F-4D97-AF65-F5344CB8AC3E}">
        <p14:creationId xmlns:p14="http://schemas.microsoft.com/office/powerpoint/2010/main" val="22388820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下面介绍第一个研究内容：数据交换架构设计</a:t>
            </a:r>
            <a:endParaRPr lang="en-US" altLang="zh-CN" dirty="0"/>
          </a:p>
          <a:p>
            <a:r>
              <a:rPr lang="zh-CN" altLang="en-US" b="0" dirty="0"/>
              <a:t>基于</a:t>
            </a:r>
            <a:r>
              <a:rPr lang="zh-CN" altLang="en-US" sz="1200" b="0" dirty="0">
                <a:latin typeface="+mn-ea"/>
                <a:ea typeface="+mn-ea"/>
              </a:rPr>
              <a:t>支持</a:t>
            </a:r>
            <a:r>
              <a:rPr lang="en-US" altLang="zh-CN" sz="1200" b="0" dirty="0">
                <a:latin typeface="+mn-ea"/>
                <a:ea typeface="+mn-ea"/>
              </a:rPr>
              <a:t>TSN</a:t>
            </a:r>
            <a:r>
              <a:rPr lang="zh-CN" altLang="en-US" sz="1200" b="0" dirty="0">
                <a:latin typeface="+mn-ea"/>
                <a:ea typeface="+mn-ea"/>
              </a:rPr>
              <a:t>的数据交换架构灵活性、确定性和高效性的需求，本文将整个架构分为数据缓存和数据调度两个结构，由于并行缓存结构和</a:t>
            </a:r>
            <a:r>
              <a:rPr lang="en-US" altLang="zh-CN" sz="1200" b="0" dirty="0">
                <a:latin typeface="+mn-ea"/>
                <a:ea typeface="+mn-ea"/>
              </a:rPr>
              <a:t>PIEO</a:t>
            </a:r>
            <a:r>
              <a:rPr lang="zh-CN" altLang="en-US" sz="1200" b="0" dirty="0">
                <a:latin typeface="+mn-ea"/>
                <a:ea typeface="+mn-ea"/>
              </a:rPr>
              <a:t>具有一下的一些优点，因此本文将以</a:t>
            </a:r>
            <a:r>
              <a:rPr lang="en-US" altLang="zh-CN" sz="1200" b="0" dirty="0">
                <a:latin typeface="+mn-ea"/>
                <a:ea typeface="+mn-ea"/>
              </a:rPr>
              <a:t>PSM</a:t>
            </a:r>
            <a:r>
              <a:rPr lang="zh-CN" altLang="en-US" sz="1200" b="0" dirty="0">
                <a:latin typeface="+mn-ea"/>
                <a:ea typeface="+mn-ea"/>
              </a:rPr>
              <a:t>和</a:t>
            </a:r>
            <a:r>
              <a:rPr lang="en-US" altLang="zh-CN" sz="1200" b="0" dirty="0">
                <a:latin typeface="+mn-ea"/>
                <a:ea typeface="+mn-ea"/>
              </a:rPr>
              <a:t>PIEO</a:t>
            </a:r>
            <a:r>
              <a:rPr lang="zh-CN" altLang="en-US" sz="1200" b="0" dirty="0">
                <a:latin typeface="+mn-ea"/>
                <a:ea typeface="+mn-ea"/>
              </a:rPr>
              <a:t>作为基础进行</a:t>
            </a:r>
            <a:r>
              <a:rPr lang="en-US" altLang="zh-CN" sz="1200" b="1" dirty="0">
                <a:solidFill>
                  <a:schemeClr val="tx1"/>
                </a:solidFill>
                <a:latin typeface="+mn-ea"/>
              </a:rPr>
              <a:t>TSN</a:t>
            </a:r>
            <a:r>
              <a:rPr lang="zh-CN" altLang="en-US" sz="1200" b="1" dirty="0">
                <a:solidFill>
                  <a:schemeClr val="tx1"/>
                </a:solidFill>
                <a:latin typeface="+mn-ea"/>
              </a:rPr>
              <a:t>数据交换架构的设计</a:t>
            </a:r>
            <a:endParaRPr lang="zh-CN" altLang="en-US" b="0" dirty="0"/>
          </a:p>
        </p:txBody>
      </p:sp>
      <p:sp>
        <p:nvSpPr>
          <p:cNvPr id="4" name="灯片编号占位符 3"/>
          <p:cNvSpPr>
            <a:spLocks noGrp="1"/>
          </p:cNvSpPr>
          <p:nvPr>
            <p:ph type="sldNum" sz="quarter" idx="5"/>
          </p:nvPr>
        </p:nvSpPr>
        <p:spPr/>
        <p:txBody>
          <a:bodyPr/>
          <a:lstStyle/>
          <a:p>
            <a:fld id="{E3CFC841-E2E1-4802-8701-94EA307E94B0}" type="slidenum">
              <a:rPr lang="zh-CN" altLang="en-US" smtClean="0"/>
              <a:t>14</a:t>
            </a:fld>
            <a:endParaRPr lang="zh-CN" altLang="en-US"/>
          </a:p>
        </p:txBody>
      </p:sp>
    </p:spTree>
    <p:extLst>
      <p:ext uri="{BB962C8B-B14F-4D97-AF65-F5344CB8AC3E}">
        <p14:creationId xmlns:p14="http://schemas.microsoft.com/office/powerpoint/2010/main" val="10431536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如图所示为本文提出的</a:t>
            </a:r>
            <a:r>
              <a:rPr lang="zh-CN" altLang="en-US" sz="1200" b="1" dirty="0">
                <a:latin typeface="+mn-ea"/>
                <a:ea typeface="+mn-ea"/>
              </a:rPr>
              <a:t>基于虚拟队列的并行缓存交换架构， </a:t>
            </a:r>
            <a:r>
              <a:rPr lang="zh-CN" altLang="en-US" sz="1200" b="0" i="0" kern="1200" dirty="0">
                <a:solidFill>
                  <a:schemeClr val="tx1"/>
                </a:solidFill>
                <a:effectLst/>
                <a:latin typeface="+mn-lt"/>
                <a:ea typeface="+mn-ea"/>
                <a:cs typeface="+mn-cs"/>
              </a:rPr>
              <a:t>通过设计虚拟队列调度模块来实现调度的灵活性和</a:t>
            </a:r>
            <a:r>
              <a:rPr lang="en-US" altLang="zh-CN" sz="1200" b="0" i="0" kern="1200" dirty="0">
                <a:solidFill>
                  <a:schemeClr val="tx1"/>
                </a:solidFill>
                <a:effectLst/>
                <a:latin typeface="+mn-lt"/>
                <a:ea typeface="+mn-ea"/>
                <a:cs typeface="+mn-cs"/>
              </a:rPr>
              <a:t>TT</a:t>
            </a:r>
            <a:r>
              <a:rPr lang="zh-CN" altLang="en-US" sz="1200" b="0" i="0" kern="1200" dirty="0">
                <a:solidFill>
                  <a:schemeClr val="tx1"/>
                </a:solidFill>
                <a:effectLst/>
                <a:latin typeface="+mn-lt"/>
                <a:ea typeface="+mn-ea"/>
                <a:cs typeface="+mn-cs"/>
              </a:rPr>
              <a:t>流调度的确定性，通过设计并行缓存模块来实现全部存储的高效性，并通过设计缓存管理模块实现</a:t>
            </a:r>
            <a:r>
              <a:rPr lang="en-US" altLang="zh-CN" sz="1200" b="0" i="0" kern="1200" dirty="0">
                <a:solidFill>
                  <a:schemeClr val="tx1"/>
                </a:solidFill>
                <a:effectLst/>
                <a:latin typeface="+mn-lt"/>
                <a:ea typeface="+mn-ea"/>
                <a:cs typeface="+mn-cs"/>
              </a:rPr>
              <a:t>TT</a:t>
            </a:r>
            <a:r>
              <a:rPr lang="zh-CN" altLang="en-US" sz="1200" b="0" i="0" kern="1200" dirty="0">
                <a:solidFill>
                  <a:schemeClr val="tx1"/>
                </a:solidFill>
                <a:effectLst/>
                <a:latin typeface="+mn-lt"/>
                <a:ea typeface="+mn-ea"/>
                <a:cs typeface="+mn-cs"/>
              </a:rPr>
              <a:t>流的存储确定性，使</a:t>
            </a:r>
            <a:r>
              <a:rPr lang="en-US" altLang="zh-CN" sz="1200" b="0" i="0" kern="1200" dirty="0">
                <a:solidFill>
                  <a:schemeClr val="tx1"/>
                </a:solidFill>
                <a:effectLst/>
                <a:latin typeface="+mn-lt"/>
                <a:ea typeface="+mn-ea"/>
                <a:cs typeface="+mn-cs"/>
              </a:rPr>
              <a:t>TT</a:t>
            </a:r>
            <a:r>
              <a:rPr lang="zh-CN" altLang="en-US" sz="1200" b="0" i="0" kern="1200" dirty="0">
                <a:solidFill>
                  <a:schemeClr val="tx1"/>
                </a:solidFill>
                <a:effectLst/>
                <a:latin typeface="+mn-lt"/>
                <a:ea typeface="+mn-ea"/>
                <a:cs typeface="+mn-cs"/>
              </a:rPr>
              <a:t>流的存储不受其他类型数据流的影响。接下来分别介绍</a:t>
            </a:r>
            <a:r>
              <a:rPr lang="en-US" altLang="zh-CN" sz="1200" b="0" i="0" kern="1200" dirty="0">
                <a:solidFill>
                  <a:schemeClr val="tx1"/>
                </a:solidFill>
                <a:effectLst/>
                <a:latin typeface="+mn-lt"/>
                <a:ea typeface="+mn-ea"/>
                <a:cs typeface="+mn-cs"/>
              </a:rPr>
              <a:t>PSM</a:t>
            </a:r>
            <a:r>
              <a:rPr lang="zh-CN" altLang="en-US" sz="1200" b="0" i="0" kern="1200" dirty="0">
                <a:solidFill>
                  <a:schemeClr val="tx1"/>
                </a:solidFill>
                <a:effectLst/>
                <a:latin typeface="+mn-lt"/>
                <a:ea typeface="+mn-ea"/>
                <a:cs typeface="+mn-cs"/>
              </a:rPr>
              <a:t>和</a:t>
            </a:r>
            <a:r>
              <a:rPr lang="en-US" altLang="zh-CN" sz="1200" b="0" i="0" kern="1200" dirty="0">
                <a:solidFill>
                  <a:schemeClr val="tx1"/>
                </a:solidFill>
                <a:effectLst/>
                <a:latin typeface="+mn-lt"/>
                <a:ea typeface="+mn-ea"/>
                <a:cs typeface="+mn-cs"/>
              </a:rPr>
              <a:t>VQS</a:t>
            </a:r>
            <a:r>
              <a:rPr lang="zh-CN" altLang="en-US" sz="1200" b="0" i="0" kern="1200" dirty="0">
                <a:solidFill>
                  <a:schemeClr val="tx1"/>
                </a:solidFill>
                <a:effectLst/>
                <a:latin typeface="+mn-lt"/>
                <a:ea typeface="+mn-ea"/>
                <a:cs typeface="+mn-cs"/>
              </a:rPr>
              <a:t>两个模块的设计</a:t>
            </a:r>
            <a:endParaRPr lang="zh-CN" altLang="en-US" dirty="0"/>
          </a:p>
        </p:txBody>
      </p:sp>
      <p:sp>
        <p:nvSpPr>
          <p:cNvPr id="4" name="Slide Number Placeholder 3"/>
          <p:cNvSpPr>
            <a:spLocks noGrp="1"/>
          </p:cNvSpPr>
          <p:nvPr>
            <p:ph type="sldNum" sz="quarter" idx="5"/>
          </p:nvPr>
        </p:nvSpPr>
        <p:spPr/>
        <p:txBody>
          <a:bodyPr/>
          <a:lstStyle/>
          <a:p>
            <a:fld id="{E3CFC841-E2E1-4802-8701-94EA307E94B0}" type="slidenum">
              <a:rPr lang="zh-CN" altLang="en-US" smtClean="0"/>
              <a:t>15</a:t>
            </a:fld>
            <a:endParaRPr lang="zh-CN" altLang="en-US"/>
          </a:p>
        </p:txBody>
      </p:sp>
    </p:spTree>
    <p:extLst>
      <p:ext uri="{BB962C8B-B14F-4D97-AF65-F5344CB8AC3E}">
        <p14:creationId xmlns:p14="http://schemas.microsoft.com/office/powerpoint/2010/main" val="26207815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PSM</a:t>
            </a:r>
            <a:r>
              <a:rPr lang="zh-CN" altLang="en-US" dirty="0"/>
              <a:t>设计的难点在于如何解决数据到达冲突和数据发送冲突，由于缓存物理结构的限制，最多能够支持两个端口的同时读写操作。传统以太网的管理策略无法满足</a:t>
            </a:r>
            <a:r>
              <a:rPr lang="en-US" altLang="zh-CN" dirty="0"/>
              <a:t>TSN</a:t>
            </a:r>
            <a:r>
              <a:rPr lang="zh-CN" altLang="en-US" dirty="0"/>
              <a:t>的需求。</a:t>
            </a:r>
            <a:endParaRPr lang="en-US" altLang="zh-CN" dirty="0"/>
          </a:p>
          <a:p>
            <a:endParaRPr lang="zh-CN" altLang="en-US" dirty="0"/>
          </a:p>
        </p:txBody>
      </p:sp>
      <p:sp>
        <p:nvSpPr>
          <p:cNvPr id="4" name="Slide Number Placeholder 3"/>
          <p:cNvSpPr>
            <a:spLocks noGrp="1"/>
          </p:cNvSpPr>
          <p:nvPr>
            <p:ph type="sldNum" sz="quarter" idx="5"/>
          </p:nvPr>
        </p:nvSpPr>
        <p:spPr/>
        <p:txBody>
          <a:bodyPr/>
          <a:lstStyle/>
          <a:p>
            <a:fld id="{E3CFC841-E2E1-4802-8701-94EA307E94B0}" type="slidenum">
              <a:rPr lang="zh-CN" altLang="en-US" smtClean="0"/>
              <a:t>16</a:t>
            </a:fld>
            <a:endParaRPr lang="zh-CN" altLang="en-US"/>
          </a:p>
        </p:txBody>
      </p:sp>
    </p:spTree>
    <p:extLst>
      <p:ext uri="{BB962C8B-B14F-4D97-AF65-F5344CB8AC3E}">
        <p14:creationId xmlns:p14="http://schemas.microsoft.com/office/powerpoint/2010/main" val="29433881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1200" b="0" i="0" u="none" strike="noStrike" kern="1200" baseline="0" dirty="0">
                <a:solidFill>
                  <a:schemeClr val="tx1"/>
                </a:solidFill>
                <a:latin typeface="+mn-lt"/>
                <a:ea typeface="+mn-ea"/>
                <a:cs typeface="+mn-cs"/>
              </a:rPr>
              <a:t>缓存状态通过三个缓存管理表来维护，缓存管理模块包括了四种操作，状态机如图所示。另外设计了</a:t>
            </a:r>
            <a:r>
              <a:rPr lang="en-US" altLang="zh-CN" sz="1200" b="0" i="0" u="none" strike="noStrike" kern="1200" baseline="0" dirty="0">
                <a:solidFill>
                  <a:schemeClr val="tx1"/>
                </a:solidFill>
                <a:latin typeface="+mn-lt"/>
                <a:ea typeface="+mn-ea"/>
                <a:cs typeface="+mn-cs"/>
              </a:rPr>
              <a:t>TT</a:t>
            </a:r>
            <a:r>
              <a:rPr lang="zh-CN" altLang="en-US" sz="1200" b="0" i="0" u="none" strike="noStrike" kern="1200" baseline="0" dirty="0">
                <a:solidFill>
                  <a:schemeClr val="tx1"/>
                </a:solidFill>
                <a:latin typeface="+mn-lt"/>
                <a:ea typeface="+mn-ea"/>
                <a:cs typeface="+mn-cs"/>
              </a:rPr>
              <a:t>流的缓存抢占流程，防止出现大量突发的</a:t>
            </a:r>
            <a:r>
              <a:rPr lang="en-US" altLang="zh-CN" sz="1200" b="0" i="0" u="none" strike="noStrike" kern="1200" baseline="0" dirty="0">
                <a:solidFill>
                  <a:schemeClr val="tx1"/>
                </a:solidFill>
                <a:latin typeface="+mn-lt"/>
                <a:ea typeface="+mn-ea"/>
                <a:cs typeface="+mn-cs"/>
              </a:rPr>
              <a:t>BE</a:t>
            </a:r>
            <a:r>
              <a:rPr lang="zh-CN" altLang="en-US" sz="1200" b="0" i="0" u="none" strike="noStrike" kern="1200" baseline="0" dirty="0">
                <a:solidFill>
                  <a:schemeClr val="tx1"/>
                </a:solidFill>
                <a:latin typeface="+mn-lt"/>
                <a:ea typeface="+mn-ea"/>
                <a:cs typeface="+mn-cs"/>
              </a:rPr>
              <a:t>流对</a:t>
            </a:r>
            <a:r>
              <a:rPr lang="en-US" altLang="zh-CN" sz="1200" b="0" i="0" u="none" strike="noStrike" kern="1200" baseline="0" dirty="0">
                <a:solidFill>
                  <a:schemeClr val="tx1"/>
                </a:solidFill>
                <a:latin typeface="+mn-lt"/>
                <a:ea typeface="+mn-ea"/>
                <a:cs typeface="+mn-cs"/>
              </a:rPr>
              <a:t>TT</a:t>
            </a:r>
            <a:r>
              <a:rPr lang="zh-CN" altLang="en-US" sz="1200" b="0" i="0" u="none" strike="noStrike" kern="1200" baseline="0" dirty="0">
                <a:solidFill>
                  <a:schemeClr val="tx1"/>
                </a:solidFill>
                <a:latin typeface="+mn-lt"/>
                <a:ea typeface="+mn-ea"/>
                <a:cs typeface="+mn-cs"/>
              </a:rPr>
              <a:t>流存储造成影响。</a:t>
            </a:r>
            <a:endParaRPr lang="en-US" altLang="zh-CN" sz="12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5"/>
          </p:nvPr>
        </p:nvSpPr>
        <p:spPr/>
        <p:txBody>
          <a:bodyPr/>
          <a:lstStyle/>
          <a:p>
            <a:fld id="{E3CFC841-E2E1-4802-8701-94EA307E94B0}" type="slidenum">
              <a:rPr lang="zh-CN" altLang="en-US" smtClean="0"/>
              <a:t>17</a:t>
            </a:fld>
            <a:endParaRPr lang="zh-CN" altLang="en-US"/>
          </a:p>
        </p:txBody>
      </p:sp>
    </p:spTree>
    <p:extLst>
      <p:ext uri="{BB962C8B-B14F-4D97-AF65-F5344CB8AC3E}">
        <p14:creationId xmlns:p14="http://schemas.microsoft.com/office/powerpoint/2010/main" val="34694815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b="0" dirty="0">
                <a:latin typeface="+mn-ea"/>
                <a:ea typeface="+mn-ea"/>
              </a:rPr>
              <a:t>接下来设计虚拟队列调度器，为输入的数据流分配队列编号和排序值这两个属性，</a:t>
            </a:r>
            <a:endParaRPr lang="en-US" altLang="zh-CN" b="0" dirty="0">
              <a:latin typeface="+mn-ea"/>
              <a:ea typeface="+mn-ea"/>
            </a:endParaRPr>
          </a:p>
          <a:p>
            <a:endParaRPr lang="zh-CN" altLang="en-US" b="0" dirty="0"/>
          </a:p>
        </p:txBody>
      </p:sp>
      <p:sp>
        <p:nvSpPr>
          <p:cNvPr id="4" name="Slide Number Placeholder 3"/>
          <p:cNvSpPr>
            <a:spLocks noGrp="1"/>
          </p:cNvSpPr>
          <p:nvPr>
            <p:ph type="sldNum" sz="quarter" idx="5"/>
          </p:nvPr>
        </p:nvSpPr>
        <p:spPr/>
        <p:txBody>
          <a:bodyPr/>
          <a:lstStyle/>
          <a:p>
            <a:fld id="{E3CFC841-E2E1-4802-8701-94EA307E94B0}" type="slidenum">
              <a:rPr lang="zh-CN" altLang="en-US" smtClean="0"/>
              <a:t>18</a:t>
            </a:fld>
            <a:endParaRPr lang="zh-CN" altLang="en-US"/>
          </a:p>
        </p:txBody>
      </p:sp>
    </p:spTree>
    <p:extLst>
      <p:ext uri="{BB962C8B-B14F-4D97-AF65-F5344CB8AC3E}">
        <p14:creationId xmlns:p14="http://schemas.microsoft.com/office/powerpoint/2010/main" val="26333523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1200" b="0" i="0" u="none" strike="noStrike" kern="1200" baseline="0" dirty="0">
                <a:solidFill>
                  <a:schemeClr val="tx1"/>
                </a:solidFill>
                <a:latin typeface="+mn-lt"/>
                <a:ea typeface="+mn-ea"/>
                <a:cs typeface="+mn-cs"/>
              </a:rPr>
              <a:t>以上设计了</a:t>
            </a:r>
            <a:r>
              <a:rPr lang="en-US" altLang="zh-CN" sz="1200" b="0" i="0" u="none" strike="noStrike" kern="1200" baseline="0" dirty="0">
                <a:solidFill>
                  <a:schemeClr val="tx1"/>
                </a:solidFill>
                <a:latin typeface="+mn-lt"/>
                <a:ea typeface="+mn-ea"/>
                <a:cs typeface="+mn-cs"/>
              </a:rPr>
              <a:t>VQS </a:t>
            </a:r>
            <a:r>
              <a:rPr lang="zh-CN" altLang="en-US" sz="1200" b="0" i="0" u="none" strike="noStrike" kern="1200" baseline="0" dirty="0">
                <a:solidFill>
                  <a:schemeClr val="tx1"/>
                </a:solidFill>
                <a:latin typeface="+mn-lt"/>
                <a:ea typeface="+mn-ea"/>
                <a:cs typeface="+mn-cs"/>
              </a:rPr>
              <a:t>存储结构和入队、出队操作流程，据此可以设计出支持单个输出端口调度操作的</a:t>
            </a:r>
            <a:r>
              <a:rPr lang="en-US" altLang="zh-CN" sz="1200" b="0" i="0" u="none" strike="noStrike" kern="1200" baseline="0" dirty="0">
                <a:solidFill>
                  <a:schemeClr val="tx1"/>
                </a:solidFill>
                <a:latin typeface="+mn-lt"/>
                <a:ea typeface="+mn-ea"/>
                <a:cs typeface="+mn-cs"/>
              </a:rPr>
              <a:t>VQS</a:t>
            </a:r>
            <a:r>
              <a:rPr lang="zh-CN" altLang="en-US" sz="1200" b="0" i="0" u="none" strike="noStrike" kern="1200" baseline="0" dirty="0">
                <a:solidFill>
                  <a:schemeClr val="tx1"/>
                </a:solidFill>
                <a:latin typeface="+mn-lt"/>
                <a:ea typeface="+mn-ea"/>
                <a:cs typeface="+mn-cs"/>
              </a:rPr>
              <a:t>。为最小化资源占用率，提高</a:t>
            </a:r>
            <a:r>
              <a:rPr lang="en-US" altLang="zh-CN" sz="1200" b="0" i="0" u="none" strike="noStrike" kern="1200" baseline="0" dirty="0">
                <a:solidFill>
                  <a:schemeClr val="tx1"/>
                </a:solidFill>
                <a:latin typeface="+mn-lt"/>
                <a:ea typeface="+mn-ea"/>
                <a:cs typeface="+mn-cs"/>
              </a:rPr>
              <a:t>VQS </a:t>
            </a:r>
            <a:r>
              <a:rPr lang="zh-CN" altLang="en-US" sz="1200" b="0" i="0" u="none" strike="noStrike" kern="1200" baseline="0" dirty="0">
                <a:solidFill>
                  <a:schemeClr val="tx1"/>
                </a:solidFill>
                <a:latin typeface="+mn-lt"/>
                <a:ea typeface="+mn-ea"/>
                <a:cs typeface="+mn-cs"/>
              </a:rPr>
              <a:t>的扩展性，本节设计了</a:t>
            </a:r>
            <a:r>
              <a:rPr lang="en-US" altLang="zh-CN" sz="1200" b="0" i="0" u="none" strike="noStrike" kern="1200" baseline="0" dirty="0">
                <a:solidFill>
                  <a:schemeClr val="tx1"/>
                </a:solidFill>
                <a:latin typeface="+mn-lt"/>
                <a:ea typeface="+mn-ea"/>
                <a:cs typeface="+mn-cs"/>
              </a:rPr>
              <a:t>VQS </a:t>
            </a:r>
            <a:r>
              <a:rPr lang="zh-CN" altLang="en-US" sz="1200" b="0" i="0" u="none" strike="noStrike" kern="1200" baseline="0" dirty="0">
                <a:solidFill>
                  <a:schemeClr val="tx1"/>
                </a:solidFill>
                <a:latin typeface="+mn-lt"/>
                <a:ea typeface="+mn-ea"/>
                <a:cs typeface="+mn-cs"/>
              </a:rPr>
              <a:t>的流水化结构，使得一个</a:t>
            </a:r>
            <a:r>
              <a:rPr lang="en-US" altLang="zh-CN" sz="1200" b="0" i="0" u="none" strike="noStrike" kern="1200" baseline="0" dirty="0">
                <a:solidFill>
                  <a:schemeClr val="tx1"/>
                </a:solidFill>
                <a:latin typeface="+mn-lt"/>
                <a:ea typeface="+mn-ea"/>
                <a:cs typeface="+mn-cs"/>
              </a:rPr>
              <a:t>VQS </a:t>
            </a:r>
            <a:r>
              <a:rPr lang="zh-CN" altLang="en-US" sz="1200" b="0" i="0" u="none" strike="noStrike" kern="1200" baseline="0" dirty="0">
                <a:solidFill>
                  <a:schemeClr val="tx1"/>
                </a:solidFill>
                <a:latin typeface="+mn-lt"/>
                <a:ea typeface="+mn-ea"/>
                <a:cs typeface="+mn-cs"/>
              </a:rPr>
              <a:t>进行多个端口的入队和出队操作。</a:t>
            </a:r>
            <a:r>
              <a:rPr lang="en-US" altLang="zh-CN" sz="1200" b="0" i="0" u="none" strike="noStrike" kern="1200" baseline="0" dirty="0">
                <a:solidFill>
                  <a:schemeClr val="tx1"/>
                </a:solidFill>
                <a:latin typeface="+mn-lt"/>
                <a:ea typeface="+mn-ea"/>
                <a:cs typeface="+mn-cs"/>
              </a:rPr>
              <a:t>VQS </a:t>
            </a:r>
            <a:r>
              <a:rPr lang="zh-CN" altLang="en-US" sz="1200" b="0" i="0" u="none" strike="noStrike" kern="1200" baseline="0" dirty="0">
                <a:solidFill>
                  <a:schemeClr val="tx1"/>
                </a:solidFill>
                <a:latin typeface="+mn-lt"/>
                <a:ea typeface="+mn-ea"/>
                <a:cs typeface="+mn-cs"/>
              </a:rPr>
              <a:t>流水线结构的入队和出队操作可以同时完成，每个操作步骤消耗</a:t>
            </a:r>
            <a:r>
              <a:rPr lang="en-US" altLang="zh-CN" sz="1200" b="0" i="0" u="none" strike="noStrike" kern="1200" baseline="0" dirty="0">
                <a:solidFill>
                  <a:schemeClr val="tx1"/>
                </a:solidFill>
                <a:latin typeface="+mn-lt"/>
                <a:ea typeface="+mn-ea"/>
                <a:cs typeface="+mn-cs"/>
              </a:rPr>
              <a:t>1 </a:t>
            </a:r>
            <a:r>
              <a:rPr lang="zh-CN" altLang="en-US" sz="1200" b="0" i="0" u="none" strike="noStrike" kern="1200" baseline="0" dirty="0">
                <a:solidFill>
                  <a:schemeClr val="tx1"/>
                </a:solidFill>
                <a:latin typeface="+mn-lt"/>
                <a:ea typeface="+mn-ea"/>
                <a:cs typeface="+mn-cs"/>
              </a:rPr>
              <a:t>个时钟周期。对于一个</a:t>
            </a:r>
            <a:r>
              <a:rPr lang="en-US" altLang="zh-CN" sz="1200" b="0" i="0" u="none" strike="noStrike" kern="1200" baseline="0" dirty="0">
                <a:solidFill>
                  <a:schemeClr val="tx1"/>
                </a:solidFill>
                <a:latin typeface="+mn-lt"/>
                <a:ea typeface="+mn-ea"/>
                <a:cs typeface="+mn-cs"/>
              </a:rPr>
              <a:t>N </a:t>
            </a:r>
            <a:r>
              <a:rPr lang="zh-CN" altLang="en-US" sz="1200" b="0" i="0" u="none" strike="noStrike" kern="1200" baseline="0" dirty="0">
                <a:solidFill>
                  <a:schemeClr val="tx1"/>
                </a:solidFill>
                <a:latin typeface="+mn-lt"/>
                <a:ea typeface="+mn-ea"/>
                <a:cs typeface="+mn-cs"/>
              </a:rPr>
              <a:t>端口的交换机，在最坏情况下（即所有端口都有入队和出队操作请求），需要消耗</a:t>
            </a:r>
            <a:r>
              <a:rPr lang="en-US" altLang="zh-CN" sz="1200" b="0" i="0" u="none" strike="noStrike" kern="1200" baseline="0" dirty="0">
                <a:solidFill>
                  <a:schemeClr val="tx1"/>
                </a:solidFill>
                <a:latin typeface="+mn-lt"/>
                <a:ea typeface="+mn-ea"/>
                <a:cs typeface="+mn-cs"/>
              </a:rPr>
              <a:t>N+7 </a:t>
            </a:r>
            <a:r>
              <a:rPr lang="zh-CN" altLang="en-US" sz="1200" b="0" i="0" u="none" strike="noStrike" kern="1200" baseline="0" dirty="0">
                <a:solidFill>
                  <a:schemeClr val="tx1"/>
                </a:solidFill>
                <a:latin typeface="+mn-lt"/>
                <a:ea typeface="+mn-ea"/>
                <a:cs typeface="+mn-cs"/>
              </a:rPr>
              <a:t>个时钟周期来完成所有端口的操作，</a:t>
            </a:r>
            <a:endParaRPr lang="en-US" altLang="zh-CN" sz="1200" b="0" i="0" u="none" strike="noStrike" kern="1200" baseline="0" dirty="0">
              <a:solidFill>
                <a:schemeClr val="tx1"/>
              </a:solidFill>
              <a:latin typeface="+mn-lt"/>
              <a:ea typeface="+mn-ea"/>
              <a:cs typeface="+mn-cs"/>
            </a:endParaRPr>
          </a:p>
          <a:p>
            <a:r>
              <a:rPr lang="zh-CN" altLang="en-US" sz="1200" b="0" i="0" u="none" strike="noStrike" kern="1200" baseline="0" dirty="0">
                <a:solidFill>
                  <a:schemeClr val="tx1"/>
                </a:solidFill>
                <a:latin typeface="+mn-lt"/>
                <a:ea typeface="+mn-ea"/>
                <a:cs typeface="+mn-cs"/>
              </a:rPr>
              <a:t>以太网最短帧为</a:t>
            </a:r>
            <a:r>
              <a:rPr lang="en-US" altLang="zh-CN" sz="1200" b="0" i="0" u="none" strike="noStrike" kern="1200" baseline="0" dirty="0">
                <a:solidFill>
                  <a:schemeClr val="tx1"/>
                </a:solidFill>
                <a:latin typeface="+mn-lt"/>
                <a:ea typeface="+mn-ea"/>
                <a:cs typeface="+mn-cs"/>
              </a:rPr>
              <a:t>64bytes</a:t>
            </a:r>
            <a:r>
              <a:rPr lang="zh-CN" altLang="en-US" sz="1200" b="0" i="0" u="none" strike="noStrike" kern="1200" baseline="0" dirty="0">
                <a:solidFill>
                  <a:schemeClr val="tx1"/>
                </a:solidFill>
                <a:latin typeface="+mn-lt"/>
                <a:ea typeface="+mn-ea"/>
                <a:cs typeface="+mn-cs"/>
              </a:rPr>
              <a:t>，在千兆以太网传输需要</a:t>
            </a:r>
            <a:r>
              <a:rPr lang="en-US" altLang="zh-CN" dirty="0"/>
              <a:t>512ns</a:t>
            </a:r>
            <a:r>
              <a:rPr lang="zh-CN" altLang="en-US" dirty="0"/>
              <a:t>，假设</a:t>
            </a:r>
            <a:r>
              <a:rPr lang="en-US" altLang="zh-CN" dirty="0"/>
              <a:t>VQS</a:t>
            </a:r>
            <a:r>
              <a:rPr lang="zh-CN" altLang="en-US" dirty="0"/>
              <a:t>的处理时钟频率</a:t>
            </a:r>
            <a:r>
              <a:rPr lang="zh-CN" altLang="en-US" sz="1200" b="0" i="0" u="none" strike="noStrike" kern="1200" baseline="0" dirty="0">
                <a:solidFill>
                  <a:schemeClr val="tx1"/>
                </a:solidFill>
                <a:latin typeface="+mn-lt"/>
                <a:ea typeface="+mn-ea"/>
                <a:cs typeface="+mn-cs"/>
              </a:rPr>
              <a:t>与端口时钟频率一致也为</a:t>
            </a:r>
            <a:r>
              <a:rPr lang="en-US" altLang="zh-CN" sz="1200" b="0" i="0" u="none" strike="noStrike" kern="1200" baseline="0" dirty="0">
                <a:solidFill>
                  <a:schemeClr val="tx1"/>
                </a:solidFill>
                <a:latin typeface="+mn-lt"/>
                <a:ea typeface="+mn-ea"/>
                <a:cs typeface="+mn-cs"/>
              </a:rPr>
              <a:t>125Mhz</a:t>
            </a:r>
            <a:r>
              <a:rPr lang="zh-CN" altLang="en-US" sz="1200" b="0" i="0" u="none" strike="noStrike" kern="1200" baseline="0" dirty="0">
                <a:solidFill>
                  <a:schemeClr val="tx1"/>
                </a:solidFill>
                <a:latin typeface="+mn-lt"/>
                <a:ea typeface="+mn-ea"/>
                <a:cs typeface="+mn-cs"/>
              </a:rPr>
              <a:t>，不进行加速，则最多能够支持</a:t>
            </a:r>
            <a:r>
              <a:rPr lang="en-US" altLang="zh-CN" sz="1200" b="0" i="0" u="none" strike="noStrike" kern="1200" baseline="0" dirty="0">
                <a:solidFill>
                  <a:schemeClr val="tx1"/>
                </a:solidFill>
                <a:latin typeface="+mn-lt"/>
                <a:ea typeface="+mn-ea"/>
                <a:cs typeface="+mn-cs"/>
              </a:rPr>
              <a:t>57</a:t>
            </a:r>
            <a:r>
              <a:rPr lang="zh-CN" altLang="en-US" sz="1200" b="0" i="0" u="none" strike="noStrike" kern="1200" baseline="0" dirty="0">
                <a:solidFill>
                  <a:schemeClr val="tx1"/>
                </a:solidFill>
                <a:latin typeface="+mn-lt"/>
                <a:ea typeface="+mn-ea"/>
                <a:cs typeface="+mn-cs"/>
              </a:rPr>
              <a:t>个端口的调度，因此本文所设计的</a:t>
            </a:r>
            <a:r>
              <a:rPr lang="en-US" altLang="zh-CN" sz="1200" b="0" i="0" u="none" strike="noStrike" kern="1200" baseline="0" dirty="0">
                <a:solidFill>
                  <a:schemeClr val="tx1"/>
                </a:solidFill>
                <a:latin typeface="+mn-lt"/>
                <a:ea typeface="+mn-ea"/>
                <a:cs typeface="+mn-cs"/>
              </a:rPr>
              <a:t>VQS</a:t>
            </a:r>
            <a:r>
              <a:rPr lang="zh-CN" altLang="en-US" sz="1200" b="0" i="0" u="none" strike="noStrike" kern="1200" baseline="0" dirty="0">
                <a:solidFill>
                  <a:schemeClr val="tx1"/>
                </a:solidFill>
                <a:latin typeface="+mn-lt"/>
                <a:ea typeface="+mn-ea"/>
                <a:cs typeface="+mn-cs"/>
              </a:rPr>
              <a:t>具有</a:t>
            </a:r>
            <a:endParaRPr lang="zh-CN" altLang="en-US" dirty="0"/>
          </a:p>
        </p:txBody>
      </p:sp>
      <p:sp>
        <p:nvSpPr>
          <p:cNvPr id="4" name="Slide Number Placeholder 3"/>
          <p:cNvSpPr>
            <a:spLocks noGrp="1"/>
          </p:cNvSpPr>
          <p:nvPr>
            <p:ph type="sldNum" sz="quarter" idx="5"/>
          </p:nvPr>
        </p:nvSpPr>
        <p:spPr/>
        <p:txBody>
          <a:bodyPr/>
          <a:lstStyle/>
          <a:p>
            <a:fld id="{E3CFC841-E2E1-4802-8701-94EA307E94B0}" type="slidenum">
              <a:rPr lang="zh-CN" altLang="en-US" smtClean="0"/>
              <a:t>19</a:t>
            </a:fld>
            <a:endParaRPr lang="zh-CN" altLang="en-US"/>
          </a:p>
        </p:txBody>
      </p:sp>
    </p:spTree>
    <p:extLst>
      <p:ext uri="{BB962C8B-B14F-4D97-AF65-F5344CB8AC3E}">
        <p14:creationId xmlns:p14="http://schemas.microsoft.com/office/powerpoint/2010/main" val="17504254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1200" b="0" i="0" u="none" strike="noStrike" kern="1200" baseline="0" dirty="0">
                <a:solidFill>
                  <a:schemeClr val="tx1"/>
                </a:solidFill>
                <a:latin typeface="+mn-lt"/>
                <a:ea typeface="+mn-ea"/>
                <a:cs typeface="+mn-cs"/>
              </a:rPr>
              <a:t>如表所示为待测数据信息和发送队列信息。其中设置</a:t>
            </a:r>
            <a:r>
              <a:rPr lang="en-US" altLang="zh-CN" sz="1200" b="0" i="0" u="none" strike="noStrike" kern="1200" baseline="0" dirty="0">
                <a:solidFill>
                  <a:schemeClr val="tx1"/>
                </a:solidFill>
                <a:latin typeface="+mn-lt"/>
                <a:ea typeface="+mn-ea"/>
                <a:cs typeface="+mn-cs"/>
              </a:rPr>
              <a:t>TT </a:t>
            </a:r>
            <a:r>
              <a:rPr lang="zh-CN" altLang="en-US" sz="1200" b="0" i="0" u="none" strike="noStrike" kern="1200" baseline="0" dirty="0">
                <a:solidFill>
                  <a:schemeClr val="tx1"/>
                </a:solidFill>
                <a:latin typeface="+mn-lt"/>
                <a:ea typeface="+mn-ea"/>
                <a:cs typeface="+mn-cs"/>
              </a:rPr>
              <a:t>流按照到达顺序排序，其队列编号为</a:t>
            </a:r>
            <a:r>
              <a:rPr lang="en-US" altLang="zh-CN" sz="1200" b="0" i="0" u="none" strike="noStrike" kern="1200" baseline="0" dirty="0">
                <a:solidFill>
                  <a:schemeClr val="tx1"/>
                </a:solidFill>
                <a:latin typeface="+mn-lt"/>
                <a:ea typeface="+mn-ea"/>
                <a:cs typeface="+mn-cs"/>
              </a:rPr>
              <a:t>0 </a:t>
            </a:r>
            <a:r>
              <a:rPr lang="zh-CN" altLang="en-US" sz="1200" b="0" i="0" u="none" strike="noStrike" kern="1200" baseline="0" dirty="0">
                <a:solidFill>
                  <a:schemeClr val="tx1"/>
                </a:solidFill>
                <a:latin typeface="+mn-lt"/>
                <a:ea typeface="+mn-ea"/>
                <a:cs typeface="+mn-cs"/>
              </a:rPr>
              <a:t>∼ </a:t>
            </a:r>
            <a:r>
              <a:rPr lang="en-US" altLang="zh-CN" sz="1200" b="0" i="0" u="none" strike="noStrike" kern="1200" baseline="0" dirty="0">
                <a:solidFill>
                  <a:schemeClr val="tx1"/>
                </a:solidFill>
                <a:latin typeface="+mn-lt"/>
                <a:ea typeface="+mn-ea"/>
                <a:cs typeface="+mn-cs"/>
              </a:rPr>
              <a:t>5 </a:t>
            </a:r>
            <a:r>
              <a:rPr lang="zh-CN" altLang="en-US" sz="1200" b="0" i="0" u="none" strike="noStrike" kern="1200" baseline="0" dirty="0">
                <a:solidFill>
                  <a:schemeClr val="tx1"/>
                </a:solidFill>
                <a:latin typeface="+mn-lt"/>
                <a:ea typeface="+mn-ea"/>
                <a:cs typeface="+mn-cs"/>
              </a:rPr>
              <a:t>六个队列编号；</a:t>
            </a:r>
            <a:r>
              <a:rPr lang="en-US" altLang="zh-CN" sz="1200" b="0" i="0" u="none" strike="noStrike" kern="1200" baseline="0" dirty="0">
                <a:solidFill>
                  <a:schemeClr val="tx1"/>
                </a:solidFill>
                <a:latin typeface="+mn-lt"/>
                <a:ea typeface="+mn-ea"/>
                <a:cs typeface="+mn-cs"/>
              </a:rPr>
              <a:t>BE </a:t>
            </a:r>
            <a:r>
              <a:rPr lang="zh-CN" altLang="en-US" sz="1200" b="0" i="0" u="none" strike="noStrike" kern="1200" baseline="0" dirty="0">
                <a:solidFill>
                  <a:schemeClr val="tx1"/>
                </a:solidFill>
                <a:latin typeface="+mn-lt"/>
                <a:ea typeface="+mn-ea"/>
                <a:cs typeface="+mn-cs"/>
              </a:rPr>
              <a:t>流的队列编号均设置为</a:t>
            </a:r>
            <a:r>
              <a:rPr lang="en-US" altLang="zh-CN" sz="1200" b="0" i="0" u="none" strike="noStrike" kern="1200" baseline="0" dirty="0">
                <a:solidFill>
                  <a:schemeClr val="tx1"/>
                </a:solidFill>
                <a:latin typeface="+mn-lt"/>
                <a:ea typeface="+mn-ea"/>
                <a:cs typeface="+mn-cs"/>
              </a:rPr>
              <a:t>6 </a:t>
            </a:r>
            <a:r>
              <a:rPr lang="zh-CN" altLang="en-US" sz="1200" b="0" i="0" u="none" strike="noStrike" kern="1200" baseline="0" dirty="0">
                <a:solidFill>
                  <a:schemeClr val="tx1"/>
                </a:solidFill>
                <a:latin typeface="+mn-lt"/>
                <a:ea typeface="+mn-ea"/>
                <a:cs typeface="+mn-cs"/>
              </a:rPr>
              <a:t>号。输出信息描述了每个队列被选中进行输出的时间。</a:t>
            </a:r>
          </a:p>
          <a:p>
            <a:r>
              <a:rPr lang="zh-CN" altLang="en-US" sz="1200" b="0" i="0" u="none" strike="noStrike" kern="1200" baseline="0" dirty="0">
                <a:solidFill>
                  <a:schemeClr val="tx1"/>
                </a:solidFill>
                <a:latin typeface="+mn-lt"/>
                <a:ea typeface="+mn-ea"/>
                <a:cs typeface="+mn-cs"/>
              </a:rPr>
              <a:t>首先关闭</a:t>
            </a:r>
            <a:r>
              <a:rPr lang="en-US" altLang="zh-CN" sz="1200" b="0" i="0" u="none" strike="noStrike" kern="1200" baseline="0" dirty="0">
                <a:solidFill>
                  <a:schemeClr val="tx1"/>
                </a:solidFill>
                <a:latin typeface="+mn-lt"/>
                <a:ea typeface="+mn-ea"/>
                <a:cs typeface="+mn-cs"/>
              </a:rPr>
              <a:t>VQS </a:t>
            </a:r>
            <a:r>
              <a:rPr lang="zh-CN" altLang="en-US" sz="1200" b="0" i="0" u="none" strike="noStrike" kern="1200" baseline="0" dirty="0">
                <a:solidFill>
                  <a:schemeClr val="tx1"/>
                </a:solidFill>
                <a:latin typeface="+mn-lt"/>
                <a:ea typeface="+mn-ea"/>
                <a:cs typeface="+mn-cs"/>
              </a:rPr>
              <a:t>的输出功能，观察数据在</a:t>
            </a:r>
            <a:r>
              <a:rPr lang="en-US" altLang="zh-CN" sz="1200" b="0" i="0" u="none" strike="noStrike" kern="1200" baseline="0" dirty="0">
                <a:solidFill>
                  <a:schemeClr val="tx1"/>
                </a:solidFill>
                <a:latin typeface="+mn-lt"/>
                <a:ea typeface="+mn-ea"/>
                <a:cs typeface="+mn-cs"/>
              </a:rPr>
              <a:t>VQS </a:t>
            </a:r>
            <a:r>
              <a:rPr lang="zh-CN" altLang="en-US" sz="1200" b="0" i="0" u="none" strike="noStrike" kern="1200" baseline="0" dirty="0">
                <a:solidFill>
                  <a:schemeClr val="tx1"/>
                </a:solidFill>
                <a:latin typeface="+mn-lt"/>
                <a:ea typeface="+mn-ea"/>
                <a:cs typeface="+mn-cs"/>
              </a:rPr>
              <a:t>排序表中的排序情况。表</a:t>
            </a:r>
            <a:r>
              <a:rPr lang="en-US" altLang="zh-CN" sz="1200" b="0" i="0" u="none" strike="noStrike" kern="1200" baseline="0" dirty="0">
                <a:solidFill>
                  <a:schemeClr val="tx1"/>
                </a:solidFill>
                <a:latin typeface="+mn-lt"/>
                <a:ea typeface="+mn-ea"/>
                <a:cs typeface="+mn-cs"/>
              </a:rPr>
              <a:t>2–5</a:t>
            </a:r>
            <a:r>
              <a:rPr lang="zh-CN" altLang="en-US" sz="1200" b="0" i="0" u="none" strike="noStrike" kern="1200" baseline="0" dirty="0">
                <a:solidFill>
                  <a:schemeClr val="tx1"/>
                </a:solidFill>
                <a:latin typeface="+mn-lt"/>
                <a:ea typeface="+mn-ea"/>
                <a:cs typeface="+mn-cs"/>
              </a:rPr>
              <a:t>中</a:t>
            </a:r>
            <a:r>
              <a:rPr lang="en-US" altLang="zh-CN" sz="1200" b="0" i="0" u="none" strike="noStrike" kern="1200" baseline="0" dirty="0">
                <a:solidFill>
                  <a:schemeClr val="tx1"/>
                </a:solidFill>
                <a:latin typeface="+mn-lt"/>
                <a:ea typeface="+mn-ea"/>
                <a:cs typeface="+mn-cs"/>
              </a:rPr>
              <a:t>VQS </a:t>
            </a:r>
            <a:r>
              <a:rPr lang="zh-CN" altLang="en-US" sz="1200" b="0" i="0" u="none" strike="noStrike" kern="1200" baseline="0" dirty="0">
                <a:solidFill>
                  <a:schemeClr val="tx1"/>
                </a:solidFill>
                <a:latin typeface="+mn-lt"/>
                <a:ea typeface="+mn-ea"/>
                <a:cs typeface="+mn-cs"/>
              </a:rPr>
              <a:t>排序表显示，</a:t>
            </a:r>
            <a:r>
              <a:rPr lang="en-US" altLang="zh-CN" sz="1200" b="0" i="0" u="none" strike="noStrike" kern="1200" baseline="0" dirty="0">
                <a:solidFill>
                  <a:schemeClr val="tx1"/>
                </a:solidFill>
                <a:latin typeface="+mn-lt"/>
                <a:ea typeface="+mn-ea"/>
                <a:cs typeface="+mn-cs"/>
              </a:rPr>
              <a:t>VQS </a:t>
            </a:r>
            <a:r>
              <a:rPr lang="zh-CN" altLang="en-US" sz="1200" b="0" i="0" u="none" strike="noStrike" kern="1200" baseline="0" dirty="0">
                <a:solidFill>
                  <a:schemeClr val="tx1"/>
                </a:solidFill>
                <a:latin typeface="+mn-lt"/>
                <a:ea typeface="+mn-ea"/>
                <a:cs typeface="+mn-cs"/>
              </a:rPr>
              <a:t>根据数据的排序值进行统一排序，与队列编号无关。表</a:t>
            </a:r>
            <a:r>
              <a:rPr lang="en-US" altLang="zh-CN" sz="1200" b="0" i="0" u="none" strike="noStrike" kern="1200" baseline="0" dirty="0">
                <a:solidFill>
                  <a:schemeClr val="tx1"/>
                </a:solidFill>
                <a:latin typeface="+mn-lt"/>
                <a:ea typeface="+mn-ea"/>
                <a:cs typeface="+mn-cs"/>
              </a:rPr>
              <a:t>2–5</a:t>
            </a:r>
            <a:r>
              <a:rPr lang="zh-CN" altLang="en-US" sz="1200" b="0" i="0" u="none" strike="noStrike" kern="1200" baseline="0" dirty="0">
                <a:solidFill>
                  <a:schemeClr val="tx1"/>
                </a:solidFill>
                <a:latin typeface="+mn-lt"/>
                <a:ea typeface="+mn-ea"/>
                <a:cs typeface="+mn-cs"/>
              </a:rPr>
              <a:t>的两种数据流排序中为从</a:t>
            </a:r>
            <a:r>
              <a:rPr lang="en-US" altLang="zh-CN" sz="1200" b="0" i="0" u="none" strike="noStrike" kern="1200" baseline="0" dirty="0">
                <a:solidFill>
                  <a:schemeClr val="tx1"/>
                </a:solidFill>
                <a:latin typeface="+mn-lt"/>
                <a:ea typeface="+mn-ea"/>
                <a:cs typeface="+mn-cs"/>
              </a:rPr>
              <a:t>VQS </a:t>
            </a:r>
            <a:r>
              <a:rPr lang="zh-CN" altLang="en-US" sz="1200" b="0" i="0" u="none" strike="noStrike" kern="1200" baseline="0" dirty="0">
                <a:solidFill>
                  <a:schemeClr val="tx1"/>
                </a:solidFill>
                <a:latin typeface="+mn-lt"/>
                <a:ea typeface="+mn-ea"/>
                <a:cs typeface="+mn-cs"/>
              </a:rPr>
              <a:t>排序表中提取的</a:t>
            </a:r>
            <a:r>
              <a:rPr lang="en-US" altLang="zh-CN" sz="1200" b="0" i="0" u="none" strike="noStrike" kern="1200" baseline="0" dirty="0">
                <a:solidFill>
                  <a:schemeClr val="tx1"/>
                </a:solidFill>
                <a:latin typeface="+mn-lt"/>
                <a:ea typeface="+mn-ea"/>
                <a:cs typeface="+mn-cs"/>
              </a:rPr>
              <a:t>TT </a:t>
            </a:r>
            <a:r>
              <a:rPr lang="zh-CN" altLang="en-US" sz="1200" b="0" i="0" u="none" strike="noStrike" kern="1200" baseline="0" dirty="0">
                <a:solidFill>
                  <a:schemeClr val="tx1"/>
                </a:solidFill>
                <a:latin typeface="+mn-lt"/>
                <a:ea typeface="+mn-ea"/>
                <a:cs typeface="+mn-cs"/>
              </a:rPr>
              <a:t>流和</a:t>
            </a:r>
            <a:r>
              <a:rPr lang="en-US" altLang="zh-CN" sz="1200" b="0" i="0" u="none" strike="noStrike" kern="1200" baseline="0" dirty="0">
                <a:solidFill>
                  <a:schemeClr val="tx1"/>
                </a:solidFill>
                <a:latin typeface="+mn-lt"/>
                <a:ea typeface="+mn-ea"/>
                <a:cs typeface="+mn-cs"/>
              </a:rPr>
              <a:t>BE </a:t>
            </a:r>
            <a:r>
              <a:rPr lang="zh-CN" altLang="en-US" sz="1200" b="0" i="0" u="none" strike="noStrike" kern="1200" baseline="0" dirty="0">
                <a:solidFill>
                  <a:schemeClr val="tx1"/>
                </a:solidFill>
                <a:latin typeface="+mn-lt"/>
                <a:ea typeface="+mn-ea"/>
                <a:cs typeface="+mn-cs"/>
              </a:rPr>
              <a:t>流的排序情况，虽然</a:t>
            </a:r>
          </a:p>
          <a:p>
            <a:r>
              <a:rPr lang="en-US" altLang="zh-CN" sz="1200" b="0" i="0" u="none" strike="noStrike" kern="1200" baseline="0" dirty="0">
                <a:solidFill>
                  <a:schemeClr val="tx1"/>
                </a:solidFill>
                <a:latin typeface="+mn-lt"/>
                <a:ea typeface="+mn-ea"/>
                <a:cs typeface="+mn-cs"/>
              </a:rPr>
              <a:t>VQS </a:t>
            </a:r>
            <a:r>
              <a:rPr lang="zh-CN" altLang="en-US" sz="1200" b="0" i="0" u="none" strike="noStrike" kern="1200" baseline="0" dirty="0">
                <a:solidFill>
                  <a:schemeClr val="tx1"/>
                </a:solidFill>
                <a:latin typeface="+mn-lt"/>
                <a:ea typeface="+mn-ea"/>
                <a:cs typeface="+mn-cs"/>
              </a:rPr>
              <a:t>的入队排序与队列编号无关，但实际上已经按照两种数据流各自的排序要求完成了排序。</a:t>
            </a:r>
            <a:endParaRPr lang="en-US" altLang="zh-CN" sz="1200" b="0" i="0" u="none" strike="noStrike" kern="1200" baseline="0" dirty="0">
              <a:solidFill>
                <a:schemeClr val="tx1"/>
              </a:solidFill>
              <a:latin typeface="+mn-lt"/>
              <a:ea typeface="+mn-ea"/>
              <a:cs typeface="+mn-cs"/>
            </a:endParaRPr>
          </a:p>
          <a:p>
            <a:endParaRPr lang="zh-CN" altLang="en-US" sz="1200" b="0" i="0" u="none" strike="noStrike" kern="1200" baseline="0" dirty="0">
              <a:solidFill>
                <a:schemeClr val="tx1"/>
              </a:solidFill>
              <a:latin typeface="+mn-lt"/>
              <a:ea typeface="+mn-ea"/>
              <a:cs typeface="+mn-cs"/>
            </a:endParaRPr>
          </a:p>
          <a:p>
            <a:r>
              <a:rPr lang="zh-CN" altLang="en-US" sz="1200" b="0" i="0" u="none" strike="noStrike" kern="1200" baseline="0" dirty="0">
                <a:solidFill>
                  <a:schemeClr val="tx1"/>
                </a:solidFill>
                <a:latin typeface="+mn-lt"/>
                <a:ea typeface="+mn-ea"/>
                <a:cs typeface="+mn-cs"/>
              </a:rPr>
              <a:t>之后开启</a:t>
            </a:r>
            <a:r>
              <a:rPr lang="en-US" altLang="zh-CN" sz="1200" b="0" i="0" u="none" strike="noStrike" kern="1200" baseline="0" dirty="0">
                <a:solidFill>
                  <a:schemeClr val="tx1"/>
                </a:solidFill>
                <a:latin typeface="+mn-lt"/>
                <a:ea typeface="+mn-ea"/>
                <a:cs typeface="+mn-cs"/>
              </a:rPr>
              <a:t>VQS </a:t>
            </a:r>
            <a:r>
              <a:rPr lang="zh-CN" altLang="en-US" sz="1200" b="0" i="0" u="none" strike="noStrike" kern="1200" baseline="0" dirty="0">
                <a:solidFill>
                  <a:schemeClr val="tx1"/>
                </a:solidFill>
                <a:latin typeface="+mn-lt"/>
                <a:ea typeface="+mn-ea"/>
                <a:cs typeface="+mn-cs"/>
              </a:rPr>
              <a:t>的输出功能，按照</a:t>
            </a:r>
            <a:r>
              <a:rPr lang="en-US" altLang="zh-CN" sz="1200" b="0" i="0" u="none" strike="noStrike" kern="1200" baseline="0" dirty="0">
                <a:solidFill>
                  <a:schemeClr val="tx1"/>
                </a:solidFill>
                <a:latin typeface="+mn-lt"/>
                <a:ea typeface="+mn-ea"/>
                <a:cs typeface="+mn-cs"/>
              </a:rPr>
              <a:t>2–4</a:t>
            </a:r>
            <a:r>
              <a:rPr lang="zh-CN" altLang="en-US" sz="1200" b="0" i="0" u="none" strike="noStrike" kern="1200" baseline="0" dirty="0">
                <a:solidFill>
                  <a:schemeClr val="tx1"/>
                </a:solidFill>
                <a:latin typeface="+mn-lt"/>
                <a:ea typeface="+mn-ea"/>
                <a:cs typeface="+mn-cs"/>
              </a:rPr>
              <a:t>的输出信息表依次选择相应的队列编号进行发送，测试得到数据的发送顺序如表</a:t>
            </a:r>
            <a:r>
              <a:rPr lang="en-US" altLang="zh-CN" sz="1200" b="0" i="0" u="none" strike="noStrike" kern="1200" baseline="0" dirty="0">
                <a:solidFill>
                  <a:schemeClr val="tx1"/>
                </a:solidFill>
                <a:latin typeface="+mn-lt"/>
                <a:ea typeface="+mn-ea"/>
                <a:cs typeface="+mn-cs"/>
              </a:rPr>
              <a:t>2–5</a:t>
            </a:r>
            <a:r>
              <a:rPr lang="zh-CN" altLang="en-US" sz="1200" b="0" i="0" u="none" strike="noStrike" kern="1200" baseline="0" dirty="0">
                <a:solidFill>
                  <a:schemeClr val="tx1"/>
                </a:solidFill>
                <a:latin typeface="+mn-lt"/>
                <a:ea typeface="+mn-ea"/>
                <a:cs typeface="+mn-cs"/>
              </a:rPr>
              <a:t>所示。</a:t>
            </a:r>
            <a:r>
              <a:rPr lang="en-US" altLang="zh-CN" sz="1200" b="0" i="0" u="none" strike="noStrike" kern="1200" baseline="0" dirty="0">
                <a:solidFill>
                  <a:schemeClr val="tx1"/>
                </a:solidFill>
                <a:latin typeface="+mn-lt"/>
                <a:ea typeface="+mn-ea"/>
                <a:cs typeface="+mn-cs"/>
              </a:rPr>
              <a:t>TT </a:t>
            </a:r>
            <a:r>
              <a:rPr lang="zh-CN" altLang="en-US" sz="1200" b="0" i="0" u="none" strike="noStrike" kern="1200" baseline="0" dirty="0">
                <a:solidFill>
                  <a:schemeClr val="tx1"/>
                </a:solidFill>
                <a:latin typeface="+mn-lt"/>
                <a:ea typeface="+mn-ea"/>
                <a:cs typeface="+mn-cs"/>
              </a:rPr>
              <a:t>流的发送按照所选择的队列编号依次执行，当选中</a:t>
            </a:r>
            <a:r>
              <a:rPr lang="en-US" altLang="zh-CN" sz="1200" b="0" i="0" u="none" strike="noStrike" kern="1200" baseline="0" dirty="0">
                <a:solidFill>
                  <a:schemeClr val="tx1"/>
                </a:solidFill>
                <a:latin typeface="+mn-lt"/>
                <a:ea typeface="+mn-ea"/>
                <a:cs typeface="+mn-cs"/>
              </a:rPr>
              <a:t>BE </a:t>
            </a:r>
            <a:r>
              <a:rPr lang="zh-CN" altLang="en-US" sz="1200" b="0" i="0" u="none" strike="noStrike" kern="1200" baseline="0" dirty="0">
                <a:solidFill>
                  <a:schemeClr val="tx1"/>
                </a:solidFill>
                <a:latin typeface="+mn-lt"/>
                <a:ea typeface="+mn-ea"/>
                <a:cs typeface="+mn-cs"/>
              </a:rPr>
              <a:t>流所在的</a:t>
            </a:r>
            <a:r>
              <a:rPr lang="en-US" altLang="zh-CN" sz="1200" b="0" i="0" u="none" strike="noStrike" kern="1200" baseline="0" dirty="0">
                <a:solidFill>
                  <a:schemeClr val="tx1"/>
                </a:solidFill>
                <a:latin typeface="+mn-lt"/>
                <a:ea typeface="+mn-ea"/>
                <a:cs typeface="+mn-cs"/>
              </a:rPr>
              <a:t>6 </a:t>
            </a:r>
            <a:r>
              <a:rPr lang="zh-CN" altLang="en-US" sz="1200" b="0" i="0" u="none" strike="noStrike" kern="1200" baseline="0" dirty="0">
                <a:solidFill>
                  <a:schemeClr val="tx1"/>
                </a:solidFill>
                <a:latin typeface="+mn-lt"/>
                <a:ea typeface="+mn-ea"/>
                <a:cs typeface="+mn-cs"/>
              </a:rPr>
              <a:t>号队列时，</a:t>
            </a:r>
            <a:r>
              <a:rPr lang="en-US" altLang="zh-CN" sz="1200" b="0" i="0" u="none" strike="noStrike" kern="1200" baseline="0" dirty="0">
                <a:solidFill>
                  <a:schemeClr val="tx1"/>
                </a:solidFill>
                <a:latin typeface="+mn-lt"/>
                <a:ea typeface="+mn-ea"/>
                <a:cs typeface="+mn-cs"/>
              </a:rPr>
              <a:t>VQS </a:t>
            </a:r>
            <a:r>
              <a:rPr lang="zh-CN" altLang="en-US" sz="1200" b="0" i="0" u="none" strike="noStrike" kern="1200" baseline="0" dirty="0">
                <a:solidFill>
                  <a:schemeClr val="tx1"/>
                </a:solidFill>
                <a:latin typeface="+mn-lt"/>
                <a:ea typeface="+mn-ea"/>
                <a:cs typeface="+mn-cs"/>
              </a:rPr>
              <a:t>根据</a:t>
            </a:r>
            <a:r>
              <a:rPr lang="en-US" altLang="zh-CN" sz="1200" b="0" i="0" u="none" strike="noStrike" kern="1200" baseline="0" dirty="0">
                <a:solidFill>
                  <a:schemeClr val="tx1"/>
                </a:solidFill>
                <a:latin typeface="+mn-lt"/>
                <a:ea typeface="+mn-ea"/>
                <a:cs typeface="+mn-cs"/>
              </a:rPr>
              <a:t>BE </a:t>
            </a:r>
            <a:r>
              <a:rPr lang="zh-CN" altLang="en-US" sz="1200" b="0" i="0" u="none" strike="noStrike" kern="1200" baseline="0" dirty="0">
                <a:solidFill>
                  <a:schemeClr val="tx1"/>
                </a:solidFill>
                <a:latin typeface="+mn-lt"/>
                <a:ea typeface="+mn-ea"/>
                <a:cs typeface="+mn-cs"/>
              </a:rPr>
              <a:t>流的排序值大</a:t>
            </a:r>
          </a:p>
          <a:p>
            <a:r>
              <a:rPr lang="zh-CN" altLang="en-US" sz="1200" b="0" i="0" u="none" strike="noStrike" kern="1200" baseline="0" dirty="0">
                <a:solidFill>
                  <a:schemeClr val="tx1"/>
                </a:solidFill>
                <a:latin typeface="+mn-lt"/>
                <a:ea typeface="+mn-ea"/>
                <a:cs typeface="+mn-cs"/>
              </a:rPr>
              <a:t>小进行发送。</a:t>
            </a:r>
            <a:endParaRPr lang="en-US" altLang="zh-CN" sz="1200" b="0" i="0" u="none" strike="noStrike" kern="1200" baseline="0" dirty="0">
              <a:solidFill>
                <a:schemeClr val="tx1"/>
              </a:solidFill>
              <a:latin typeface="+mn-lt"/>
              <a:ea typeface="+mn-ea"/>
              <a:cs typeface="+mn-cs"/>
            </a:endParaRPr>
          </a:p>
          <a:p>
            <a:endParaRPr lang="en-US" altLang="zh-CN" sz="1200" b="0" i="0" u="none" strike="noStrike" kern="1200" baseline="0" dirty="0">
              <a:solidFill>
                <a:schemeClr val="tx1"/>
              </a:solidFill>
              <a:latin typeface="+mn-lt"/>
              <a:ea typeface="+mn-ea"/>
              <a:cs typeface="+mn-cs"/>
            </a:endParaRPr>
          </a:p>
          <a:p>
            <a:r>
              <a:rPr lang="zh-CN" altLang="en-US" sz="1200" b="0" i="0" u="none" strike="noStrike" kern="1200" baseline="0" dirty="0">
                <a:solidFill>
                  <a:schemeClr val="tx1"/>
                </a:solidFill>
                <a:latin typeface="+mn-lt"/>
                <a:ea typeface="+mn-ea"/>
                <a:cs typeface="+mn-cs"/>
              </a:rPr>
              <a:t>实验结果表明，本文所设计的</a:t>
            </a:r>
            <a:r>
              <a:rPr lang="en-US" altLang="zh-CN" sz="1200" b="0" i="0" u="none" strike="noStrike" kern="1200" baseline="0" dirty="0">
                <a:solidFill>
                  <a:schemeClr val="tx1"/>
                </a:solidFill>
                <a:latin typeface="+mn-lt"/>
                <a:ea typeface="+mn-ea"/>
                <a:cs typeface="+mn-cs"/>
              </a:rPr>
              <a:t>VQS </a:t>
            </a:r>
            <a:r>
              <a:rPr lang="zh-CN" altLang="en-US" sz="1200" b="0" i="0" u="none" strike="noStrike" kern="1200" baseline="0" dirty="0">
                <a:solidFill>
                  <a:schemeClr val="tx1"/>
                </a:solidFill>
                <a:latin typeface="+mn-lt"/>
                <a:ea typeface="+mn-ea"/>
                <a:cs typeface="+mn-cs"/>
              </a:rPr>
              <a:t>可以实现</a:t>
            </a:r>
            <a:r>
              <a:rPr lang="en-US" altLang="zh-CN" sz="1200" b="0" i="0" u="none" strike="noStrike" kern="1200" baseline="0" dirty="0">
                <a:solidFill>
                  <a:schemeClr val="tx1"/>
                </a:solidFill>
                <a:latin typeface="+mn-lt"/>
                <a:ea typeface="+mn-ea"/>
                <a:cs typeface="+mn-cs"/>
              </a:rPr>
              <a:t>TSN </a:t>
            </a:r>
            <a:r>
              <a:rPr lang="zh-CN" altLang="en-US" sz="1200" b="0" i="0" u="none" strike="noStrike" kern="1200" baseline="0" dirty="0">
                <a:solidFill>
                  <a:schemeClr val="tx1"/>
                </a:solidFill>
                <a:latin typeface="+mn-lt"/>
                <a:ea typeface="+mn-ea"/>
                <a:cs typeface="+mn-cs"/>
              </a:rPr>
              <a:t>中的门控调度功能，可以根据所选择队列编号进行输出，同一队列的数据按照所分配的排序值由小到大进行发送。因此</a:t>
            </a:r>
            <a:r>
              <a:rPr lang="en-US" altLang="zh-CN" sz="1200" b="0" i="0" u="none" strike="noStrike" kern="1200" baseline="0" dirty="0">
                <a:solidFill>
                  <a:schemeClr val="tx1"/>
                </a:solidFill>
                <a:latin typeface="+mn-lt"/>
                <a:ea typeface="+mn-ea"/>
                <a:cs typeface="+mn-cs"/>
              </a:rPr>
              <a:t>VQS </a:t>
            </a:r>
            <a:r>
              <a:rPr lang="zh-CN" altLang="en-US" sz="1200" b="0" i="0" u="none" strike="noStrike" kern="1200" baseline="0" dirty="0">
                <a:solidFill>
                  <a:schemeClr val="tx1"/>
                </a:solidFill>
                <a:latin typeface="+mn-lt"/>
                <a:ea typeface="+mn-ea"/>
                <a:cs typeface="+mn-cs"/>
              </a:rPr>
              <a:t>能够支持</a:t>
            </a:r>
            <a:r>
              <a:rPr lang="en-US" altLang="zh-CN" sz="1200" b="0" i="0" u="none" strike="noStrike" kern="1200" baseline="0" dirty="0">
                <a:solidFill>
                  <a:schemeClr val="tx1"/>
                </a:solidFill>
                <a:latin typeface="+mn-lt"/>
                <a:ea typeface="+mn-ea"/>
                <a:cs typeface="+mn-cs"/>
              </a:rPr>
              <a:t>TSN </a:t>
            </a:r>
            <a:r>
              <a:rPr lang="zh-CN" altLang="en-US" sz="1200" b="0" i="0" u="none" strike="noStrike" kern="1200" baseline="0" dirty="0">
                <a:solidFill>
                  <a:schemeClr val="tx1"/>
                </a:solidFill>
                <a:latin typeface="+mn-lt"/>
                <a:ea typeface="+mn-ea"/>
                <a:cs typeface="+mn-cs"/>
              </a:rPr>
              <a:t>进行异构数据流的调度。</a:t>
            </a:r>
            <a:endParaRPr lang="zh-CN" altLang="en-US" dirty="0"/>
          </a:p>
        </p:txBody>
      </p:sp>
      <p:sp>
        <p:nvSpPr>
          <p:cNvPr id="4" name="Slide Number Placeholder 3"/>
          <p:cNvSpPr>
            <a:spLocks noGrp="1"/>
          </p:cNvSpPr>
          <p:nvPr>
            <p:ph type="sldNum" sz="quarter" idx="5"/>
          </p:nvPr>
        </p:nvSpPr>
        <p:spPr/>
        <p:txBody>
          <a:bodyPr/>
          <a:lstStyle/>
          <a:p>
            <a:fld id="{E3CFC841-E2E1-4802-8701-94EA307E94B0}" type="slidenum">
              <a:rPr lang="zh-CN" altLang="en-US" smtClean="0"/>
              <a:t>20</a:t>
            </a:fld>
            <a:endParaRPr lang="zh-CN" altLang="en-US"/>
          </a:p>
        </p:txBody>
      </p:sp>
    </p:spTree>
    <p:extLst>
      <p:ext uri="{BB962C8B-B14F-4D97-AF65-F5344CB8AC3E}">
        <p14:creationId xmlns:p14="http://schemas.microsoft.com/office/powerpoint/2010/main" val="13778820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我将从研究背景及现状、主要研究内容、总结与展望三个部分进行介绍</a:t>
            </a:r>
          </a:p>
        </p:txBody>
      </p:sp>
      <p:sp>
        <p:nvSpPr>
          <p:cNvPr id="4" name="Slide Number Placeholder 3"/>
          <p:cNvSpPr>
            <a:spLocks noGrp="1"/>
          </p:cNvSpPr>
          <p:nvPr>
            <p:ph type="sldNum" sz="quarter" idx="5"/>
          </p:nvPr>
        </p:nvSpPr>
        <p:spPr/>
        <p:txBody>
          <a:bodyPr/>
          <a:lstStyle/>
          <a:p>
            <a:fld id="{E3CFC841-E2E1-4802-8701-94EA307E94B0}" type="slidenum">
              <a:rPr lang="zh-CN" altLang="en-US" smtClean="0"/>
              <a:t>2</a:t>
            </a:fld>
            <a:endParaRPr lang="zh-CN" altLang="en-US"/>
          </a:p>
        </p:txBody>
      </p:sp>
    </p:spTree>
    <p:extLst>
      <p:ext uri="{BB962C8B-B14F-4D97-AF65-F5344CB8AC3E}">
        <p14:creationId xmlns:p14="http://schemas.microsoft.com/office/powerpoint/2010/main" val="270659699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1200" b="0" i="0" u="none" strike="noStrike" kern="1200" baseline="0" dirty="0">
                <a:solidFill>
                  <a:schemeClr val="tx1"/>
                </a:solidFill>
                <a:latin typeface="+mn-lt"/>
                <a:ea typeface="+mn-ea"/>
                <a:cs typeface="+mn-cs"/>
              </a:rPr>
              <a:t>本实验主要验证以上交换架构设计的资源消耗情况。基于</a:t>
            </a:r>
            <a:r>
              <a:rPr lang="en-US" altLang="zh-CN" sz="1200" b="0" i="0" u="none" strike="noStrike" kern="1200" baseline="0" dirty="0">
                <a:solidFill>
                  <a:schemeClr val="tx1"/>
                </a:solidFill>
                <a:latin typeface="+mn-lt"/>
                <a:ea typeface="+mn-ea"/>
                <a:cs typeface="+mn-cs"/>
              </a:rPr>
              <a:t>VIVADO </a:t>
            </a:r>
            <a:r>
              <a:rPr lang="zh-CN" altLang="en-US" sz="1200" b="0" i="0" u="none" strike="noStrike" kern="1200" baseline="0" dirty="0">
                <a:solidFill>
                  <a:schemeClr val="tx1"/>
                </a:solidFill>
                <a:latin typeface="+mn-lt"/>
                <a:ea typeface="+mn-ea"/>
                <a:cs typeface="+mn-cs"/>
              </a:rPr>
              <a:t>集成环境中综合不同数量不同类型的模块，统一以</a:t>
            </a:r>
            <a:r>
              <a:rPr lang="en-US" altLang="zh-CN" sz="1200" b="0" i="0" u="none" strike="noStrike" kern="1200" baseline="0" dirty="0">
                <a:solidFill>
                  <a:schemeClr val="tx1"/>
                </a:solidFill>
                <a:latin typeface="+mn-lt"/>
                <a:ea typeface="+mn-ea"/>
                <a:cs typeface="+mn-cs"/>
              </a:rPr>
              <a:t>xc7vx485tffg1157-1 </a:t>
            </a:r>
            <a:r>
              <a:rPr lang="zh-CN" altLang="en-US" sz="1200" b="0" i="0" u="none" strike="noStrike" kern="1200" baseline="0" dirty="0">
                <a:solidFill>
                  <a:schemeClr val="tx1"/>
                </a:solidFill>
                <a:latin typeface="+mn-lt"/>
                <a:ea typeface="+mn-ea"/>
                <a:cs typeface="+mn-cs"/>
              </a:rPr>
              <a:t>型号的</a:t>
            </a:r>
            <a:r>
              <a:rPr lang="en-US" altLang="zh-CN" sz="1200" b="0" i="0" u="none" strike="noStrike" kern="1200" baseline="0" dirty="0">
                <a:solidFill>
                  <a:schemeClr val="tx1"/>
                </a:solidFill>
                <a:latin typeface="+mn-lt"/>
                <a:ea typeface="+mn-ea"/>
                <a:cs typeface="+mn-cs"/>
              </a:rPr>
              <a:t>FPGA </a:t>
            </a:r>
            <a:r>
              <a:rPr lang="zh-CN" altLang="en-US" sz="1200" b="0" i="0" u="none" strike="noStrike" kern="1200" baseline="0" dirty="0">
                <a:solidFill>
                  <a:schemeClr val="tx1"/>
                </a:solidFill>
                <a:latin typeface="+mn-lt"/>
                <a:ea typeface="+mn-ea"/>
                <a:cs typeface="+mn-cs"/>
              </a:rPr>
              <a:t>资源为基准来测试资源消耗情况。首先设置实验，采用</a:t>
            </a:r>
            <a:r>
              <a:rPr lang="en-US" altLang="zh-CN" sz="1200" b="0" i="0" u="none" strike="noStrike" kern="1200" baseline="0" dirty="0">
                <a:solidFill>
                  <a:schemeClr val="tx1"/>
                </a:solidFill>
                <a:latin typeface="+mn-lt"/>
                <a:ea typeface="+mn-ea"/>
                <a:cs typeface="+mn-cs"/>
              </a:rPr>
              <a:t>FIFO</a:t>
            </a:r>
            <a:r>
              <a:rPr lang="zh-CN" altLang="en-US" sz="1200" b="0" i="0" u="none" strike="noStrike" kern="1200" baseline="0" dirty="0">
                <a:solidFill>
                  <a:schemeClr val="tx1"/>
                </a:solidFill>
                <a:latin typeface="+mn-lt"/>
                <a:ea typeface="+mn-ea"/>
                <a:cs typeface="+mn-cs"/>
              </a:rPr>
              <a:t>和</a:t>
            </a:r>
            <a:r>
              <a:rPr lang="en-US" altLang="zh-CN" sz="1200" b="0" i="0" u="none" strike="noStrike" kern="1200" baseline="0" dirty="0">
                <a:solidFill>
                  <a:schemeClr val="tx1"/>
                </a:solidFill>
                <a:latin typeface="+mn-lt"/>
                <a:ea typeface="+mn-ea"/>
                <a:cs typeface="+mn-cs"/>
              </a:rPr>
              <a:t>SRAM</a:t>
            </a:r>
            <a:r>
              <a:rPr lang="zh-CN" altLang="en-US" sz="1200" b="0" i="0" u="none" strike="noStrike" kern="1200" baseline="0" dirty="0">
                <a:solidFill>
                  <a:schemeClr val="tx1"/>
                </a:solidFill>
                <a:latin typeface="+mn-lt"/>
                <a:ea typeface="+mn-ea"/>
                <a:cs typeface="+mn-cs"/>
              </a:rPr>
              <a:t>作为</a:t>
            </a:r>
            <a:r>
              <a:rPr lang="en-US" altLang="zh-CN" sz="1200" b="0" i="0" u="none" strike="noStrike" kern="1200" baseline="0" dirty="0">
                <a:solidFill>
                  <a:schemeClr val="tx1"/>
                </a:solidFill>
                <a:latin typeface="+mn-lt"/>
                <a:ea typeface="+mn-ea"/>
                <a:cs typeface="+mn-cs"/>
              </a:rPr>
              <a:t>PSM</a:t>
            </a:r>
            <a:r>
              <a:rPr lang="zh-CN" altLang="en-US" sz="1200" b="0" i="0" u="none" strike="noStrike" kern="1200" baseline="0" dirty="0">
                <a:solidFill>
                  <a:schemeClr val="tx1"/>
                </a:solidFill>
                <a:latin typeface="+mn-lt"/>
                <a:ea typeface="+mn-ea"/>
                <a:cs typeface="+mn-cs"/>
              </a:rPr>
              <a:t>，依次测试了</a:t>
            </a:r>
            <a:r>
              <a:rPr lang="en-US" altLang="zh-CN" sz="1200" b="0" i="0" u="none" strike="noStrike" kern="1200" baseline="0" dirty="0">
                <a:solidFill>
                  <a:schemeClr val="tx1"/>
                </a:solidFill>
                <a:latin typeface="+mn-lt"/>
                <a:ea typeface="+mn-ea"/>
                <a:cs typeface="+mn-cs"/>
              </a:rPr>
              <a:t>50</a:t>
            </a:r>
            <a:r>
              <a:rPr lang="zh-CN" altLang="en-US" sz="1200" b="0" i="0" u="none" strike="noStrike" kern="1200" baseline="0" dirty="0">
                <a:solidFill>
                  <a:schemeClr val="tx1"/>
                </a:solidFill>
                <a:latin typeface="+mn-lt"/>
                <a:ea typeface="+mn-ea"/>
                <a:cs typeface="+mn-cs"/>
              </a:rPr>
              <a:t>到</a:t>
            </a:r>
            <a:r>
              <a:rPr lang="en-US" altLang="zh-CN" sz="1200" b="0" i="0" u="none" strike="noStrike" kern="1200" baseline="0" dirty="0">
                <a:solidFill>
                  <a:schemeClr val="tx1"/>
                </a:solidFill>
                <a:latin typeface="+mn-lt"/>
                <a:ea typeface="+mn-ea"/>
                <a:cs typeface="+mn-cs"/>
              </a:rPr>
              <a:t>400</a:t>
            </a:r>
            <a:r>
              <a:rPr lang="zh-CN" altLang="en-US" sz="1200" b="0" i="0" u="none" strike="noStrike" kern="1200" baseline="0" dirty="0">
                <a:solidFill>
                  <a:schemeClr val="tx1"/>
                </a:solidFill>
                <a:latin typeface="+mn-lt"/>
                <a:ea typeface="+mn-ea"/>
                <a:cs typeface="+mn-cs"/>
              </a:rPr>
              <a:t>个</a:t>
            </a:r>
            <a:r>
              <a:rPr lang="en-US" altLang="zh-CN" sz="1200" b="0" i="0" u="none" strike="noStrike" kern="1200" baseline="0" dirty="0">
                <a:solidFill>
                  <a:schemeClr val="tx1"/>
                </a:solidFill>
                <a:latin typeface="+mn-lt"/>
                <a:ea typeface="+mn-ea"/>
                <a:cs typeface="+mn-cs"/>
              </a:rPr>
              <a:t>PSM </a:t>
            </a:r>
            <a:r>
              <a:rPr lang="zh-CN" altLang="en-US" sz="1200" b="0" i="0" u="none" strike="noStrike" kern="1200" baseline="0" dirty="0">
                <a:solidFill>
                  <a:schemeClr val="tx1"/>
                </a:solidFill>
                <a:latin typeface="+mn-lt"/>
                <a:ea typeface="+mn-ea"/>
                <a:cs typeface="+mn-cs"/>
              </a:rPr>
              <a:t>测试资源消耗，结果表明，，</a:t>
            </a:r>
            <a:r>
              <a:rPr lang="en-US" altLang="zh-CN" sz="1200" b="0" i="0" u="none" strike="noStrike" kern="1200" baseline="0" dirty="0">
                <a:solidFill>
                  <a:schemeClr val="tx1"/>
                </a:solidFill>
                <a:latin typeface="+mn-lt"/>
                <a:ea typeface="+mn-ea"/>
                <a:cs typeface="+mn-cs"/>
              </a:rPr>
              <a:t>LUT</a:t>
            </a:r>
            <a:r>
              <a:rPr lang="zh-CN" altLang="en-US" sz="1200" b="0" i="0" u="none" strike="noStrike" kern="1200" baseline="0" dirty="0">
                <a:solidFill>
                  <a:schemeClr val="tx1"/>
                </a:solidFill>
                <a:latin typeface="+mn-lt"/>
                <a:ea typeface="+mn-ea"/>
                <a:cs typeface="+mn-cs"/>
              </a:rPr>
              <a:t>、</a:t>
            </a:r>
            <a:r>
              <a:rPr lang="en-US" altLang="zh-CN" sz="1200" b="0" i="0" u="none" strike="noStrike" kern="1200" baseline="0" dirty="0">
                <a:solidFill>
                  <a:schemeClr val="tx1"/>
                </a:solidFill>
                <a:latin typeface="+mn-lt"/>
                <a:ea typeface="+mn-ea"/>
                <a:cs typeface="+mn-cs"/>
              </a:rPr>
              <a:t>FF</a:t>
            </a:r>
            <a:r>
              <a:rPr lang="zh-CN" altLang="en-US" sz="1200" b="0" i="0" u="none" strike="noStrike" kern="1200" baseline="0" dirty="0">
                <a:solidFill>
                  <a:schemeClr val="tx1"/>
                </a:solidFill>
                <a:latin typeface="+mn-lt"/>
                <a:ea typeface="+mn-ea"/>
                <a:cs typeface="+mn-cs"/>
              </a:rPr>
              <a:t>、</a:t>
            </a:r>
            <a:r>
              <a:rPr lang="en-US" altLang="zh-CN" sz="1200" b="0" i="0" u="none" strike="noStrike" kern="1200" baseline="0" dirty="0">
                <a:solidFill>
                  <a:schemeClr val="tx1"/>
                </a:solidFill>
                <a:latin typeface="+mn-lt"/>
                <a:ea typeface="+mn-ea"/>
                <a:cs typeface="+mn-cs"/>
              </a:rPr>
              <a:t>BRAM </a:t>
            </a:r>
            <a:r>
              <a:rPr lang="zh-CN" altLang="en-US" sz="1200" b="0" i="0" u="none" strike="noStrike" kern="1200" baseline="0" dirty="0">
                <a:solidFill>
                  <a:schemeClr val="tx1"/>
                </a:solidFill>
                <a:latin typeface="+mn-lt"/>
                <a:ea typeface="+mn-ea"/>
                <a:cs typeface="+mn-cs"/>
              </a:rPr>
              <a:t>资源占用率随着所设置缓存的数量呈线性增长。但即使是设置了</a:t>
            </a:r>
            <a:r>
              <a:rPr lang="en-US" altLang="zh-CN" sz="1200" b="0" i="0" u="none" strike="noStrike" kern="1200" baseline="0" dirty="0">
                <a:solidFill>
                  <a:schemeClr val="tx1"/>
                </a:solidFill>
                <a:latin typeface="+mn-lt"/>
                <a:ea typeface="+mn-ea"/>
                <a:cs typeface="+mn-cs"/>
              </a:rPr>
              <a:t>400 </a:t>
            </a:r>
            <a:r>
              <a:rPr lang="zh-CN" altLang="en-US" sz="1200" b="0" i="0" u="none" strike="noStrike" kern="1200" baseline="0" dirty="0">
                <a:solidFill>
                  <a:schemeClr val="tx1"/>
                </a:solidFill>
                <a:latin typeface="+mn-lt"/>
                <a:ea typeface="+mn-ea"/>
                <a:cs typeface="+mn-cs"/>
              </a:rPr>
              <a:t>个缓存，</a:t>
            </a:r>
            <a:r>
              <a:rPr lang="en-US" altLang="zh-CN" sz="1200" b="0" i="0" u="none" strike="noStrike" kern="1200" baseline="0" dirty="0">
                <a:solidFill>
                  <a:schemeClr val="tx1"/>
                </a:solidFill>
                <a:latin typeface="+mn-lt"/>
                <a:ea typeface="+mn-ea"/>
                <a:cs typeface="+mn-cs"/>
              </a:rPr>
              <a:t>FF </a:t>
            </a:r>
            <a:r>
              <a:rPr lang="zh-CN" altLang="en-US" sz="1200" b="0" i="0" u="none" strike="noStrike" kern="1200" baseline="0" dirty="0">
                <a:solidFill>
                  <a:schemeClr val="tx1"/>
                </a:solidFill>
                <a:latin typeface="+mn-lt"/>
                <a:ea typeface="+mn-ea"/>
                <a:cs typeface="+mn-cs"/>
              </a:rPr>
              <a:t>和</a:t>
            </a:r>
            <a:r>
              <a:rPr lang="en-US" altLang="zh-CN" sz="1200" b="0" i="0" u="none" strike="noStrike" kern="1200" baseline="0" dirty="0">
                <a:solidFill>
                  <a:schemeClr val="tx1"/>
                </a:solidFill>
                <a:latin typeface="+mn-lt"/>
                <a:ea typeface="+mn-ea"/>
                <a:cs typeface="+mn-cs"/>
              </a:rPr>
              <a:t>LUT </a:t>
            </a:r>
            <a:r>
              <a:rPr lang="zh-CN" altLang="en-US" sz="1200" b="0" i="0" u="none" strike="noStrike" kern="1200" baseline="0" dirty="0">
                <a:solidFill>
                  <a:schemeClr val="tx1"/>
                </a:solidFill>
                <a:latin typeface="+mn-lt"/>
                <a:ea typeface="+mn-ea"/>
                <a:cs typeface="+mn-cs"/>
              </a:rPr>
              <a:t>的资源占用率不到</a:t>
            </a:r>
            <a:r>
              <a:rPr lang="en-US" altLang="zh-CN" sz="1200" b="0" i="0" u="none" strike="noStrike" kern="1200" baseline="0" dirty="0">
                <a:solidFill>
                  <a:schemeClr val="tx1"/>
                </a:solidFill>
                <a:latin typeface="+mn-lt"/>
                <a:ea typeface="+mn-ea"/>
                <a:cs typeface="+mn-cs"/>
              </a:rPr>
              <a:t>10%</a:t>
            </a:r>
            <a:r>
              <a:rPr lang="zh-CN" altLang="en-US" sz="1200" b="0" i="0" u="none" strike="noStrike" kern="1200" baseline="0" dirty="0">
                <a:solidFill>
                  <a:schemeClr val="tx1"/>
                </a:solidFill>
                <a:latin typeface="+mn-lt"/>
                <a:ea typeface="+mn-ea"/>
                <a:cs typeface="+mn-cs"/>
              </a:rPr>
              <a:t>，</a:t>
            </a:r>
            <a:r>
              <a:rPr lang="en-US" altLang="zh-CN" sz="1200" b="0" i="0" u="none" strike="noStrike" kern="1200" baseline="0" dirty="0">
                <a:solidFill>
                  <a:schemeClr val="tx1"/>
                </a:solidFill>
                <a:latin typeface="+mn-lt"/>
                <a:ea typeface="+mn-ea"/>
                <a:cs typeface="+mn-cs"/>
              </a:rPr>
              <a:t>BRAM </a:t>
            </a:r>
            <a:r>
              <a:rPr lang="zh-CN" altLang="en-US" sz="1200" b="0" i="0" u="none" strike="noStrike" kern="1200" baseline="0" dirty="0">
                <a:solidFill>
                  <a:schemeClr val="tx1"/>
                </a:solidFill>
                <a:latin typeface="+mn-lt"/>
                <a:ea typeface="+mn-ea"/>
                <a:cs typeface="+mn-cs"/>
              </a:rPr>
              <a:t>资源占用率不到</a:t>
            </a:r>
            <a:r>
              <a:rPr lang="en-US" altLang="zh-CN" sz="1200" b="0" i="0" u="none" strike="noStrike" kern="1200" baseline="0" dirty="0">
                <a:solidFill>
                  <a:schemeClr val="tx1"/>
                </a:solidFill>
                <a:latin typeface="+mn-lt"/>
                <a:ea typeface="+mn-ea"/>
                <a:cs typeface="+mn-cs"/>
              </a:rPr>
              <a:t>20%</a:t>
            </a:r>
            <a:r>
              <a:rPr lang="zh-CN" altLang="en-US" sz="1200" b="0" i="0" u="none" strike="noStrike" kern="1200" baseline="0" dirty="0">
                <a:solidFill>
                  <a:schemeClr val="tx1"/>
                </a:solidFill>
                <a:latin typeface="+mn-lt"/>
                <a:ea typeface="+mn-ea"/>
                <a:cs typeface="+mn-cs"/>
              </a:rPr>
              <a:t>。之后测试</a:t>
            </a:r>
            <a:r>
              <a:rPr lang="en-US" altLang="zh-CN" sz="1200" b="0" i="0" u="none" strike="noStrike" kern="1200" baseline="0" dirty="0">
                <a:solidFill>
                  <a:schemeClr val="tx1"/>
                </a:solidFill>
                <a:latin typeface="+mn-lt"/>
                <a:ea typeface="+mn-ea"/>
                <a:cs typeface="+mn-cs"/>
              </a:rPr>
              <a:t>crossbar</a:t>
            </a:r>
            <a:r>
              <a:rPr lang="zh-CN" altLang="en-US" sz="1200" b="0" i="0" u="none" strike="noStrike" kern="1200" baseline="0" dirty="0">
                <a:solidFill>
                  <a:schemeClr val="tx1"/>
                </a:solidFill>
                <a:latin typeface="+mn-lt"/>
                <a:ea typeface="+mn-ea"/>
                <a:cs typeface="+mn-cs"/>
              </a:rPr>
              <a:t>的资源消耗情况，（</a:t>
            </a:r>
            <a:r>
              <a:rPr lang="en-US" altLang="zh-CN" sz="1200" b="0" i="0" u="none" strike="noStrike" kern="1200" baseline="0" dirty="0">
                <a:solidFill>
                  <a:schemeClr val="tx1"/>
                </a:solidFill>
                <a:latin typeface="+mn-lt"/>
                <a:ea typeface="+mn-ea"/>
                <a:cs typeface="+mn-cs"/>
              </a:rPr>
              <a:t>a</a:t>
            </a:r>
            <a:r>
              <a:rPr lang="zh-CN" altLang="en-US" sz="1200" b="0" i="0" u="none" strike="noStrike" kern="1200" baseline="0" dirty="0">
                <a:solidFill>
                  <a:schemeClr val="tx1"/>
                </a:solidFill>
                <a:latin typeface="+mn-lt"/>
                <a:ea typeface="+mn-ea"/>
                <a:cs typeface="+mn-cs"/>
              </a:rPr>
              <a:t>）为固定缓存数量为</a:t>
            </a:r>
            <a:r>
              <a:rPr lang="en-US" altLang="zh-CN" sz="1200" b="0" i="0" u="none" strike="noStrike" kern="1200" baseline="0" dirty="0">
                <a:solidFill>
                  <a:schemeClr val="tx1"/>
                </a:solidFill>
                <a:latin typeface="+mn-lt"/>
                <a:ea typeface="+mn-ea"/>
                <a:cs typeface="+mn-cs"/>
              </a:rPr>
              <a:t>300 </a:t>
            </a:r>
            <a:r>
              <a:rPr lang="zh-CN" altLang="en-US" sz="1200" b="0" i="0" u="none" strike="noStrike" kern="1200" baseline="0" dirty="0">
                <a:solidFill>
                  <a:schemeClr val="tx1"/>
                </a:solidFill>
                <a:latin typeface="+mn-lt"/>
                <a:ea typeface="+mn-ea"/>
                <a:cs typeface="+mn-cs"/>
              </a:rPr>
              <a:t>个的情况下，综合不同输入端口得到的资源消耗；；（</a:t>
            </a:r>
            <a:r>
              <a:rPr lang="en-US" altLang="zh-CN" sz="1200" b="0" i="0" u="none" strike="noStrike" kern="1200" baseline="0" dirty="0">
                <a:solidFill>
                  <a:schemeClr val="tx1"/>
                </a:solidFill>
                <a:latin typeface="+mn-lt"/>
                <a:ea typeface="+mn-ea"/>
                <a:cs typeface="+mn-cs"/>
              </a:rPr>
              <a:t>b</a:t>
            </a:r>
            <a:r>
              <a:rPr lang="zh-CN" altLang="en-US" sz="1200" b="0" i="0" u="none" strike="noStrike" kern="1200" baseline="0" dirty="0">
                <a:solidFill>
                  <a:schemeClr val="tx1"/>
                </a:solidFill>
                <a:latin typeface="+mn-lt"/>
                <a:ea typeface="+mn-ea"/>
                <a:cs typeface="+mn-cs"/>
              </a:rPr>
              <a:t>）为固定端口数量为</a:t>
            </a:r>
            <a:r>
              <a:rPr lang="en-US" altLang="zh-CN" sz="1200" b="0" i="0" u="none" strike="noStrike" kern="1200" baseline="0" dirty="0">
                <a:solidFill>
                  <a:schemeClr val="tx1"/>
                </a:solidFill>
                <a:latin typeface="+mn-lt"/>
                <a:ea typeface="+mn-ea"/>
                <a:cs typeface="+mn-cs"/>
              </a:rPr>
              <a:t>16 </a:t>
            </a:r>
            <a:r>
              <a:rPr lang="zh-CN" altLang="en-US" sz="1200" b="0" i="0" u="none" strike="noStrike" kern="1200" baseline="0" dirty="0">
                <a:solidFill>
                  <a:schemeClr val="tx1"/>
                </a:solidFill>
                <a:latin typeface="+mn-lt"/>
                <a:ea typeface="+mn-ea"/>
                <a:cs typeface="+mn-cs"/>
              </a:rPr>
              <a:t>的情况下综合不同缓存数量得到的资源消耗。两中情况下资源消耗均不超过</a:t>
            </a:r>
          </a:p>
          <a:p>
            <a:r>
              <a:rPr lang="en-US" altLang="zh-CN" sz="1200" b="0" i="0" u="none" strike="noStrike" kern="1200" baseline="0" dirty="0">
                <a:solidFill>
                  <a:schemeClr val="tx1"/>
                </a:solidFill>
                <a:latin typeface="+mn-lt"/>
                <a:ea typeface="+mn-ea"/>
                <a:cs typeface="+mn-cs"/>
              </a:rPr>
              <a:t>20%</a:t>
            </a:r>
            <a:r>
              <a:rPr lang="zh-CN" altLang="en-US" sz="1200" b="0" i="0" u="none" strike="noStrike" kern="1200" baseline="0" dirty="0">
                <a:solidFill>
                  <a:schemeClr val="tx1"/>
                </a:solidFill>
                <a:latin typeface="+mn-lt"/>
                <a:ea typeface="+mn-ea"/>
                <a:cs typeface="+mn-cs"/>
              </a:rPr>
              <a:t>，因此本文所设计的</a:t>
            </a:r>
            <a:r>
              <a:rPr lang="en-US" altLang="zh-CN" sz="1200" b="0" i="0" u="none" strike="noStrike" kern="1200" baseline="0" dirty="0">
                <a:solidFill>
                  <a:schemeClr val="tx1"/>
                </a:solidFill>
                <a:latin typeface="+mn-lt"/>
                <a:ea typeface="+mn-ea"/>
                <a:cs typeface="+mn-cs"/>
              </a:rPr>
              <a:t>PSM </a:t>
            </a:r>
            <a:r>
              <a:rPr lang="zh-CN" altLang="en-US" sz="1200" b="0" i="0" u="none" strike="noStrike" kern="1200" baseline="0" dirty="0">
                <a:solidFill>
                  <a:schemeClr val="tx1"/>
                </a:solidFill>
                <a:latin typeface="+mn-lt"/>
                <a:ea typeface="+mn-ea"/>
                <a:cs typeface="+mn-cs"/>
              </a:rPr>
              <a:t>架构能够支持大规模的数据调度。</a:t>
            </a:r>
            <a:endParaRPr lang="en-US" altLang="zh-CN" sz="1200" b="0" i="0" u="none" strike="noStrike" kern="1200" baseline="0" dirty="0">
              <a:solidFill>
                <a:schemeClr val="tx1"/>
              </a:solidFill>
              <a:latin typeface="+mn-lt"/>
              <a:ea typeface="+mn-ea"/>
              <a:cs typeface="+mn-cs"/>
            </a:endParaRPr>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1" dirty="0"/>
              <a:t>PSM</a:t>
            </a:r>
            <a:r>
              <a:rPr lang="zh-CN" altLang="en-US" sz="1200" b="1" dirty="0"/>
              <a:t>资源消耗不超过</a:t>
            </a:r>
            <a:r>
              <a:rPr lang="en-US" altLang="zh-CN" sz="1200" b="1" dirty="0"/>
              <a:t>20%</a:t>
            </a:r>
            <a:r>
              <a:rPr lang="zh-CN" altLang="en-US" sz="1200" b="1" dirty="0"/>
              <a:t>，能够支持大规模流量调度需求</a:t>
            </a:r>
          </a:p>
          <a:p>
            <a:endParaRPr lang="zh-CN" altLang="en-US" dirty="0"/>
          </a:p>
        </p:txBody>
      </p:sp>
      <p:sp>
        <p:nvSpPr>
          <p:cNvPr id="4" name="Slide Number Placeholder 3"/>
          <p:cNvSpPr>
            <a:spLocks noGrp="1"/>
          </p:cNvSpPr>
          <p:nvPr>
            <p:ph type="sldNum" sz="quarter" idx="5"/>
          </p:nvPr>
        </p:nvSpPr>
        <p:spPr/>
        <p:txBody>
          <a:bodyPr/>
          <a:lstStyle/>
          <a:p>
            <a:fld id="{E3CFC841-E2E1-4802-8701-94EA307E94B0}" type="slidenum">
              <a:rPr lang="zh-CN" altLang="en-US" smtClean="0"/>
              <a:t>21</a:t>
            </a:fld>
            <a:endParaRPr lang="zh-CN" altLang="en-US"/>
          </a:p>
        </p:txBody>
      </p:sp>
    </p:spTree>
    <p:extLst>
      <p:ext uri="{BB962C8B-B14F-4D97-AF65-F5344CB8AC3E}">
        <p14:creationId xmlns:p14="http://schemas.microsoft.com/office/powerpoint/2010/main" val="24893321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1200" b="0" i="0" u="none" strike="noStrike" kern="1200" baseline="0" dirty="0">
                <a:solidFill>
                  <a:schemeClr val="tx1"/>
                </a:solidFill>
                <a:latin typeface="+mn-lt"/>
                <a:ea typeface="+mn-ea"/>
                <a:cs typeface="+mn-cs"/>
              </a:rPr>
              <a:t>为验证</a:t>
            </a:r>
            <a:r>
              <a:rPr lang="en-US" altLang="zh-CN" sz="1200" b="0" i="0" u="none" strike="noStrike" kern="1200" baseline="0" dirty="0">
                <a:solidFill>
                  <a:schemeClr val="tx1"/>
                </a:solidFill>
                <a:latin typeface="+mn-lt"/>
                <a:ea typeface="+mn-ea"/>
                <a:cs typeface="+mn-cs"/>
              </a:rPr>
              <a:t>VQS </a:t>
            </a:r>
            <a:r>
              <a:rPr lang="zh-CN" altLang="en-US" sz="1200" b="0" i="0" u="none" strike="noStrike" kern="1200" baseline="0" dirty="0">
                <a:solidFill>
                  <a:schemeClr val="tx1"/>
                </a:solidFill>
                <a:latin typeface="+mn-lt"/>
                <a:ea typeface="+mn-ea"/>
                <a:cs typeface="+mn-cs"/>
              </a:rPr>
              <a:t>非流水线结构和</a:t>
            </a:r>
            <a:r>
              <a:rPr lang="en-US" altLang="zh-CN" sz="1200" b="0" i="0" u="none" strike="noStrike" kern="1200" baseline="0" dirty="0">
                <a:solidFill>
                  <a:schemeClr val="tx1"/>
                </a:solidFill>
                <a:latin typeface="+mn-lt"/>
                <a:ea typeface="+mn-ea"/>
                <a:cs typeface="+mn-cs"/>
              </a:rPr>
              <a:t>VQS </a:t>
            </a:r>
            <a:r>
              <a:rPr lang="zh-CN" altLang="en-US" sz="1200" b="0" i="0" u="none" strike="noStrike" kern="1200" baseline="0" dirty="0">
                <a:solidFill>
                  <a:schemeClr val="tx1"/>
                </a:solidFill>
                <a:latin typeface="+mn-lt"/>
                <a:ea typeface="+mn-ea"/>
                <a:cs typeface="+mn-cs"/>
              </a:rPr>
              <a:t>流水线结构的资源消耗，本文将</a:t>
            </a:r>
            <a:r>
              <a:rPr lang="en-US" altLang="zh-CN" sz="1200" b="0" i="0" u="none" strike="noStrike" kern="1200" baseline="0" dirty="0">
                <a:solidFill>
                  <a:schemeClr val="tx1"/>
                </a:solidFill>
                <a:latin typeface="+mn-lt"/>
                <a:ea typeface="+mn-ea"/>
                <a:cs typeface="+mn-cs"/>
              </a:rPr>
              <a:t>VQS </a:t>
            </a:r>
            <a:r>
              <a:rPr lang="zh-CN" altLang="en-US" sz="1200" b="0" i="0" u="none" strike="noStrike" kern="1200" baseline="0" dirty="0">
                <a:solidFill>
                  <a:schemeClr val="tx1"/>
                </a:solidFill>
                <a:latin typeface="+mn-lt"/>
                <a:ea typeface="+mn-ea"/>
                <a:cs typeface="+mn-cs"/>
              </a:rPr>
              <a:t>的排序表长度固定为</a:t>
            </a:r>
            <a:r>
              <a:rPr lang="en-US" altLang="zh-CN" sz="1200" b="0" i="0" u="none" strike="noStrike" kern="1200" baseline="0" dirty="0">
                <a:solidFill>
                  <a:schemeClr val="tx1"/>
                </a:solidFill>
                <a:latin typeface="+mn-lt"/>
                <a:ea typeface="+mn-ea"/>
                <a:cs typeface="+mn-cs"/>
              </a:rPr>
              <a:t>32</a:t>
            </a:r>
            <a:r>
              <a:rPr lang="zh-CN" altLang="en-US" sz="1200" b="0" i="0" u="none" strike="noStrike" kern="1200" baseline="0" dirty="0">
                <a:solidFill>
                  <a:schemeClr val="tx1"/>
                </a:solidFill>
                <a:latin typeface="+mn-lt"/>
                <a:ea typeface="+mn-ea"/>
                <a:cs typeface="+mn-cs"/>
              </a:rPr>
              <a:t>，验证支持不同输入端口的</a:t>
            </a:r>
            <a:r>
              <a:rPr lang="en-US" altLang="zh-CN" sz="1200" b="0" i="0" u="none" strike="noStrike" kern="1200" baseline="0" dirty="0">
                <a:solidFill>
                  <a:schemeClr val="tx1"/>
                </a:solidFill>
                <a:latin typeface="+mn-lt"/>
                <a:ea typeface="+mn-ea"/>
                <a:cs typeface="+mn-cs"/>
              </a:rPr>
              <a:t>VQS </a:t>
            </a:r>
            <a:r>
              <a:rPr lang="zh-CN" altLang="en-US" sz="1200" b="0" i="0" u="none" strike="noStrike" kern="1200" baseline="0" dirty="0">
                <a:solidFill>
                  <a:schemeClr val="tx1"/>
                </a:solidFill>
                <a:latin typeface="+mn-lt"/>
                <a:ea typeface="+mn-ea"/>
                <a:cs typeface="+mn-cs"/>
              </a:rPr>
              <a:t>资源消耗情况。实验结果如图</a:t>
            </a:r>
            <a:r>
              <a:rPr lang="en-US" altLang="zh-CN" sz="1200" b="0" i="0" u="none" strike="noStrike" kern="1200" baseline="0" dirty="0">
                <a:solidFill>
                  <a:schemeClr val="tx1"/>
                </a:solidFill>
                <a:latin typeface="+mn-lt"/>
                <a:ea typeface="+mn-ea"/>
                <a:cs typeface="+mn-cs"/>
              </a:rPr>
              <a:t>2–12</a:t>
            </a:r>
            <a:r>
              <a:rPr lang="zh-CN" altLang="en-US" sz="1200" b="0" i="0" u="none" strike="noStrike" kern="1200" baseline="0" dirty="0">
                <a:solidFill>
                  <a:schemeClr val="tx1"/>
                </a:solidFill>
                <a:latin typeface="+mn-lt"/>
                <a:ea typeface="+mn-ea"/>
                <a:cs typeface="+mn-cs"/>
              </a:rPr>
              <a:t>所示。采用</a:t>
            </a:r>
            <a:r>
              <a:rPr lang="en-US" altLang="zh-CN" sz="1200" b="0" i="0" u="none" strike="noStrike" kern="1200" baseline="0" dirty="0">
                <a:solidFill>
                  <a:schemeClr val="tx1"/>
                </a:solidFill>
                <a:latin typeface="+mn-lt"/>
                <a:ea typeface="+mn-ea"/>
                <a:cs typeface="+mn-cs"/>
              </a:rPr>
              <a:t>VQS </a:t>
            </a:r>
            <a:r>
              <a:rPr lang="zh-CN" altLang="en-US" sz="1200" b="0" i="0" u="none" strike="noStrike" kern="1200" baseline="0" dirty="0">
                <a:solidFill>
                  <a:schemeClr val="tx1"/>
                </a:solidFill>
                <a:latin typeface="+mn-lt"/>
                <a:ea typeface="+mn-ea"/>
                <a:cs typeface="+mn-cs"/>
              </a:rPr>
              <a:t>非流水线结构需要为交换机每个输出端口各配置一个</a:t>
            </a:r>
            <a:r>
              <a:rPr lang="en-US" altLang="zh-CN" sz="1200" b="0" i="0" u="none" strike="noStrike" kern="1200" baseline="0" dirty="0">
                <a:solidFill>
                  <a:schemeClr val="tx1"/>
                </a:solidFill>
                <a:latin typeface="+mn-lt"/>
                <a:ea typeface="+mn-ea"/>
                <a:cs typeface="+mn-cs"/>
              </a:rPr>
              <a:t>VQS</a:t>
            </a:r>
            <a:r>
              <a:rPr lang="zh-CN" altLang="en-US" sz="1200" b="0" i="0" u="none" strike="noStrike" kern="1200" baseline="0" dirty="0">
                <a:solidFill>
                  <a:schemeClr val="tx1"/>
                </a:solidFill>
                <a:latin typeface="+mn-lt"/>
                <a:ea typeface="+mn-ea"/>
                <a:cs typeface="+mn-cs"/>
              </a:rPr>
              <a:t>，因此资源消耗大，但已远远小于表</a:t>
            </a:r>
            <a:r>
              <a:rPr lang="en-US" altLang="zh-CN" sz="1200" b="0" i="0" u="none" strike="noStrike" kern="1200" baseline="0" dirty="0">
                <a:solidFill>
                  <a:schemeClr val="tx1"/>
                </a:solidFill>
                <a:latin typeface="+mn-lt"/>
                <a:ea typeface="+mn-ea"/>
                <a:cs typeface="+mn-cs"/>
              </a:rPr>
              <a:t>1–3</a:t>
            </a:r>
            <a:r>
              <a:rPr lang="zh-CN" altLang="en-US" sz="1200" b="0" i="0" u="none" strike="noStrike" kern="1200" baseline="0" dirty="0">
                <a:solidFill>
                  <a:schemeClr val="tx1"/>
                </a:solidFill>
                <a:latin typeface="+mn-lt"/>
                <a:ea typeface="+mn-ea"/>
                <a:cs typeface="+mn-cs"/>
              </a:rPr>
              <a:t>所示的</a:t>
            </a:r>
            <a:r>
              <a:rPr lang="en-US" altLang="zh-CN" sz="1200" b="0" i="0" u="none" strike="noStrike" kern="1200" baseline="0" dirty="0">
                <a:solidFill>
                  <a:schemeClr val="tx1"/>
                </a:solidFill>
                <a:latin typeface="+mn-lt"/>
                <a:ea typeface="+mn-ea"/>
                <a:cs typeface="+mn-cs"/>
              </a:rPr>
              <a:t>PIEO</a:t>
            </a:r>
            <a:r>
              <a:rPr lang="zh-CN" altLang="en-US" sz="1200" b="0" i="0" u="none" strike="noStrike" kern="1200" baseline="0" dirty="0">
                <a:solidFill>
                  <a:schemeClr val="tx1"/>
                </a:solidFill>
                <a:latin typeface="+mn-lt"/>
                <a:ea typeface="+mn-ea"/>
                <a:cs typeface="+mn-cs"/>
              </a:rPr>
              <a:t>资源消耗。采用</a:t>
            </a:r>
            <a:r>
              <a:rPr lang="en-US" altLang="zh-CN" sz="1200" b="0" i="0" u="none" strike="noStrike" kern="1200" baseline="0" dirty="0">
                <a:solidFill>
                  <a:schemeClr val="tx1"/>
                </a:solidFill>
                <a:latin typeface="+mn-lt"/>
                <a:ea typeface="+mn-ea"/>
                <a:cs typeface="+mn-cs"/>
              </a:rPr>
              <a:t>VQS </a:t>
            </a:r>
            <a:r>
              <a:rPr lang="zh-CN" altLang="en-US" sz="1200" b="0" i="0" u="none" strike="noStrike" kern="1200" baseline="0" dirty="0">
                <a:solidFill>
                  <a:schemeClr val="tx1"/>
                </a:solidFill>
                <a:latin typeface="+mn-lt"/>
                <a:ea typeface="+mn-ea"/>
                <a:cs typeface="+mn-cs"/>
              </a:rPr>
              <a:t>流水线结构可以使多个输出端口共用一个</a:t>
            </a:r>
            <a:r>
              <a:rPr lang="en-US" altLang="zh-CN" sz="1200" b="0" i="0" u="none" strike="noStrike" kern="1200" baseline="0" dirty="0">
                <a:solidFill>
                  <a:schemeClr val="tx1"/>
                </a:solidFill>
                <a:latin typeface="+mn-lt"/>
                <a:ea typeface="+mn-ea"/>
                <a:cs typeface="+mn-cs"/>
              </a:rPr>
              <a:t>VQS</a:t>
            </a:r>
            <a:r>
              <a:rPr lang="zh-CN" altLang="en-US" sz="1200" b="0" i="0" u="none" strike="noStrike" kern="1200" baseline="0" dirty="0">
                <a:solidFill>
                  <a:schemeClr val="tx1"/>
                </a:solidFill>
                <a:latin typeface="+mn-lt"/>
                <a:ea typeface="+mn-ea"/>
                <a:cs typeface="+mn-cs"/>
              </a:rPr>
              <a:t>，因此资源消耗低。如图</a:t>
            </a:r>
            <a:r>
              <a:rPr lang="en-US" altLang="zh-CN" sz="1200" b="0" i="0" u="none" strike="noStrike" kern="1200" baseline="0" dirty="0">
                <a:solidFill>
                  <a:schemeClr val="tx1"/>
                </a:solidFill>
                <a:latin typeface="+mn-lt"/>
                <a:ea typeface="+mn-ea"/>
                <a:cs typeface="+mn-cs"/>
              </a:rPr>
              <a:t>2–12</a:t>
            </a:r>
            <a:r>
              <a:rPr lang="zh-CN" altLang="en-US" sz="1200" b="0" i="0" u="none" strike="noStrike" kern="1200" baseline="0" dirty="0">
                <a:solidFill>
                  <a:schemeClr val="tx1"/>
                </a:solidFill>
                <a:latin typeface="+mn-lt"/>
                <a:ea typeface="+mn-ea"/>
                <a:cs typeface="+mn-cs"/>
              </a:rPr>
              <a:t>（</a:t>
            </a:r>
            <a:r>
              <a:rPr lang="en-US" altLang="zh-CN" sz="1200" b="0" i="0" u="none" strike="noStrike" kern="1200" baseline="0" dirty="0">
                <a:solidFill>
                  <a:schemeClr val="tx1"/>
                </a:solidFill>
                <a:latin typeface="+mn-lt"/>
                <a:ea typeface="+mn-ea"/>
                <a:cs typeface="+mn-cs"/>
              </a:rPr>
              <a:t>b</a:t>
            </a:r>
            <a:r>
              <a:rPr lang="zh-CN" altLang="en-US" sz="1200" b="0" i="0" u="none" strike="noStrike" kern="1200" baseline="0" dirty="0">
                <a:solidFill>
                  <a:schemeClr val="tx1"/>
                </a:solidFill>
                <a:latin typeface="+mn-lt"/>
                <a:ea typeface="+mn-ea"/>
                <a:cs typeface="+mn-cs"/>
              </a:rPr>
              <a:t>）所示，即使支持</a:t>
            </a:r>
            <a:r>
              <a:rPr lang="en-US" altLang="zh-CN" sz="1200" b="0" i="0" u="none" strike="noStrike" kern="1200" baseline="0" dirty="0">
                <a:solidFill>
                  <a:schemeClr val="tx1"/>
                </a:solidFill>
                <a:latin typeface="+mn-lt"/>
                <a:ea typeface="+mn-ea"/>
                <a:cs typeface="+mn-cs"/>
              </a:rPr>
              <a:t>32 </a:t>
            </a:r>
            <a:r>
              <a:rPr lang="zh-CN" altLang="en-US" sz="1200" b="0" i="0" u="none" strike="noStrike" kern="1200" baseline="0" dirty="0">
                <a:solidFill>
                  <a:schemeClr val="tx1"/>
                </a:solidFill>
                <a:latin typeface="+mn-lt"/>
                <a:ea typeface="+mn-ea"/>
                <a:cs typeface="+mn-cs"/>
              </a:rPr>
              <a:t>个端口，资源消耗也不到</a:t>
            </a:r>
            <a:r>
              <a:rPr lang="en-US" altLang="zh-CN" sz="1200" b="0" i="0" u="none" strike="noStrike" kern="1200" baseline="0" dirty="0">
                <a:solidFill>
                  <a:schemeClr val="tx1"/>
                </a:solidFill>
                <a:latin typeface="+mn-lt"/>
                <a:ea typeface="+mn-ea"/>
                <a:cs typeface="+mn-cs"/>
              </a:rPr>
              <a:t>30%</a:t>
            </a:r>
            <a:r>
              <a:rPr lang="zh-CN" altLang="en-US" sz="1200" b="0" i="0" u="none" strike="noStrike" kern="1200" baseline="0" dirty="0">
                <a:solidFill>
                  <a:schemeClr val="tx1"/>
                </a:solidFill>
                <a:latin typeface="+mn-lt"/>
                <a:ea typeface="+mn-ea"/>
                <a:cs typeface="+mn-cs"/>
              </a:rPr>
              <a:t>。但是由于流水线化的</a:t>
            </a:r>
            <a:r>
              <a:rPr lang="en-US" altLang="zh-CN" sz="1200" b="0" i="0" u="none" strike="noStrike" kern="1200" baseline="0" dirty="0">
                <a:solidFill>
                  <a:schemeClr val="tx1"/>
                </a:solidFill>
                <a:latin typeface="+mn-lt"/>
                <a:ea typeface="+mn-ea"/>
                <a:cs typeface="+mn-cs"/>
              </a:rPr>
              <a:t>VQS </a:t>
            </a:r>
            <a:r>
              <a:rPr lang="zh-CN" altLang="en-US" sz="1200" b="0" i="0" u="none" strike="noStrike" kern="1200" baseline="0" dirty="0">
                <a:solidFill>
                  <a:schemeClr val="tx1"/>
                </a:solidFill>
                <a:latin typeface="+mn-lt"/>
                <a:ea typeface="+mn-ea"/>
                <a:cs typeface="+mn-cs"/>
              </a:rPr>
              <a:t>需要依次对多个输出端口的数据进行排序调度，因此随着端口数的增加调度速度会减慢。可以通过提高硬件处理频率或者采用输出端口分组共享多个</a:t>
            </a:r>
            <a:r>
              <a:rPr lang="en-US" altLang="zh-CN" sz="1200" b="0" i="0" u="none" strike="noStrike" kern="1200" baseline="0" dirty="0">
                <a:solidFill>
                  <a:schemeClr val="tx1"/>
                </a:solidFill>
                <a:latin typeface="+mn-lt"/>
                <a:ea typeface="+mn-ea"/>
                <a:cs typeface="+mn-cs"/>
              </a:rPr>
              <a:t>VQS </a:t>
            </a:r>
            <a:r>
              <a:rPr lang="zh-CN" altLang="en-US" sz="1200" b="0" i="0" u="none" strike="noStrike" kern="1200" baseline="0" dirty="0">
                <a:solidFill>
                  <a:schemeClr val="tx1"/>
                </a:solidFill>
                <a:latin typeface="+mn-lt"/>
                <a:ea typeface="+mn-ea"/>
                <a:cs typeface="+mn-cs"/>
              </a:rPr>
              <a:t>流水线结构来提高速度。</a:t>
            </a:r>
            <a:endParaRPr lang="en-US" altLang="zh-CN" sz="1200" b="0" i="0" u="none" strike="noStrike" kern="1200" baseline="0" dirty="0">
              <a:solidFill>
                <a:schemeClr val="tx1"/>
              </a:solidFill>
              <a:latin typeface="+mn-lt"/>
              <a:ea typeface="+mn-ea"/>
              <a:cs typeface="+mn-cs"/>
            </a:endParaRPr>
          </a:p>
          <a:p>
            <a:endParaRPr lang="en-US" altLang="zh-CN" sz="1200" b="0" i="0" u="none" strike="noStrike" kern="1200" baseline="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1" dirty="0"/>
              <a:t>VQS</a:t>
            </a:r>
            <a:r>
              <a:rPr lang="zh-CN" altLang="en-US" sz="1200" b="1" dirty="0"/>
              <a:t>非流水线结构资源消耗已远小于</a:t>
            </a:r>
            <a:r>
              <a:rPr lang="en-US" altLang="zh-CN" sz="1200" b="1" dirty="0"/>
              <a:t>PIEO</a:t>
            </a:r>
            <a:endParaRPr lang="zh-CN" altLang="en-US" sz="1200"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1" dirty="0"/>
              <a:t>VQS</a:t>
            </a:r>
            <a:r>
              <a:rPr lang="zh-CN" altLang="en-US" sz="1200" b="1" dirty="0"/>
              <a:t>流水线结构可获得更低的资源消耗</a:t>
            </a:r>
          </a:p>
          <a:p>
            <a:endParaRPr lang="zh-CN" altLang="en-US" dirty="0"/>
          </a:p>
        </p:txBody>
      </p:sp>
      <p:sp>
        <p:nvSpPr>
          <p:cNvPr id="4" name="Slide Number Placeholder 3"/>
          <p:cNvSpPr>
            <a:spLocks noGrp="1"/>
          </p:cNvSpPr>
          <p:nvPr>
            <p:ph type="sldNum" sz="quarter" idx="5"/>
          </p:nvPr>
        </p:nvSpPr>
        <p:spPr/>
        <p:txBody>
          <a:bodyPr/>
          <a:lstStyle/>
          <a:p>
            <a:fld id="{E3CFC841-E2E1-4802-8701-94EA307E94B0}" type="slidenum">
              <a:rPr lang="zh-CN" altLang="en-US" smtClean="0"/>
              <a:t>22</a:t>
            </a:fld>
            <a:endParaRPr lang="zh-CN" altLang="en-US"/>
          </a:p>
        </p:txBody>
      </p:sp>
    </p:spTree>
    <p:extLst>
      <p:ext uri="{BB962C8B-B14F-4D97-AF65-F5344CB8AC3E}">
        <p14:creationId xmlns:p14="http://schemas.microsoft.com/office/powerpoint/2010/main" val="20485384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接下来介绍第二个工作，</a:t>
            </a:r>
            <a:r>
              <a:rPr lang="zh-CN" altLang="en-US" sz="1200" b="0" i="0" u="none" strike="noStrike" kern="1200" baseline="0" dirty="0">
                <a:solidFill>
                  <a:schemeClr val="tx1"/>
                </a:solidFill>
                <a:latin typeface="+mn-lt"/>
                <a:ea typeface="+mn-ea"/>
                <a:cs typeface="+mn-cs"/>
              </a:rPr>
              <a:t>基于</a:t>
            </a:r>
            <a:r>
              <a:rPr lang="en-US" altLang="zh-CN" sz="1200" b="1" i="0" u="none" strike="noStrike" kern="1200" baseline="0" dirty="0">
                <a:solidFill>
                  <a:schemeClr val="tx1"/>
                </a:solidFill>
                <a:latin typeface="+mn-lt"/>
                <a:ea typeface="+mn-ea"/>
                <a:cs typeface="+mn-cs"/>
              </a:rPr>
              <a:t>VQSA </a:t>
            </a:r>
            <a:r>
              <a:rPr lang="zh-CN" altLang="en-US" sz="1200" b="0" i="0" u="none" strike="noStrike" kern="1200" baseline="0" dirty="0">
                <a:solidFill>
                  <a:schemeClr val="tx1"/>
                </a:solidFill>
                <a:latin typeface="+mn-lt"/>
                <a:ea typeface="+mn-ea"/>
                <a:cs typeface="+mn-cs"/>
              </a:rPr>
              <a:t>的确定性传输调度算法设计</a:t>
            </a:r>
            <a:endParaRPr lang="zh-CN" altLang="en-US" dirty="0"/>
          </a:p>
        </p:txBody>
      </p:sp>
      <p:sp>
        <p:nvSpPr>
          <p:cNvPr id="4" name="Slide Number Placeholder 3"/>
          <p:cNvSpPr>
            <a:spLocks noGrp="1"/>
          </p:cNvSpPr>
          <p:nvPr>
            <p:ph type="sldNum" sz="quarter" idx="5"/>
          </p:nvPr>
        </p:nvSpPr>
        <p:spPr/>
        <p:txBody>
          <a:bodyPr/>
          <a:lstStyle/>
          <a:p>
            <a:fld id="{E3CFC841-E2E1-4802-8701-94EA307E94B0}" type="slidenum">
              <a:rPr lang="zh-CN" altLang="en-US" smtClean="0"/>
              <a:t>23</a:t>
            </a:fld>
            <a:endParaRPr lang="zh-CN" altLang="en-US"/>
          </a:p>
        </p:txBody>
      </p:sp>
    </p:spTree>
    <p:extLst>
      <p:ext uri="{BB962C8B-B14F-4D97-AF65-F5344CB8AC3E}">
        <p14:creationId xmlns:p14="http://schemas.microsoft.com/office/powerpoint/2010/main" val="97682847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zh-CN" altLang="en-US" sz="1200" dirty="0">
                <a:latin typeface="微软雅黑" panose="020B0503020204020204" pitchFamily="34" charset="-122"/>
                <a:ea typeface="微软雅黑" panose="020B0503020204020204" pitchFamily="34" charset="-122"/>
              </a:rPr>
              <a:t>基于时间的整形器功能（</a:t>
            </a:r>
            <a:r>
              <a:rPr lang="en-US" altLang="zh-CN" sz="1200" dirty="0">
                <a:latin typeface="微软雅黑" panose="020B0503020204020204" pitchFamily="34" charset="-122"/>
                <a:ea typeface="微软雅黑" panose="020B0503020204020204" pitchFamily="34" charset="-122"/>
              </a:rPr>
              <a:t>time awareness shaper</a:t>
            </a:r>
            <a:r>
              <a:rPr lang="zh-CN" altLang="en-US" sz="1200" dirty="0">
                <a:latin typeface="微软雅黑" panose="020B0503020204020204" pitchFamily="34" charset="-122"/>
                <a:ea typeface="微软雅黑" panose="020B0503020204020204" pitchFamily="34" charset="-122"/>
              </a:rPr>
              <a:t>，</a:t>
            </a:r>
            <a:r>
              <a:rPr lang="en-US" altLang="zh-CN" sz="1200" dirty="0">
                <a:latin typeface="微软雅黑" panose="020B0503020204020204" pitchFamily="34" charset="-122"/>
                <a:ea typeface="微软雅黑" panose="020B0503020204020204" pitchFamily="34" charset="-122"/>
              </a:rPr>
              <a:t>TAS</a:t>
            </a:r>
            <a:r>
              <a:rPr lang="zh-CN" altLang="en-US" sz="1200" dirty="0">
                <a:latin typeface="微软雅黑" panose="020B0503020204020204" pitchFamily="34" charset="-122"/>
                <a:ea typeface="微软雅黑" panose="020B0503020204020204" pitchFamily="34" charset="-122"/>
              </a:rPr>
              <a:t>），</a:t>
            </a:r>
            <a:r>
              <a:rPr lang="zh-CN" altLang="en-US" sz="1200" b="1" dirty="0">
                <a:solidFill>
                  <a:srgbClr val="C00000"/>
                </a:solidFill>
                <a:latin typeface="微软雅黑" panose="020B0503020204020204" pitchFamily="34" charset="-122"/>
                <a:ea typeface="微软雅黑" panose="020B0503020204020204" pitchFamily="34" charset="-122"/>
              </a:rPr>
              <a:t>在输出端口实现时间触发的通信</a:t>
            </a:r>
            <a:r>
              <a:rPr lang="zh-CN" altLang="en-US" sz="1200" dirty="0">
                <a:latin typeface="微软雅黑" panose="020B0503020204020204" pitchFamily="34" charset="-122"/>
                <a:ea typeface="微软雅黑" panose="020B0503020204020204" pitchFamily="34" charset="-122"/>
              </a:rPr>
              <a:t>。</a:t>
            </a:r>
            <a:endParaRPr lang="en-US" altLang="zh-CN" sz="1200" dirty="0">
              <a:latin typeface="微软雅黑" panose="020B0503020204020204" pitchFamily="34" charset="-122"/>
              <a:ea typeface="微软雅黑" panose="020B0503020204020204" pitchFamily="34" charset="-122"/>
            </a:endParaRPr>
          </a:p>
          <a:p>
            <a:r>
              <a:rPr lang="en-US" altLang="zh-CN" sz="1200" dirty="0">
                <a:latin typeface="微软雅黑" panose="020B0503020204020204" pitchFamily="34" charset="-122"/>
                <a:ea typeface="微软雅黑" panose="020B0503020204020204" pitchFamily="34" charset="-122"/>
              </a:rPr>
              <a:t>TAS </a:t>
            </a:r>
            <a:r>
              <a:rPr lang="zh-CN" altLang="en-US" sz="1200" dirty="0">
                <a:latin typeface="微软雅黑" panose="020B0503020204020204" pitchFamily="34" charset="-122"/>
                <a:ea typeface="微软雅黑" panose="020B0503020204020204" pitchFamily="34" charset="-122"/>
              </a:rPr>
              <a:t>本质上是一个控制门，根据规定的</a:t>
            </a:r>
            <a:r>
              <a:rPr lang="zh-CN" altLang="en-US" sz="1200" b="1" dirty="0">
                <a:solidFill>
                  <a:srgbClr val="C00000"/>
                </a:solidFill>
                <a:latin typeface="微软雅黑" panose="020B0503020204020204" pitchFamily="34" charset="-122"/>
                <a:ea typeface="微软雅黑" panose="020B0503020204020204" pitchFamily="34" charset="-122"/>
              </a:rPr>
              <a:t>周期时间调度表</a:t>
            </a:r>
            <a:r>
              <a:rPr lang="zh-CN" altLang="en-US" sz="1200" dirty="0">
                <a:latin typeface="微软雅黑" panose="020B0503020204020204" pitchFamily="34" charset="-122"/>
                <a:ea typeface="微软雅黑" panose="020B0503020204020204" pitchFamily="34" charset="-122"/>
              </a:rPr>
              <a:t>（</a:t>
            </a:r>
            <a:r>
              <a:rPr lang="en-US" altLang="zh-CN" sz="1200" dirty="0">
                <a:latin typeface="微软雅黑" panose="020B0503020204020204" pitchFamily="34" charset="-122"/>
                <a:ea typeface="微软雅黑" panose="020B0503020204020204" pitchFamily="34" charset="-122"/>
              </a:rPr>
              <a:t>Gate Control List</a:t>
            </a:r>
            <a:r>
              <a:rPr lang="zh-CN" altLang="en-US" sz="1200" dirty="0">
                <a:latin typeface="微软雅黑" panose="020B0503020204020204" pitchFamily="34" charset="-122"/>
                <a:ea typeface="微软雅黑" panose="020B0503020204020204" pitchFamily="34" charset="-122"/>
              </a:rPr>
              <a:t>，</a:t>
            </a:r>
            <a:r>
              <a:rPr lang="en-US" altLang="zh-CN" sz="1200" dirty="0">
                <a:latin typeface="微软雅黑" panose="020B0503020204020204" pitchFamily="34" charset="-122"/>
                <a:ea typeface="微软雅黑" panose="020B0503020204020204" pitchFamily="34" charset="-122"/>
              </a:rPr>
              <a:t>GCL</a:t>
            </a:r>
            <a:r>
              <a:rPr lang="zh-CN" altLang="en-US" sz="1200" dirty="0">
                <a:latin typeface="微软雅黑" panose="020B0503020204020204" pitchFamily="34" charset="-122"/>
                <a:ea typeface="微软雅黑" panose="020B0503020204020204" pitchFamily="34" charset="-122"/>
              </a:rPr>
              <a:t>），启用或禁用各个队列的数据传输。</a:t>
            </a:r>
            <a:endParaRPr lang="en-US" altLang="zh-CN" sz="1200" dirty="0">
              <a:latin typeface="微软雅黑" panose="020B0503020204020204" pitchFamily="34" charset="-122"/>
              <a:ea typeface="微软雅黑" panose="020B0503020204020204" pitchFamily="34" charset="-122"/>
            </a:endParaRPr>
          </a:p>
          <a:p>
            <a:r>
              <a:rPr lang="en-US" altLang="zh-CN" sz="1200" dirty="0">
                <a:latin typeface="微软雅黑" panose="020B0503020204020204" pitchFamily="34" charset="-122"/>
                <a:ea typeface="微软雅黑" panose="020B0503020204020204" pitchFamily="34" charset="-122"/>
              </a:rPr>
              <a:t>GCL </a:t>
            </a:r>
            <a:r>
              <a:rPr lang="zh-CN" altLang="en-US" sz="1200" dirty="0">
                <a:latin typeface="微软雅黑" panose="020B0503020204020204" pitchFamily="34" charset="-122"/>
                <a:ea typeface="微软雅黑" panose="020B0503020204020204" pitchFamily="34" charset="-122"/>
              </a:rPr>
              <a:t>根据每个</a:t>
            </a:r>
            <a:r>
              <a:rPr lang="en-US" altLang="zh-CN" sz="1200" dirty="0">
                <a:latin typeface="微软雅黑" panose="020B0503020204020204" pitchFamily="34" charset="-122"/>
                <a:ea typeface="微软雅黑" panose="020B0503020204020204" pitchFamily="34" charset="-122"/>
              </a:rPr>
              <a:t>TT</a:t>
            </a:r>
            <a:r>
              <a:rPr lang="zh-CN" altLang="en-US" sz="1200" dirty="0">
                <a:latin typeface="微软雅黑" panose="020B0503020204020204" pitchFamily="34" charset="-122"/>
                <a:ea typeface="微软雅黑" panose="020B0503020204020204" pitchFamily="34" charset="-122"/>
              </a:rPr>
              <a:t>流的要求（发送周期、截止时间等）要求</a:t>
            </a:r>
            <a:r>
              <a:rPr lang="zh-CN" altLang="en-US" sz="1200" b="1" dirty="0">
                <a:solidFill>
                  <a:srgbClr val="C00000"/>
                </a:solidFill>
                <a:latin typeface="微软雅黑" panose="020B0503020204020204" pitchFamily="34" charset="-122"/>
                <a:ea typeface="微软雅黑" panose="020B0503020204020204" pitchFamily="34" charset="-122"/>
              </a:rPr>
              <a:t>离线创建</a:t>
            </a:r>
            <a:r>
              <a:rPr lang="zh-CN" altLang="en-US" sz="1200" dirty="0">
                <a:latin typeface="微软雅黑" panose="020B0503020204020204" pitchFamily="34" charset="-122"/>
                <a:ea typeface="微软雅黑" panose="020B0503020204020204" pitchFamily="34" charset="-122"/>
              </a:rPr>
              <a:t>，</a:t>
            </a:r>
            <a:endParaRPr lang="en-US" altLang="zh-CN" sz="1200" dirty="0">
              <a:latin typeface="微软雅黑" panose="020B0503020204020204" pitchFamily="34" charset="-122"/>
              <a:ea typeface="微软雅黑" panose="020B0503020204020204" pitchFamily="34" charset="-122"/>
            </a:endParaRPr>
          </a:p>
          <a:p>
            <a:r>
              <a:rPr lang="zh-CN" altLang="en-US" sz="1200" dirty="0">
                <a:latin typeface="微软雅黑" panose="020B0503020204020204" pitchFamily="34" charset="-122"/>
                <a:ea typeface="微软雅黑" panose="020B0503020204020204" pitchFamily="34" charset="-122"/>
              </a:rPr>
              <a:t>主要优势在于</a:t>
            </a:r>
            <a:r>
              <a:rPr lang="zh-CN" altLang="en-US" sz="1200" b="1" dirty="0">
                <a:solidFill>
                  <a:srgbClr val="C00000"/>
                </a:solidFill>
                <a:latin typeface="微软雅黑" panose="020B0503020204020204" pitchFamily="34" charset="-122"/>
                <a:ea typeface="微软雅黑" panose="020B0503020204020204" pitchFamily="34" charset="-122"/>
              </a:rPr>
              <a:t>在数据流调度时允许进行时间隔离。</a:t>
            </a:r>
            <a:endParaRPr lang="en-US" altLang="zh-CN" sz="1200" b="1" dirty="0">
              <a:solidFill>
                <a:srgbClr val="C00000"/>
              </a:solidFill>
              <a:latin typeface="微软雅黑" panose="020B0503020204020204" pitchFamily="34" charset="-122"/>
              <a:ea typeface="微软雅黑" panose="020B0503020204020204" pitchFamily="34" charset="-122"/>
            </a:endParaRPr>
          </a:p>
        </p:txBody>
      </p:sp>
      <p:sp>
        <p:nvSpPr>
          <p:cNvPr id="4" name="Slide Number Placeholder 3"/>
          <p:cNvSpPr>
            <a:spLocks noGrp="1"/>
          </p:cNvSpPr>
          <p:nvPr>
            <p:ph type="sldNum" sz="quarter" idx="5"/>
          </p:nvPr>
        </p:nvSpPr>
        <p:spPr/>
        <p:txBody>
          <a:bodyPr/>
          <a:lstStyle/>
          <a:p>
            <a:fld id="{E3CFC841-E2E1-4802-8701-94EA307E94B0}" type="slidenum">
              <a:rPr lang="zh-CN" altLang="en-US" smtClean="0"/>
              <a:t>24</a:t>
            </a:fld>
            <a:endParaRPr lang="zh-CN" altLang="en-US"/>
          </a:p>
        </p:txBody>
      </p:sp>
    </p:spTree>
    <p:extLst>
      <p:ext uri="{BB962C8B-B14F-4D97-AF65-F5344CB8AC3E}">
        <p14:creationId xmlns:p14="http://schemas.microsoft.com/office/powerpoint/2010/main" val="337098132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首先构建网络模型和</a:t>
            </a:r>
            <a:r>
              <a:rPr lang="en-US" altLang="zh-CN" dirty="0"/>
              <a:t>TT</a:t>
            </a:r>
            <a:r>
              <a:rPr lang="zh-CN" altLang="en-US" dirty="0"/>
              <a:t>数据流量模型，</a:t>
            </a:r>
            <a:endParaRPr lang="en-US" altLang="zh-CN" dirty="0"/>
          </a:p>
          <a:p>
            <a:r>
              <a:rPr lang="zh-CN" altLang="en-US" dirty="0"/>
              <a:t>在网络模型中，使用邮箱图来表示网络中的路径，</a:t>
            </a:r>
            <a:r>
              <a:rPr lang="en-US" altLang="zh-CN" dirty="0" err="1"/>
              <a:t>vk</a:t>
            </a:r>
            <a:r>
              <a:rPr lang="zh-CN" altLang="en-US" dirty="0"/>
              <a:t>表示网络节点，包括端节点 和采用</a:t>
            </a:r>
            <a:r>
              <a:rPr lang="en-US" altLang="zh-CN" dirty="0"/>
              <a:t>VQSA </a:t>
            </a:r>
            <a:r>
              <a:rPr lang="zh-CN" altLang="en-US" dirty="0"/>
              <a:t>的交换节点， </a:t>
            </a:r>
            <a:r>
              <a:rPr lang="en-US" altLang="zh-CN" dirty="0"/>
              <a:t>E</a:t>
            </a:r>
            <a:r>
              <a:rPr lang="zh-CN" altLang="en-US" dirty="0"/>
              <a:t>为个物理链路。 </a:t>
            </a:r>
            <a:r>
              <a:rPr lang="en-US" altLang="zh-CN" dirty="0"/>
              <a:t>Q</a:t>
            </a:r>
            <a:r>
              <a:rPr lang="zh-CN" altLang="en-US" dirty="0"/>
              <a:t>表示</a:t>
            </a:r>
            <a:r>
              <a:rPr lang="en-US" altLang="zh-CN" dirty="0"/>
              <a:t>VQSA</a:t>
            </a:r>
            <a:r>
              <a:rPr lang="zh-CN" altLang="en-US" dirty="0"/>
              <a:t>中所设置的虚拟队列最大数量</a:t>
            </a:r>
            <a:endParaRPr lang="en-US" altLang="zh-CN" dirty="0"/>
          </a:p>
          <a:p>
            <a:r>
              <a:rPr lang="zh-CN" altLang="en-US" sz="1200" b="0" i="0" u="none" strike="noStrike" kern="1200" baseline="0" dirty="0">
                <a:solidFill>
                  <a:schemeClr val="tx1"/>
                </a:solidFill>
                <a:latin typeface="+mn-lt"/>
                <a:ea typeface="+mn-ea"/>
                <a:cs typeface="+mn-cs"/>
              </a:rPr>
              <a:t>在</a:t>
            </a:r>
            <a:r>
              <a:rPr lang="en-US" altLang="zh-CN" sz="1200" b="0" i="0" u="none" strike="noStrike" kern="1200" baseline="0" dirty="0">
                <a:solidFill>
                  <a:schemeClr val="tx1"/>
                </a:solidFill>
                <a:latin typeface="+mn-lt"/>
                <a:ea typeface="+mn-ea"/>
                <a:cs typeface="+mn-cs"/>
              </a:rPr>
              <a:t>TSN </a:t>
            </a:r>
            <a:r>
              <a:rPr lang="zh-CN" altLang="en-US" sz="1200" b="0" i="0" u="none" strike="noStrike" kern="1200" baseline="0" dirty="0">
                <a:solidFill>
                  <a:schemeClr val="tx1"/>
                </a:solidFill>
                <a:latin typeface="+mn-lt"/>
                <a:ea typeface="+mn-ea"/>
                <a:cs typeface="+mn-cs"/>
              </a:rPr>
              <a:t>中，数据流从一个端节点经过多跳交换机传输到目的节点，传输的</a:t>
            </a:r>
            <a:r>
              <a:rPr lang="en-US" altLang="zh-CN" sz="1200" b="0" i="0" u="none" strike="noStrike" kern="1200" baseline="0" dirty="0">
                <a:solidFill>
                  <a:schemeClr val="tx1"/>
                </a:solidFill>
                <a:latin typeface="+mn-lt"/>
                <a:ea typeface="+mn-ea"/>
                <a:cs typeface="+mn-cs"/>
              </a:rPr>
              <a:t>TT </a:t>
            </a:r>
            <a:r>
              <a:rPr lang="zh-CN" altLang="en-US" sz="1200" b="0" i="0" u="none" strike="noStrike" kern="1200" baseline="0" dirty="0">
                <a:solidFill>
                  <a:schemeClr val="tx1"/>
                </a:solidFill>
                <a:latin typeface="+mn-lt"/>
                <a:ea typeface="+mn-ea"/>
                <a:cs typeface="+mn-cs"/>
              </a:rPr>
              <a:t>数据流集合用</a:t>
            </a:r>
            <a:r>
              <a:rPr lang="zh-CN" altLang="en-US" sz="1200" b="0" i="1" u="none" strike="noStrike" kern="1200" baseline="0" dirty="0">
                <a:solidFill>
                  <a:schemeClr val="tx1"/>
                </a:solidFill>
                <a:latin typeface="+mn-lt"/>
                <a:ea typeface="+mn-ea"/>
                <a:cs typeface="+mn-cs"/>
              </a:rPr>
              <a:t>𝐹 </a:t>
            </a:r>
            <a:r>
              <a:rPr lang="zh-CN" altLang="en-US" sz="1200" b="0" i="0" u="none" strike="noStrike" kern="1200" baseline="0" dirty="0">
                <a:solidFill>
                  <a:schemeClr val="tx1"/>
                </a:solidFill>
                <a:latin typeface="+mn-lt"/>
                <a:ea typeface="+mn-ea"/>
                <a:cs typeface="+mn-cs"/>
              </a:rPr>
              <a:t>表示。</a:t>
            </a:r>
            <a:endParaRPr lang="en-US" altLang="zh-CN" sz="1200" b="0" i="0" u="none" strike="noStrike" kern="1200" baseline="0" dirty="0">
              <a:solidFill>
                <a:schemeClr val="tx1"/>
              </a:solidFill>
              <a:latin typeface="+mn-lt"/>
              <a:ea typeface="+mn-ea"/>
              <a:cs typeface="+mn-cs"/>
            </a:endParaRPr>
          </a:p>
          <a:p>
            <a:r>
              <a:rPr lang="zh-CN" altLang="en-US" sz="1200" b="0" i="0" u="none" strike="noStrike" kern="1200" baseline="0" dirty="0">
                <a:solidFill>
                  <a:schemeClr val="tx1"/>
                </a:solidFill>
                <a:latin typeface="+mn-lt"/>
                <a:ea typeface="+mn-ea"/>
                <a:cs typeface="+mn-cs"/>
              </a:rPr>
              <a:t>元祖表示</a:t>
            </a:r>
            <a:r>
              <a:rPr lang="en-US" altLang="zh-CN" sz="1200" b="0" i="0" u="none" strike="noStrike" kern="1200" baseline="0" dirty="0">
                <a:solidFill>
                  <a:schemeClr val="tx1"/>
                </a:solidFill>
                <a:latin typeface="+mn-lt"/>
                <a:ea typeface="+mn-ea"/>
                <a:cs typeface="+mn-cs"/>
              </a:rPr>
              <a:t>TT</a:t>
            </a:r>
            <a:r>
              <a:rPr lang="zh-CN" altLang="en-US" sz="1200" b="0" i="0" u="none" strike="noStrike" kern="1200" baseline="0" dirty="0">
                <a:solidFill>
                  <a:schemeClr val="tx1"/>
                </a:solidFill>
                <a:latin typeface="+mn-lt"/>
                <a:ea typeface="+mn-ea"/>
                <a:cs typeface="+mn-cs"/>
              </a:rPr>
              <a:t>流的各个属性，包括</a:t>
            </a:r>
            <a:endParaRPr lang="en-US" altLang="zh-CN" sz="1200" b="0" i="0" u="none" strike="noStrike" kern="1200" baseline="0" dirty="0">
              <a:solidFill>
                <a:schemeClr val="tx1"/>
              </a:solidFill>
              <a:latin typeface="+mn-lt"/>
              <a:ea typeface="+mn-ea"/>
              <a:cs typeface="+mn-cs"/>
            </a:endParaRPr>
          </a:p>
          <a:p>
            <a:endParaRPr lang="zh-CN" altLang="en-US" dirty="0"/>
          </a:p>
        </p:txBody>
      </p:sp>
      <p:sp>
        <p:nvSpPr>
          <p:cNvPr id="4" name="Slide Number Placeholder 3"/>
          <p:cNvSpPr>
            <a:spLocks noGrp="1"/>
          </p:cNvSpPr>
          <p:nvPr>
            <p:ph type="sldNum" sz="quarter" idx="5"/>
          </p:nvPr>
        </p:nvSpPr>
        <p:spPr/>
        <p:txBody>
          <a:bodyPr/>
          <a:lstStyle/>
          <a:p>
            <a:fld id="{E3CFC841-E2E1-4802-8701-94EA307E94B0}" type="slidenum">
              <a:rPr lang="zh-CN" altLang="en-US" smtClean="0"/>
              <a:t>25</a:t>
            </a:fld>
            <a:endParaRPr lang="zh-CN" altLang="en-US"/>
          </a:p>
        </p:txBody>
      </p:sp>
    </p:spTree>
    <p:extLst>
      <p:ext uri="{BB962C8B-B14F-4D97-AF65-F5344CB8AC3E}">
        <p14:creationId xmlns:p14="http://schemas.microsoft.com/office/powerpoint/2010/main" val="65297014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确定性调度问题描述如下</a:t>
            </a:r>
            <a:endParaRPr lang="en-US" altLang="zh-CN" dirty="0"/>
          </a:p>
          <a:p>
            <a:r>
              <a:rPr lang="en-US" altLang="zh-CN" dirty="0"/>
              <a:t>1.</a:t>
            </a:r>
            <a:r>
              <a:rPr lang="zh-CN" altLang="en-US" dirty="0"/>
              <a:t>队列安排约束，它描述的是数据可选调度队列的范围。在输出端口</a:t>
            </a:r>
            <a:r>
              <a:rPr lang="en-US" altLang="zh-CN" dirty="0"/>
              <a:t>8</a:t>
            </a:r>
            <a:r>
              <a:rPr lang="zh-CN" altLang="en-US" dirty="0"/>
              <a:t>队列的调度结构中，最多为</a:t>
            </a:r>
            <a:r>
              <a:rPr lang="en-US" altLang="zh-CN" dirty="0"/>
              <a:t>8</a:t>
            </a:r>
            <a:r>
              <a:rPr lang="zh-CN" altLang="en-US" dirty="0"/>
              <a:t>队列；</a:t>
            </a:r>
            <a:r>
              <a:rPr lang="en-US" altLang="zh-CN" dirty="0"/>
              <a:t>VQSA</a:t>
            </a:r>
            <a:r>
              <a:rPr lang="zh-CN" altLang="en-US" dirty="0"/>
              <a:t>可以扩展为所有并行缓存的数量，可使用的调度队列数量增加</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2.</a:t>
            </a:r>
            <a:r>
              <a:rPr lang="zh-CN" altLang="en-US" sz="1200" dirty="0">
                <a:latin typeface="+mn-ea"/>
                <a:ea typeface="+mn-ea"/>
              </a:rPr>
              <a:t>入口隔离约束，是指发送至同一调度队列排序的数据需要保证其到达的时间不能重叠。在</a:t>
            </a:r>
            <a:r>
              <a:rPr lang="en-US" altLang="zh-CN" sz="1200" dirty="0">
                <a:latin typeface="+mn-ea"/>
                <a:ea typeface="+mn-ea"/>
              </a:rPr>
              <a:t>VQSA</a:t>
            </a:r>
            <a:r>
              <a:rPr lang="zh-CN" altLang="en-US" sz="1200" dirty="0">
                <a:latin typeface="+mn-ea"/>
                <a:ea typeface="+mn-ea"/>
              </a:rPr>
              <a:t>中，调度队列仅仅是一个队列编号属性</a:t>
            </a:r>
            <a:endParaRPr lang="en-US" altLang="zh-CN" sz="1200" dirty="0">
              <a:latin typeface="+mn-ea"/>
              <a:ea typeface="+mn-ea"/>
            </a:endParaRPr>
          </a:p>
        </p:txBody>
      </p:sp>
      <p:sp>
        <p:nvSpPr>
          <p:cNvPr id="4" name="Slide Number Placeholder 3"/>
          <p:cNvSpPr>
            <a:spLocks noGrp="1"/>
          </p:cNvSpPr>
          <p:nvPr>
            <p:ph type="sldNum" sz="quarter" idx="5"/>
          </p:nvPr>
        </p:nvSpPr>
        <p:spPr/>
        <p:txBody>
          <a:bodyPr/>
          <a:lstStyle/>
          <a:p>
            <a:fld id="{E3CFC841-E2E1-4802-8701-94EA307E94B0}" type="slidenum">
              <a:rPr lang="zh-CN" altLang="en-US" smtClean="0"/>
              <a:t>26</a:t>
            </a:fld>
            <a:endParaRPr lang="zh-CN" altLang="en-US"/>
          </a:p>
        </p:txBody>
      </p:sp>
    </p:spTree>
    <p:extLst>
      <p:ext uri="{BB962C8B-B14F-4D97-AF65-F5344CB8AC3E}">
        <p14:creationId xmlns:p14="http://schemas.microsoft.com/office/powerpoint/2010/main" val="80197473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出口隔离约束如下：</a:t>
            </a:r>
            <a:r>
              <a:rPr lang="zh-CN" altLang="en-US" sz="1200" dirty="0">
                <a:latin typeface="+mn-ea"/>
                <a:ea typeface="+mn-ea"/>
              </a:rPr>
              <a:t>当两个队列编号不同的</a:t>
            </a:r>
            <a:r>
              <a:rPr lang="en-US" altLang="zh-CN" sz="1200" dirty="0">
                <a:latin typeface="+mn-ea"/>
                <a:ea typeface="+mn-ea"/>
              </a:rPr>
              <a:t>TT</a:t>
            </a:r>
            <a:r>
              <a:rPr lang="zh-CN" altLang="en-US" sz="1200" dirty="0">
                <a:latin typeface="+mn-ea"/>
                <a:ea typeface="+mn-ea"/>
              </a:rPr>
              <a:t>数据流 </a:t>
            </a:r>
            <a:r>
              <a:rPr lang="en-US" altLang="zh-CN" sz="1200" dirty="0">
                <a:latin typeface="+mn-ea"/>
                <a:ea typeface="+mn-ea"/>
              </a:rPr>
              <a:t>fi</a:t>
            </a:r>
            <a:r>
              <a:rPr lang="zh-CN" altLang="en-US" sz="1200" dirty="0">
                <a:latin typeface="+mn-ea"/>
                <a:ea typeface="+mn-ea"/>
              </a:rPr>
              <a:t>和</a:t>
            </a:r>
            <a:r>
              <a:rPr lang="en-US" altLang="zh-CN" sz="1200" dirty="0">
                <a:latin typeface="+mn-ea"/>
                <a:ea typeface="+mn-ea"/>
              </a:rPr>
              <a:t>fj</a:t>
            </a:r>
            <a:r>
              <a:rPr lang="zh-CN" altLang="en-US" sz="1200" dirty="0">
                <a:latin typeface="+mn-ea"/>
                <a:ea typeface="+mn-ea"/>
              </a:rPr>
              <a:t>需要在同一条链路进行传输时，在发送时间上不能重叠</a:t>
            </a:r>
            <a:r>
              <a:rPr lang="zh-CN" altLang="en-US" sz="1400" dirty="0">
                <a:latin typeface="+mn-ea"/>
                <a:ea typeface="+mn-ea"/>
              </a:rPr>
              <a:t>。</a:t>
            </a:r>
            <a:endParaRPr lang="en-US" altLang="zh-CN" sz="1400" dirty="0">
              <a:latin typeface="+mn-ea"/>
              <a:ea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400" dirty="0">
              <a:latin typeface="+mn-ea"/>
              <a:ea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latin typeface="+mn-ea"/>
                <a:ea typeface="+mn-ea"/>
              </a:rPr>
              <a:t>数据发送顺序约束是指：</a:t>
            </a:r>
            <a:r>
              <a:rPr lang="en-US" altLang="zh-CN" sz="1200" dirty="0">
                <a:latin typeface="+mn-ea"/>
                <a:ea typeface="+mn-ea"/>
              </a:rPr>
              <a:t>TT</a:t>
            </a:r>
            <a:r>
              <a:rPr lang="zh-CN" altLang="en-US" sz="1200" dirty="0">
                <a:latin typeface="+mn-ea"/>
                <a:ea typeface="+mn-ea"/>
              </a:rPr>
              <a:t>数据流    在网络节点上的发送顺序，应遵循其路由路径的顺序</a:t>
            </a:r>
            <a:r>
              <a:rPr lang="zh-CN" altLang="en-US" sz="1400" kern="1200" dirty="0">
                <a:solidFill>
                  <a:schemeClr val="tx1"/>
                </a:solidFill>
                <a:latin typeface="+mn-lt"/>
                <a:ea typeface="+mn-ea"/>
                <a:cs typeface="+mn-cs"/>
              </a:rPr>
              <a:t>。</a:t>
            </a:r>
            <a:endParaRPr lang="en-US" altLang="zh-CN" sz="1400" kern="120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dirty="0">
              <a:latin typeface="+mn-ea"/>
              <a:ea typeface="+mn-ea"/>
            </a:endParaRPr>
          </a:p>
          <a:p>
            <a:endParaRPr lang="zh-CN" altLang="en-US" dirty="0"/>
          </a:p>
        </p:txBody>
      </p:sp>
      <p:sp>
        <p:nvSpPr>
          <p:cNvPr id="4" name="Slide Number Placeholder 3"/>
          <p:cNvSpPr>
            <a:spLocks noGrp="1"/>
          </p:cNvSpPr>
          <p:nvPr>
            <p:ph type="sldNum" sz="quarter" idx="5"/>
          </p:nvPr>
        </p:nvSpPr>
        <p:spPr/>
        <p:txBody>
          <a:bodyPr/>
          <a:lstStyle/>
          <a:p>
            <a:fld id="{E3CFC841-E2E1-4802-8701-94EA307E94B0}" type="slidenum">
              <a:rPr lang="zh-CN" altLang="en-US" smtClean="0"/>
              <a:t>27</a:t>
            </a:fld>
            <a:endParaRPr lang="zh-CN" altLang="en-US"/>
          </a:p>
        </p:txBody>
      </p:sp>
    </p:spTree>
    <p:extLst>
      <p:ext uri="{BB962C8B-B14F-4D97-AF65-F5344CB8AC3E}">
        <p14:creationId xmlns:p14="http://schemas.microsoft.com/office/powerpoint/2010/main" val="421559356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排队顺序约束：</a:t>
            </a:r>
            <a:endParaRPr lang="en-US" altLang="zh-CN" dirty="0"/>
          </a:p>
          <a:p>
            <a:r>
              <a:rPr lang="en-US" altLang="zh-CN" dirty="0"/>
              <a:t>VQSA</a:t>
            </a:r>
            <a:r>
              <a:rPr lang="zh-CN" altLang="en-US" dirty="0"/>
              <a:t>可以灵活指定各种队列形式，如先入先出队列、优先级队列队列，本文以</a:t>
            </a:r>
            <a:r>
              <a:rPr lang="en-US" altLang="zh-CN" dirty="0"/>
              <a:t>FIFO</a:t>
            </a:r>
            <a:r>
              <a:rPr lang="zh-CN" altLang="en-US" dirty="0"/>
              <a:t>队列为设置排序约束如下</a:t>
            </a:r>
            <a:endParaRPr lang="en-US" altLang="zh-CN" dirty="0"/>
          </a:p>
          <a:p>
            <a:endParaRPr lang="en-US" altLang="zh-CN" dirty="0"/>
          </a:p>
          <a:p>
            <a:r>
              <a:rPr lang="zh-CN" altLang="en-US" dirty="0"/>
              <a:t>实时性约束：</a:t>
            </a:r>
            <a:r>
              <a:rPr lang="en-US" altLang="zh-CN" sz="1200" b="0" i="0" u="none" strike="noStrike" kern="1200" baseline="0" dirty="0">
                <a:solidFill>
                  <a:schemeClr val="tx1"/>
                </a:solidFill>
                <a:latin typeface="+mn-lt"/>
                <a:ea typeface="+mn-ea"/>
                <a:cs typeface="+mn-cs"/>
              </a:rPr>
              <a:t>TT </a:t>
            </a:r>
            <a:r>
              <a:rPr lang="zh-CN" altLang="en-US" sz="1200" b="0" i="0" u="none" strike="noStrike" kern="1200" baseline="0" dirty="0">
                <a:solidFill>
                  <a:schemeClr val="tx1"/>
                </a:solidFill>
                <a:latin typeface="+mn-lt"/>
                <a:ea typeface="+mn-ea"/>
                <a:cs typeface="+mn-cs"/>
              </a:rPr>
              <a:t>数据流</a:t>
            </a:r>
            <a:r>
              <a:rPr lang="zh-CN" altLang="en-US" sz="1200" b="0" i="1" u="none" strike="noStrike" kern="1200" baseline="0" dirty="0">
                <a:solidFill>
                  <a:schemeClr val="tx1"/>
                </a:solidFill>
                <a:latin typeface="+mn-lt"/>
                <a:ea typeface="+mn-ea"/>
                <a:cs typeface="+mn-cs"/>
              </a:rPr>
              <a:t>𝑓𝑖 </a:t>
            </a:r>
            <a:r>
              <a:rPr lang="zh-CN" altLang="en-US" sz="1200" b="0" i="0" u="none" strike="noStrike" kern="1200" baseline="0" dirty="0">
                <a:solidFill>
                  <a:schemeClr val="tx1"/>
                </a:solidFill>
                <a:latin typeface="+mn-lt"/>
                <a:ea typeface="+mn-ea"/>
                <a:cs typeface="+mn-cs"/>
              </a:rPr>
              <a:t>要求实时传输，在路径</a:t>
            </a:r>
            <a:r>
              <a:rPr lang="en-US" altLang="zh-CN" sz="1200" b="0" i="0" u="none" strike="noStrike" kern="1200" baseline="0" dirty="0">
                <a:solidFill>
                  <a:schemeClr val="tx1"/>
                </a:solidFill>
                <a:latin typeface="+mn-lt"/>
                <a:ea typeface="+mn-ea"/>
                <a:cs typeface="+mn-cs"/>
              </a:rPr>
              <a:t>Φ</a:t>
            </a:r>
            <a:r>
              <a:rPr lang="zh-CN" altLang="en-US" sz="1200" b="0" i="1" u="none" strike="noStrike" kern="1200" baseline="0" dirty="0">
                <a:solidFill>
                  <a:schemeClr val="tx1"/>
                </a:solidFill>
                <a:latin typeface="+mn-lt"/>
                <a:ea typeface="+mn-ea"/>
                <a:cs typeface="+mn-cs"/>
              </a:rPr>
              <a:t>𝑖 </a:t>
            </a:r>
            <a:r>
              <a:rPr lang="zh-CN" altLang="en-US" sz="1200" b="0" i="0" u="none" strike="noStrike" kern="1200" baseline="0" dirty="0">
                <a:solidFill>
                  <a:schemeClr val="tx1"/>
                </a:solidFill>
                <a:latin typeface="+mn-lt"/>
                <a:ea typeface="+mn-ea"/>
                <a:cs typeface="+mn-cs"/>
              </a:rPr>
              <a:t>中，从发送节点的发送时间到接收节点的端到端延迟不能超过其截止时间的要求</a:t>
            </a:r>
            <a:endParaRPr lang="zh-CN" altLang="en-US" dirty="0"/>
          </a:p>
        </p:txBody>
      </p:sp>
      <p:sp>
        <p:nvSpPr>
          <p:cNvPr id="4" name="Slide Number Placeholder 3"/>
          <p:cNvSpPr>
            <a:spLocks noGrp="1"/>
          </p:cNvSpPr>
          <p:nvPr>
            <p:ph type="sldNum" sz="quarter" idx="5"/>
          </p:nvPr>
        </p:nvSpPr>
        <p:spPr/>
        <p:txBody>
          <a:bodyPr/>
          <a:lstStyle/>
          <a:p>
            <a:fld id="{E3CFC841-E2E1-4802-8701-94EA307E94B0}" type="slidenum">
              <a:rPr lang="zh-CN" altLang="en-US" smtClean="0"/>
              <a:t>28</a:t>
            </a:fld>
            <a:endParaRPr lang="zh-CN" altLang="en-US"/>
          </a:p>
        </p:txBody>
      </p:sp>
    </p:spTree>
    <p:extLst>
      <p:ext uri="{BB962C8B-B14F-4D97-AF65-F5344CB8AC3E}">
        <p14:creationId xmlns:p14="http://schemas.microsoft.com/office/powerpoint/2010/main" val="84809594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为了提高求解速度，本文设计了</a:t>
            </a:r>
            <a:r>
              <a:rPr lang="en-US" altLang="zh-CN" dirty="0"/>
              <a:t>SORP</a:t>
            </a:r>
            <a:r>
              <a:rPr lang="zh-CN" altLang="en-US" dirty="0"/>
              <a:t>算法，将数据流分成</a:t>
            </a:r>
            <a:r>
              <a:rPr lang="en-US" altLang="zh-CN" dirty="0"/>
              <a:t>N</a:t>
            </a:r>
            <a:r>
              <a:rPr lang="zh-CN" altLang="en-US" dirty="0"/>
              <a:t>个组，逐个进行调度。</a:t>
            </a:r>
            <a:r>
              <a:rPr lang="zh-CN" altLang="en-US" sz="1200" b="0" i="0" kern="1200" dirty="0">
                <a:solidFill>
                  <a:schemeClr val="tx1"/>
                </a:solidFill>
                <a:effectLst/>
                <a:latin typeface="+mn-lt"/>
                <a:ea typeface="+mn-ea"/>
                <a:cs typeface="+mn-cs"/>
              </a:rPr>
              <a:t>以增量方式解决了几个较小的问题</a:t>
            </a:r>
            <a:endParaRPr lang="zh-CN" altLang="en-US" dirty="0"/>
          </a:p>
        </p:txBody>
      </p:sp>
      <p:sp>
        <p:nvSpPr>
          <p:cNvPr id="4" name="Slide Number Placeholder 3"/>
          <p:cNvSpPr>
            <a:spLocks noGrp="1"/>
          </p:cNvSpPr>
          <p:nvPr>
            <p:ph type="sldNum" sz="quarter" idx="5"/>
          </p:nvPr>
        </p:nvSpPr>
        <p:spPr/>
        <p:txBody>
          <a:bodyPr/>
          <a:lstStyle/>
          <a:p>
            <a:fld id="{E3CFC841-E2E1-4802-8701-94EA307E94B0}" type="slidenum">
              <a:rPr lang="zh-CN" altLang="en-US" smtClean="0"/>
              <a:t>29</a:t>
            </a:fld>
            <a:endParaRPr lang="zh-CN" altLang="en-US"/>
          </a:p>
        </p:txBody>
      </p:sp>
    </p:spTree>
    <p:extLst>
      <p:ext uri="{BB962C8B-B14F-4D97-AF65-F5344CB8AC3E}">
        <p14:creationId xmlns:p14="http://schemas.microsoft.com/office/powerpoint/2010/main" val="128280700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接下来针对以上算法进行仿真实验：首先对比不同的交换架构对调度算法的影响</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1.</a:t>
            </a:r>
            <a:r>
              <a:rPr lang="zh-CN" altLang="en-US" sz="1200" dirty="0"/>
              <a:t>相同调度队列情况下，基于</a:t>
            </a:r>
            <a:r>
              <a:rPr lang="en-US" altLang="zh-CN" sz="1200" dirty="0"/>
              <a:t>VQSA</a:t>
            </a:r>
            <a:r>
              <a:rPr lang="zh-CN" altLang="en-US" sz="1200" dirty="0"/>
              <a:t>的调度算法比基于输出端口队列的调度算法可调度更多的数据流，且调度速度更快</a:t>
            </a:r>
            <a:endParaRPr lang="en-US" altLang="zh-CN"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t>2. </a:t>
            </a:r>
            <a:r>
              <a:rPr lang="zh-CN" altLang="en-US" sz="1200" dirty="0"/>
              <a:t>增加</a:t>
            </a:r>
            <a:r>
              <a:rPr lang="en-US" altLang="zh-CN" sz="1200" dirty="0"/>
              <a:t>VQSA</a:t>
            </a:r>
            <a:r>
              <a:rPr lang="zh-CN" altLang="en-US" sz="1200" dirty="0"/>
              <a:t>的调度队列数能够进一步提高调度速度和可调度数据流数量。</a:t>
            </a:r>
            <a:endParaRPr lang="en-US" altLang="zh-CN"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dirty="0"/>
          </a:p>
          <a:p>
            <a:endParaRPr lang="zh-CN" altLang="en-US" dirty="0"/>
          </a:p>
        </p:txBody>
      </p:sp>
      <p:sp>
        <p:nvSpPr>
          <p:cNvPr id="4" name="Slide Number Placeholder 3"/>
          <p:cNvSpPr>
            <a:spLocks noGrp="1"/>
          </p:cNvSpPr>
          <p:nvPr>
            <p:ph type="sldNum" sz="quarter" idx="5"/>
          </p:nvPr>
        </p:nvSpPr>
        <p:spPr/>
        <p:txBody>
          <a:bodyPr/>
          <a:lstStyle/>
          <a:p>
            <a:fld id="{E3CFC841-E2E1-4802-8701-94EA307E94B0}" type="slidenum">
              <a:rPr lang="zh-CN" altLang="en-US" smtClean="0"/>
              <a:t>30</a:t>
            </a:fld>
            <a:endParaRPr lang="zh-CN" altLang="en-US"/>
          </a:p>
        </p:txBody>
      </p:sp>
    </p:spTree>
    <p:extLst>
      <p:ext uri="{BB962C8B-B14F-4D97-AF65-F5344CB8AC3E}">
        <p14:creationId xmlns:p14="http://schemas.microsoft.com/office/powerpoint/2010/main" val="2143256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首先介绍研究背景：当前</a:t>
            </a:r>
            <a:r>
              <a:rPr lang="zh-CN" altLang="en-US" sz="1200" dirty="0">
                <a:latin typeface="+mn-lt"/>
                <a:ea typeface="+mn-ea"/>
              </a:rPr>
              <a:t>智能制造的数字化转型使得异构数据的调度转发需求激增，实时控制系统、数字孪生和边缘计算等应用对低时延、低抖动的高可靠性传输提出了更高的要求。目前部署的 </a:t>
            </a:r>
            <a:r>
              <a:rPr lang="en-US" altLang="zh-CN" sz="1200" b="0" i="0" u="none" strike="noStrike" kern="1200" baseline="0" dirty="0" err="1">
                <a:solidFill>
                  <a:schemeClr val="tx1"/>
                </a:solidFill>
                <a:latin typeface="+mn-lt"/>
                <a:ea typeface="+mn-ea"/>
                <a:cs typeface="+mn-cs"/>
              </a:rPr>
              <a:t>EtherCAT</a:t>
            </a:r>
            <a:r>
              <a:rPr lang="zh-CN" altLang="en-US" sz="1200" b="0" i="0" u="none" strike="noStrike" kern="1200" baseline="0" dirty="0">
                <a:solidFill>
                  <a:schemeClr val="tx1"/>
                </a:solidFill>
                <a:latin typeface="+mn-lt"/>
                <a:ea typeface="+mn-ea"/>
                <a:cs typeface="+mn-cs"/>
              </a:rPr>
              <a:t>、</a:t>
            </a:r>
            <a:r>
              <a:rPr lang="en-US" altLang="zh-CN" sz="1200" b="0" i="0" u="none" strike="noStrike" kern="1200" baseline="0" dirty="0">
                <a:solidFill>
                  <a:schemeClr val="tx1"/>
                </a:solidFill>
                <a:latin typeface="+mn-lt"/>
                <a:ea typeface="+mn-ea"/>
                <a:cs typeface="+mn-cs"/>
              </a:rPr>
              <a:t>POWERLINK</a:t>
            </a:r>
            <a:r>
              <a:rPr lang="zh-CN" altLang="en-US" sz="1200" b="0" i="0" u="none" strike="noStrike" kern="1200" baseline="0" dirty="0">
                <a:solidFill>
                  <a:schemeClr val="tx1"/>
                </a:solidFill>
                <a:latin typeface="+mn-lt"/>
                <a:ea typeface="+mn-ea"/>
                <a:cs typeface="+mn-cs"/>
              </a:rPr>
              <a:t>和</a:t>
            </a:r>
            <a:r>
              <a:rPr lang="en-US" altLang="zh-CN" sz="1200" b="0" i="0" u="none" strike="noStrike" kern="1200" baseline="0" dirty="0">
                <a:solidFill>
                  <a:schemeClr val="tx1"/>
                </a:solidFill>
                <a:latin typeface="+mn-lt"/>
                <a:ea typeface="+mn-ea"/>
                <a:cs typeface="+mn-cs"/>
              </a:rPr>
              <a:t>PROFINET</a:t>
            </a:r>
            <a:r>
              <a:rPr lang="zh-CN" altLang="en-US" sz="1200" b="0" i="0" u="none" strike="noStrike" kern="1200" baseline="0" dirty="0">
                <a:solidFill>
                  <a:schemeClr val="tx1"/>
                </a:solidFill>
                <a:latin typeface="+mn-lt"/>
                <a:ea typeface="+mn-ea"/>
                <a:cs typeface="+mn-cs"/>
              </a:rPr>
              <a:t>等实时以太网技术存在兼容性问题。传统工业以太网已无法满足日益多样的工业数据传输需求。</a:t>
            </a:r>
            <a:endParaRPr lang="en-US" altLang="zh-CN" sz="1200" b="0" i="0" u="none" strike="noStrike" kern="1200" baseline="0" dirty="0">
              <a:solidFill>
                <a:schemeClr val="tx1"/>
              </a:solidFill>
              <a:latin typeface="+mn-lt"/>
              <a:ea typeface="+mn-ea"/>
              <a:cs typeface="+mn-cs"/>
            </a:endParaRPr>
          </a:p>
          <a:p>
            <a:r>
              <a:rPr lang="en-US" altLang="zh-CN" sz="1200" b="0" i="0" u="none" strike="noStrike" kern="1200" baseline="0" dirty="0">
                <a:solidFill>
                  <a:schemeClr val="tx1"/>
                </a:solidFill>
                <a:latin typeface="+mn-lt"/>
                <a:ea typeface="+mn-ea"/>
                <a:cs typeface="+mn-cs"/>
              </a:rPr>
              <a:t>TSN</a:t>
            </a:r>
            <a:r>
              <a:rPr lang="zh-CN" altLang="en-US" sz="1200" b="0" i="0" u="none" strike="noStrike" kern="1200" baseline="0" dirty="0">
                <a:solidFill>
                  <a:schemeClr val="tx1"/>
                </a:solidFill>
                <a:latin typeface="+mn-lt"/>
                <a:ea typeface="+mn-ea"/>
                <a:cs typeface="+mn-cs"/>
              </a:rPr>
              <a:t>任务组正在通过制定</a:t>
            </a:r>
            <a:r>
              <a:rPr lang="en-US" altLang="zh-CN" sz="1200" b="0" i="0" u="none" strike="noStrike" kern="1200" baseline="0" dirty="0">
                <a:solidFill>
                  <a:schemeClr val="tx1"/>
                </a:solidFill>
                <a:latin typeface="+mn-lt"/>
                <a:ea typeface="+mn-ea"/>
                <a:cs typeface="+mn-cs"/>
              </a:rPr>
              <a:t>802.1</a:t>
            </a:r>
            <a:r>
              <a:rPr lang="zh-CN" altLang="en-US" sz="1200" b="0" i="0" u="none" strike="noStrike" kern="1200" baseline="0" dirty="0">
                <a:solidFill>
                  <a:schemeClr val="tx1"/>
                </a:solidFill>
                <a:latin typeface="+mn-lt"/>
                <a:ea typeface="+mn-ea"/>
                <a:cs typeface="+mn-cs"/>
              </a:rPr>
              <a:t>子标准来</a:t>
            </a:r>
            <a:r>
              <a:rPr lang="zh-CN" altLang="en-US" dirty="0"/>
              <a:t>定义以太网数据传输的时间敏感机制</a:t>
            </a:r>
            <a:r>
              <a:rPr lang="zh-CN" altLang="en-US" sz="1200" b="0" i="0" u="none" strike="noStrike" kern="1200" baseline="0" dirty="0">
                <a:solidFill>
                  <a:schemeClr val="tx1"/>
                </a:solidFill>
                <a:latin typeface="+mn-lt"/>
                <a:ea typeface="+mn-ea"/>
                <a:cs typeface="+mn-cs"/>
              </a:rPr>
              <a:t>，涵盖了时钟同步、有界低延迟、超可靠性、资源控制等方面。</a:t>
            </a:r>
            <a:endParaRPr lang="en-US" altLang="zh-CN" sz="1200" b="0" i="0" u="none" strike="noStrike" kern="1200" baseline="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i="0" u="none" strike="noStrike" kern="1200" baseline="0" dirty="0">
                <a:solidFill>
                  <a:schemeClr val="tx1"/>
                </a:solidFill>
                <a:latin typeface="+mn-lt"/>
                <a:ea typeface="+mn-ea"/>
                <a:cs typeface="+mn-cs"/>
              </a:rPr>
              <a:t>TSN</a:t>
            </a:r>
            <a:r>
              <a:rPr lang="zh-CN" altLang="en-US" sz="1200" b="0" i="0" u="none" strike="noStrike" kern="1200" baseline="0" dirty="0">
                <a:solidFill>
                  <a:schemeClr val="tx1"/>
                </a:solidFill>
                <a:latin typeface="+mn-lt"/>
                <a:ea typeface="+mn-ea"/>
                <a:cs typeface="+mn-cs"/>
              </a:rPr>
              <a:t>已经成为保证工业网络确定性和异构流量传输的重要解决方案。</a:t>
            </a:r>
            <a:endParaRPr lang="en-US" altLang="zh-CN" sz="1200" b="0" i="0" u="none" strike="noStrike" kern="1200" baseline="0" dirty="0">
              <a:solidFill>
                <a:schemeClr val="tx1"/>
              </a:solidFill>
              <a:latin typeface="+mn-lt"/>
              <a:ea typeface="+mn-ea"/>
              <a:cs typeface="+mn-cs"/>
            </a:endParaRPr>
          </a:p>
          <a:p>
            <a:endParaRPr lang="zh-CN" altLang="en-US" dirty="0"/>
          </a:p>
        </p:txBody>
      </p:sp>
      <p:sp>
        <p:nvSpPr>
          <p:cNvPr id="4" name="Slide Number Placeholder 3"/>
          <p:cNvSpPr>
            <a:spLocks noGrp="1"/>
          </p:cNvSpPr>
          <p:nvPr>
            <p:ph type="sldNum" sz="quarter" idx="5"/>
          </p:nvPr>
        </p:nvSpPr>
        <p:spPr/>
        <p:txBody>
          <a:bodyPr/>
          <a:lstStyle/>
          <a:p>
            <a:fld id="{E3CFC841-E2E1-4802-8701-94EA307E94B0}" type="slidenum">
              <a:rPr lang="zh-CN" altLang="en-US" smtClean="0"/>
              <a:t>4</a:t>
            </a:fld>
            <a:endParaRPr lang="zh-CN" altLang="en-US"/>
          </a:p>
        </p:txBody>
      </p:sp>
    </p:spTree>
    <p:extLst>
      <p:ext uri="{BB962C8B-B14F-4D97-AF65-F5344CB8AC3E}">
        <p14:creationId xmlns:p14="http://schemas.microsoft.com/office/powerpoint/2010/main" val="365137886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1200" b="0" i="0" u="none" strike="noStrike" kern="1200" baseline="0" dirty="0">
                <a:solidFill>
                  <a:schemeClr val="tx1"/>
                </a:solidFill>
                <a:latin typeface="+mn-lt"/>
                <a:ea typeface="+mn-ea"/>
                <a:cs typeface="+mn-cs"/>
              </a:rPr>
              <a:t>第二个实验验证不同分组方式对调度速度的影响。</a:t>
            </a:r>
            <a:endParaRPr lang="en-US" altLang="zh-CN" sz="1200" b="0" i="0" u="none" strike="noStrike" kern="1200" baseline="0" dirty="0">
              <a:solidFill>
                <a:schemeClr val="tx1"/>
              </a:solidFill>
              <a:latin typeface="+mn-lt"/>
              <a:ea typeface="+mn-ea"/>
              <a:cs typeface="+mn-cs"/>
            </a:endParaRPr>
          </a:p>
          <a:p>
            <a:r>
              <a:rPr lang="zh-CN" altLang="en-US" sz="1200" b="0" i="0" u="none" strike="noStrike" kern="1200" baseline="0" dirty="0">
                <a:solidFill>
                  <a:schemeClr val="tx1"/>
                </a:solidFill>
                <a:latin typeface="+mn-lt"/>
                <a:ea typeface="+mn-ea"/>
                <a:cs typeface="+mn-cs"/>
              </a:rPr>
              <a:t>分组个数的增加可以再一定程度上提高调度速度。</a:t>
            </a:r>
            <a:endParaRPr lang="en-US" altLang="zh-CN" sz="1200" b="0" i="0" u="none" strike="noStrike" kern="1200" baseline="0" dirty="0">
              <a:solidFill>
                <a:schemeClr val="tx1"/>
              </a:solidFill>
              <a:latin typeface="+mn-lt"/>
              <a:ea typeface="+mn-ea"/>
              <a:cs typeface="+mn-cs"/>
            </a:endParaRPr>
          </a:p>
          <a:p>
            <a:r>
              <a:rPr lang="zh-CN" altLang="en-US" sz="1200" b="0" i="0" u="none" strike="noStrike" kern="1200" baseline="0" dirty="0">
                <a:solidFill>
                  <a:schemeClr val="tx1"/>
                </a:solidFill>
                <a:latin typeface="+mn-lt"/>
                <a:ea typeface="+mn-ea"/>
                <a:cs typeface="+mn-cs"/>
              </a:rPr>
              <a:t>另外比较了在三种网络拓扑下，不同分组方式的调度速度。分别对比不进行分组的直接调度、采用随机分组的</a:t>
            </a:r>
            <a:r>
              <a:rPr lang="en-US" altLang="zh-CN" sz="1200" b="0" i="0" u="none" strike="noStrike" kern="1200" baseline="0" dirty="0">
                <a:solidFill>
                  <a:schemeClr val="tx1"/>
                </a:solidFill>
                <a:latin typeface="+mn-lt"/>
                <a:ea typeface="+mn-ea"/>
                <a:cs typeface="+mn-cs"/>
              </a:rPr>
              <a:t>RSP</a:t>
            </a:r>
            <a:r>
              <a:rPr lang="zh-CN" altLang="en-US" sz="1200" b="0" i="0" u="none" strike="noStrike" kern="1200" baseline="0" dirty="0">
                <a:solidFill>
                  <a:schemeClr val="tx1"/>
                </a:solidFill>
                <a:latin typeface="+mn-lt"/>
                <a:ea typeface="+mn-ea"/>
                <a:cs typeface="+mn-cs"/>
              </a:rPr>
              <a:t>算法和</a:t>
            </a:r>
            <a:r>
              <a:rPr lang="en-US" altLang="zh-CN" sz="1200" b="0" i="0" u="none" strike="noStrike" kern="1200" baseline="0" dirty="0">
                <a:solidFill>
                  <a:schemeClr val="tx1"/>
                </a:solidFill>
                <a:latin typeface="+mn-lt"/>
                <a:ea typeface="+mn-ea"/>
                <a:cs typeface="+mn-cs"/>
              </a:rPr>
              <a:t>SORP</a:t>
            </a:r>
            <a:r>
              <a:rPr lang="zh-CN" altLang="en-US" sz="1200" b="0" i="0" u="none" strike="noStrike" kern="1200" baseline="0" dirty="0">
                <a:solidFill>
                  <a:schemeClr val="tx1"/>
                </a:solidFill>
                <a:latin typeface="+mn-lt"/>
                <a:ea typeface="+mn-ea"/>
                <a:cs typeface="+mn-cs"/>
              </a:rPr>
              <a:t>算法，结果表明，</a:t>
            </a:r>
            <a:r>
              <a:rPr lang="en-US" altLang="zh-CN" sz="1200" b="0" i="0" u="none" strike="noStrike" kern="1200" baseline="0" dirty="0">
                <a:solidFill>
                  <a:schemeClr val="tx1"/>
                </a:solidFill>
                <a:latin typeface="+mn-lt"/>
                <a:ea typeface="+mn-ea"/>
                <a:cs typeface="+mn-cs"/>
              </a:rPr>
              <a:t>SORP</a:t>
            </a:r>
            <a:r>
              <a:rPr lang="zh-CN" altLang="en-US" sz="1200" b="0" i="0" u="none" strike="noStrike" kern="1200" baseline="0" dirty="0">
                <a:solidFill>
                  <a:schemeClr val="tx1"/>
                </a:solidFill>
                <a:latin typeface="+mn-lt"/>
                <a:ea typeface="+mn-ea"/>
                <a:cs typeface="+mn-cs"/>
              </a:rPr>
              <a:t>算法比</a:t>
            </a:r>
            <a:r>
              <a:rPr lang="en-US" altLang="zh-CN" sz="1200" b="0" i="0" u="none" strike="noStrike" kern="1200" baseline="0" dirty="0">
                <a:solidFill>
                  <a:schemeClr val="tx1"/>
                </a:solidFill>
                <a:latin typeface="+mn-lt"/>
                <a:ea typeface="+mn-ea"/>
                <a:cs typeface="+mn-cs"/>
              </a:rPr>
              <a:t>SMT</a:t>
            </a:r>
            <a:r>
              <a:rPr lang="zh-CN" altLang="en-US" sz="1200" b="0" i="0" u="none" strike="noStrike" kern="1200" baseline="0" dirty="0">
                <a:solidFill>
                  <a:schemeClr val="tx1"/>
                </a:solidFill>
                <a:latin typeface="+mn-lt"/>
                <a:ea typeface="+mn-ea"/>
                <a:cs typeface="+mn-cs"/>
              </a:rPr>
              <a:t>和</a:t>
            </a:r>
            <a:r>
              <a:rPr lang="en-US" altLang="zh-CN" sz="1200" b="0" i="0" u="none" strike="noStrike" kern="1200" baseline="0" dirty="0">
                <a:solidFill>
                  <a:schemeClr val="tx1"/>
                </a:solidFill>
                <a:latin typeface="+mn-lt"/>
                <a:ea typeface="+mn-ea"/>
                <a:cs typeface="+mn-cs"/>
              </a:rPr>
              <a:t>SORP</a:t>
            </a:r>
            <a:r>
              <a:rPr lang="zh-CN" altLang="en-US" sz="1200" b="0" i="0" u="none" strike="noStrike" kern="1200" baseline="0" dirty="0">
                <a:solidFill>
                  <a:schemeClr val="tx1"/>
                </a:solidFill>
                <a:latin typeface="+mn-lt"/>
                <a:ea typeface="+mn-ea"/>
                <a:cs typeface="+mn-cs"/>
              </a:rPr>
              <a:t>在求解速度和扩展性上都有明显的提升</a:t>
            </a:r>
            <a:endParaRPr lang="en-US" altLang="zh-CN" sz="12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5"/>
          </p:nvPr>
        </p:nvSpPr>
        <p:spPr/>
        <p:txBody>
          <a:bodyPr/>
          <a:lstStyle/>
          <a:p>
            <a:fld id="{E3CFC841-E2E1-4802-8701-94EA307E94B0}" type="slidenum">
              <a:rPr lang="zh-CN" altLang="en-US" smtClean="0"/>
              <a:t>31</a:t>
            </a:fld>
            <a:endParaRPr lang="zh-CN" altLang="en-US"/>
          </a:p>
        </p:txBody>
      </p:sp>
    </p:spTree>
    <p:extLst>
      <p:ext uri="{BB962C8B-B14F-4D97-AF65-F5344CB8AC3E}">
        <p14:creationId xmlns:p14="http://schemas.microsoft.com/office/powerpoint/2010/main" val="98670810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以上进行了</a:t>
            </a:r>
            <a:r>
              <a:rPr lang="en-US" altLang="zh-CN" dirty="0"/>
              <a:t>VQSA</a:t>
            </a:r>
            <a:r>
              <a:rPr lang="zh-CN" altLang="en-US" dirty="0"/>
              <a:t>设计和基于</a:t>
            </a:r>
            <a:r>
              <a:rPr lang="en-US" altLang="zh-CN" dirty="0"/>
              <a:t>VQSA</a:t>
            </a:r>
            <a:r>
              <a:rPr lang="zh-CN" altLang="en-US" dirty="0"/>
              <a:t>的</a:t>
            </a:r>
            <a:r>
              <a:rPr lang="en-US" altLang="zh-CN" dirty="0"/>
              <a:t>TT</a:t>
            </a:r>
            <a:r>
              <a:rPr lang="zh-CN" altLang="en-US" dirty="0"/>
              <a:t>流确定性算法设计，第三个工作将</a:t>
            </a:r>
            <a:r>
              <a:rPr lang="zh-CN" altLang="en-US" sz="1200" b="0" i="0" u="none" strike="noStrike" kern="1200" baseline="0" dirty="0">
                <a:solidFill>
                  <a:schemeClr val="tx1"/>
                </a:solidFill>
                <a:latin typeface="+mn-lt"/>
                <a:ea typeface="+mn-ea"/>
                <a:cs typeface="+mn-cs"/>
              </a:rPr>
              <a:t>基于</a:t>
            </a:r>
            <a:r>
              <a:rPr lang="en-US" altLang="zh-CN" sz="1200" b="0" i="0" u="none" strike="noStrike" kern="1200" baseline="0" dirty="0">
                <a:solidFill>
                  <a:schemeClr val="tx1"/>
                </a:solidFill>
                <a:latin typeface="+mn-lt"/>
                <a:ea typeface="+mn-ea"/>
                <a:cs typeface="+mn-cs"/>
              </a:rPr>
              <a:t>VQSA </a:t>
            </a:r>
            <a:r>
              <a:rPr lang="zh-CN" altLang="en-US" sz="1200" b="0" i="0" u="none" strike="noStrike" kern="1200" baseline="0" dirty="0">
                <a:solidFill>
                  <a:schemeClr val="tx1"/>
                </a:solidFill>
                <a:latin typeface="+mn-lt"/>
                <a:ea typeface="+mn-ea"/>
                <a:cs typeface="+mn-cs"/>
              </a:rPr>
              <a:t>设计交换架构的功能模块，封装自主可控的</a:t>
            </a:r>
            <a:r>
              <a:rPr lang="en-US" altLang="zh-CN" sz="1200" b="0" i="0" u="none" strike="noStrike" kern="1200" baseline="0" dirty="0">
                <a:solidFill>
                  <a:schemeClr val="tx1"/>
                </a:solidFill>
                <a:latin typeface="+mn-lt"/>
                <a:ea typeface="+mn-ea"/>
                <a:cs typeface="+mn-cs"/>
              </a:rPr>
              <a:t>TSN </a:t>
            </a:r>
            <a:r>
              <a:rPr lang="zh-CN" altLang="en-US" sz="1200" b="0" i="0" u="none" strike="noStrike" kern="1200" baseline="0" dirty="0">
                <a:solidFill>
                  <a:schemeClr val="tx1"/>
                </a:solidFill>
                <a:latin typeface="+mn-lt"/>
                <a:ea typeface="+mn-ea"/>
                <a:cs typeface="+mn-cs"/>
              </a:rPr>
              <a:t>交换架构</a:t>
            </a:r>
            <a:r>
              <a:rPr lang="en-US" altLang="zh-CN" sz="1200" b="0" i="0" u="none" strike="noStrike" kern="1200" baseline="0" dirty="0">
                <a:solidFill>
                  <a:schemeClr val="tx1"/>
                </a:solidFill>
                <a:latin typeface="+mn-lt"/>
                <a:ea typeface="+mn-ea"/>
                <a:cs typeface="+mn-cs"/>
              </a:rPr>
              <a:t>IP </a:t>
            </a:r>
            <a:r>
              <a:rPr lang="zh-CN" altLang="en-US" sz="1200" b="0" i="0" u="none" strike="noStrike" kern="1200" baseline="0" dirty="0">
                <a:solidFill>
                  <a:schemeClr val="tx1"/>
                </a:solidFill>
                <a:latin typeface="+mn-lt"/>
                <a:ea typeface="+mn-ea"/>
                <a:cs typeface="+mn-cs"/>
              </a:rPr>
              <a:t>核。并采用</a:t>
            </a:r>
            <a:r>
              <a:rPr lang="en-US" altLang="zh-CN" sz="1200" b="0" i="0" u="none" strike="noStrike" kern="1200" baseline="0" dirty="0">
                <a:solidFill>
                  <a:schemeClr val="tx1"/>
                </a:solidFill>
                <a:latin typeface="+mn-lt"/>
                <a:ea typeface="+mn-ea"/>
                <a:cs typeface="+mn-cs"/>
              </a:rPr>
              <a:t>FPGA </a:t>
            </a:r>
            <a:r>
              <a:rPr lang="zh-CN" altLang="en-US" sz="1200" b="0" i="0" u="none" strike="noStrike" kern="1200" baseline="0" dirty="0">
                <a:solidFill>
                  <a:schemeClr val="tx1"/>
                </a:solidFill>
                <a:latin typeface="+mn-lt"/>
                <a:ea typeface="+mn-ea"/>
                <a:cs typeface="+mn-cs"/>
              </a:rPr>
              <a:t>实现</a:t>
            </a:r>
            <a:r>
              <a:rPr lang="en-US" altLang="zh-CN" sz="1200" b="0" i="0" u="none" strike="noStrike" kern="1200" baseline="0" dirty="0">
                <a:solidFill>
                  <a:schemeClr val="tx1"/>
                </a:solidFill>
                <a:latin typeface="+mn-lt"/>
                <a:ea typeface="+mn-ea"/>
                <a:cs typeface="+mn-cs"/>
              </a:rPr>
              <a:t>4 </a:t>
            </a:r>
            <a:r>
              <a:rPr lang="zh-CN" altLang="en-US" sz="1200" b="0" i="0" u="none" strike="noStrike" kern="1200" baseline="0" dirty="0">
                <a:solidFill>
                  <a:schemeClr val="tx1"/>
                </a:solidFill>
                <a:latin typeface="+mn-lt"/>
                <a:ea typeface="+mn-ea"/>
                <a:cs typeface="+mn-cs"/>
              </a:rPr>
              <a:t>端口的</a:t>
            </a:r>
            <a:r>
              <a:rPr lang="en-US" altLang="zh-CN" sz="1200" b="0" i="0" u="none" strike="noStrike" kern="1200" baseline="0" dirty="0">
                <a:solidFill>
                  <a:schemeClr val="tx1"/>
                </a:solidFill>
                <a:latin typeface="+mn-lt"/>
                <a:ea typeface="+mn-ea"/>
                <a:cs typeface="+mn-cs"/>
              </a:rPr>
              <a:t>TSN </a:t>
            </a:r>
            <a:r>
              <a:rPr lang="zh-CN" altLang="en-US" sz="1200" b="0" i="0" u="none" strike="noStrike" kern="1200" baseline="0" dirty="0">
                <a:solidFill>
                  <a:schemeClr val="tx1"/>
                </a:solidFill>
                <a:latin typeface="+mn-lt"/>
                <a:ea typeface="+mn-ea"/>
                <a:cs typeface="+mn-cs"/>
              </a:rPr>
              <a:t>交换机功能的搭建。</a:t>
            </a:r>
            <a:endParaRPr lang="zh-CN" altLang="en-US" dirty="0"/>
          </a:p>
        </p:txBody>
      </p:sp>
      <p:sp>
        <p:nvSpPr>
          <p:cNvPr id="4" name="Slide Number Placeholder 3"/>
          <p:cNvSpPr>
            <a:spLocks noGrp="1"/>
          </p:cNvSpPr>
          <p:nvPr>
            <p:ph type="sldNum" sz="quarter" idx="5"/>
          </p:nvPr>
        </p:nvSpPr>
        <p:spPr/>
        <p:txBody>
          <a:bodyPr/>
          <a:lstStyle/>
          <a:p>
            <a:fld id="{E3CFC841-E2E1-4802-8701-94EA307E94B0}" type="slidenum">
              <a:rPr lang="zh-CN" altLang="en-US" smtClean="0"/>
              <a:t>32</a:t>
            </a:fld>
            <a:endParaRPr lang="zh-CN" altLang="en-US"/>
          </a:p>
        </p:txBody>
      </p:sp>
    </p:spTree>
    <p:extLst>
      <p:ext uri="{BB962C8B-B14F-4D97-AF65-F5344CB8AC3E}">
        <p14:creationId xmlns:p14="http://schemas.microsoft.com/office/powerpoint/2010/main" val="333440129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3CFC841-E2E1-4802-8701-94EA307E94B0}" type="slidenum">
              <a:rPr lang="zh-CN" altLang="en-US" smtClean="0"/>
              <a:t>33</a:t>
            </a:fld>
            <a:endParaRPr lang="zh-CN" altLang="en-US"/>
          </a:p>
        </p:txBody>
      </p:sp>
    </p:spTree>
    <p:extLst>
      <p:ext uri="{BB962C8B-B14F-4D97-AF65-F5344CB8AC3E}">
        <p14:creationId xmlns:p14="http://schemas.microsoft.com/office/powerpoint/2010/main" val="171328116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首先进行数据信息模块的设计</a:t>
            </a:r>
            <a:endParaRPr lang="en-US" altLang="zh-CN" dirty="0"/>
          </a:p>
          <a:p>
            <a:r>
              <a:rPr lang="zh-CN" altLang="en-US" dirty="0"/>
              <a:t>数据信息模块</a:t>
            </a:r>
            <a:r>
              <a:rPr lang="zh-CN" altLang="en-US" sz="1200" b="0" i="0" u="none" strike="noStrike" kern="1200" baseline="0" dirty="0">
                <a:solidFill>
                  <a:schemeClr val="tx1"/>
                </a:solidFill>
                <a:latin typeface="+mn-lt"/>
                <a:ea typeface="+mn-ea"/>
                <a:cs typeface="+mn-cs"/>
              </a:rPr>
              <a:t>维护交换架构的当前状态信息和数据信息，数据流首先通过该模块提取出数据的信息元。</a:t>
            </a:r>
            <a:endParaRPr lang="en-US" altLang="zh-CN" sz="1200" b="0" i="0" u="none" strike="noStrike" kern="1200" baseline="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数据信息模块包括时钟模块、</a:t>
            </a:r>
            <a:r>
              <a:rPr lang="en-US" altLang="zh-CN" sz="1200" b="0" i="0" u="none" strike="noStrike" kern="1200" baseline="0" dirty="0">
                <a:solidFill>
                  <a:schemeClr val="tx1"/>
                </a:solidFill>
                <a:latin typeface="+mn-lt"/>
                <a:ea typeface="+mn-ea"/>
                <a:cs typeface="+mn-cs"/>
              </a:rPr>
              <a:t>MAC </a:t>
            </a:r>
            <a:r>
              <a:rPr lang="zh-CN" altLang="en-US" sz="1200" b="0" i="0" u="none" strike="noStrike" kern="1200" baseline="0" dirty="0">
                <a:solidFill>
                  <a:schemeClr val="tx1"/>
                </a:solidFill>
                <a:latin typeface="+mn-lt"/>
                <a:ea typeface="+mn-ea"/>
                <a:cs typeface="+mn-cs"/>
              </a:rPr>
              <a:t>地址查找表、</a:t>
            </a:r>
            <a:r>
              <a:rPr lang="en-US" altLang="zh-CN" sz="1200" b="0" i="0" u="none" strike="noStrike" kern="1200" baseline="0" dirty="0">
                <a:solidFill>
                  <a:schemeClr val="tx1"/>
                </a:solidFill>
                <a:latin typeface="+mn-lt"/>
                <a:ea typeface="+mn-ea"/>
                <a:cs typeface="+mn-cs"/>
              </a:rPr>
              <a:t>VLAN </a:t>
            </a:r>
            <a:r>
              <a:rPr lang="zh-CN" altLang="en-US" sz="1200" b="0" i="0" u="none" strike="noStrike" kern="1200" baseline="0" dirty="0">
                <a:solidFill>
                  <a:schemeClr val="tx1"/>
                </a:solidFill>
                <a:latin typeface="+mn-lt"/>
                <a:ea typeface="+mn-ea"/>
                <a:cs typeface="+mn-cs"/>
              </a:rPr>
              <a:t>查找表、</a:t>
            </a:r>
            <a:r>
              <a:rPr lang="zh-CN" altLang="en-US" sz="1200" b="0" dirty="0"/>
              <a:t>排队属性分配表、数据信息提取器、</a:t>
            </a:r>
            <a:r>
              <a:rPr lang="zh-CN" altLang="en-US" sz="1200" b="1" dirty="0"/>
              <a:t>输出队列调度表</a:t>
            </a:r>
            <a:r>
              <a:rPr lang="zh-CN" altLang="en-US" sz="1200" b="0" dirty="0"/>
              <a:t> </a:t>
            </a:r>
            <a:r>
              <a:rPr lang="en-US" altLang="zh-CN" sz="1200" b="0" dirty="0"/>
              <a:t>7</a:t>
            </a:r>
            <a:r>
              <a:rPr lang="zh-CN" altLang="en-US" sz="1200" b="0" dirty="0"/>
              <a:t>个部分，其中缓存信息表在</a:t>
            </a:r>
            <a:r>
              <a:rPr lang="en-US" altLang="zh-CN" sz="1200" b="0" dirty="0"/>
              <a:t>PSM</a:t>
            </a:r>
            <a:r>
              <a:rPr lang="zh-CN" altLang="en-US" sz="1200" b="0" dirty="0"/>
              <a:t>中进行了介绍。剩下几个模块功能如下：</a:t>
            </a:r>
            <a:endParaRPr lang="en-US" altLang="zh-CN" sz="1200" b="0" dirty="0"/>
          </a:p>
          <a:p>
            <a:r>
              <a:rPr lang="zh-CN" altLang="en-US" sz="1200" b="0" dirty="0"/>
              <a:t>时钟模块</a:t>
            </a:r>
            <a:r>
              <a:rPr lang="zh-CN" altLang="en-US" sz="1200" b="0" i="0" u="none" strike="noStrike" kern="1200" baseline="0" dirty="0">
                <a:solidFill>
                  <a:schemeClr val="tx1"/>
                </a:solidFill>
                <a:latin typeface="+mn-lt"/>
                <a:ea typeface="+mn-ea"/>
                <a:cs typeface="+mn-cs"/>
              </a:rPr>
              <a:t>用来为</a:t>
            </a:r>
            <a:r>
              <a:rPr lang="en-US" altLang="zh-CN" sz="1200" b="0" i="0" u="none" strike="noStrike" kern="1200" baseline="0" dirty="0">
                <a:solidFill>
                  <a:schemeClr val="tx1"/>
                </a:solidFill>
                <a:latin typeface="+mn-lt"/>
                <a:ea typeface="+mn-ea"/>
                <a:cs typeface="+mn-cs"/>
              </a:rPr>
              <a:t>TSN </a:t>
            </a:r>
            <a:r>
              <a:rPr lang="zh-CN" altLang="en-US" sz="1200" b="0" i="0" u="none" strike="noStrike" kern="1200" baseline="0" dirty="0">
                <a:solidFill>
                  <a:schemeClr val="tx1"/>
                </a:solidFill>
                <a:latin typeface="+mn-lt"/>
                <a:ea typeface="+mn-ea"/>
                <a:cs typeface="+mn-cs"/>
              </a:rPr>
              <a:t>交换机提供一个精准时钟源，时钟同步为</a:t>
            </a:r>
            <a:r>
              <a:rPr lang="en-US" altLang="zh-CN" sz="1200" b="0" i="0" u="none" strike="noStrike" kern="1200" baseline="0" dirty="0">
                <a:solidFill>
                  <a:schemeClr val="tx1"/>
                </a:solidFill>
                <a:latin typeface="+mn-lt"/>
                <a:ea typeface="+mn-ea"/>
                <a:cs typeface="+mn-cs"/>
              </a:rPr>
              <a:t>TSN </a:t>
            </a:r>
            <a:r>
              <a:rPr lang="zh-CN" altLang="en-US" sz="1200" b="0" i="0" u="none" strike="noStrike" kern="1200" baseline="0" dirty="0">
                <a:solidFill>
                  <a:schemeClr val="tx1"/>
                </a:solidFill>
                <a:latin typeface="+mn-lt"/>
                <a:ea typeface="+mn-ea"/>
                <a:cs typeface="+mn-cs"/>
              </a:rPr>
              <a:t>设备提供了时钟基准，各种时间敏感网络协议和机制的实现都需要依靠统一的时钟，本文不对时钟同步方式或算法做重点研究，仅设计时钟模块以及时钟同步接口，能够支持部署目前现有的时钟同步算法以及读取当前时刻值。</a:t>
            </a:r>
            <a:endParaRPr lang="en-US" altLang="zh-CN" sz="1200" b="0" i="0" u="none" strike="noStrike" kern="1200" baseline="0" dirty="0">
              <a:solidFill>
                <a:schemeClr val="tx1"/>
              </a:solidFill>
              <a:latin typeface="+mn-lt"/>
              <a:ea typeface="+mn-ea"/>
              <a:cs typeface="+mn-cs"/>
            </a:endParaRPr>
          </a:p>
          <a:p>
            <a:r>
              <a:rPr lang="en-US" altLang="zh-CN" sz="1200" b="0" i="0" u="none" strike="noStrike" kern="1200" baseline="0" dirty="0">
                <a:solidFill>
                  <a:schemeClr val="tx1"/>
                </a:solidFill>
                <a:latin typeface="+mn-lt"/>
                <a:ea typeface="+mn-ea"/>
                <a:cs typeface="+mn-cs"/>
              </a:rPr>
              <a:t>MAC </a:t>
            </a:r>
            <a:r>
              <a:rPr lang="zh-CN" altLang="en-US" sz="1200" b="0" i="0" u="none" strike="noStrike" kern="1200" baseline="0" dirty="0">
                <a:solidFill>
                  <a:schemeClr val="tx1"/>
                </a:solidFill>
                <a:latin typeface="+mn-lt"/>
                <a:ea typeface="+mn-ea"/>
                <a:cs typeface="+mn-cs"/>
              </a:rPr>
              <a:t>地址查找表：</a:t>
            </a:r>
            <a:r>
              <a:rPr lang="en-US" altLang="zh-CN" sz="1200" b="0" i="0" u="none" strike="noStrike" kern="1200" baseline="0" dirty="0">
                <a:solidFill>
                  <a:schemeClr val="tx1"/>
                </a:solidFill>
                <a:latin typeface="+mn-lt"/>
                <a:ea typeface="+mn-ea"/>
                <a:cs typeface="+mn-cs"/>
              </a:rPr>
              <a:t>TSN </a:t>
            </a:r>
            <a:r>
              <a:rPr lang="zh-CN" altLang="en-US" sz="1200" b="0" i="0" u="none" strike="noStrike" kern="1200" baseline="0" dirty="0">
                <a:solidFill>
                  <a:schemeClr val="tx1"/>
                </a:solidFill>
                <a:latin typeface="+mn-lt"/>
                <a:ea typeface="+mn-ea"/>
                <a:cs typeface="+mn-cs"/>
              </a:rPr>
              <a:t>交换机位于数据链路层，需要解析数据包中的源</a:t>
            </a:r>
            <a:r>
              <a:rPr lang="en-US" altLang="zh-CN" sz="1200" b="0" i="0" u="none" strike="noStrike" kern="1200" baseline="0" dirty="0">
                <a:solidFill>
                  <a:schemeClr val="tx1"/>
                </a:solidFill>
                <a:latin typeface="+mn-lt"/>
                <a:ea typeface="+mn-ea"/>
                <a:cs typeface="+mn-cs"/>
              </a:rPr>
              <a:t>MAC </a:t>
            </a:r>
            <a:r>
              <a:rPr lang="zh-CN" altLang="en-US" sz="1200" b="0" i="0" u="none" strike="noStrike" kern="1200" baseline="0" dirty="0">
                <a:solidFill>
                  <a:schemeClr val="tx1"/>
                </a:solidFill>
                <a:latin typeface="+mn-lt"/>
                <a:ea typeface="+mn-ea"/>
                <a:cs typeface="+mn-cs"/>
              </a:rPr>
              <a:t>地址和目的</a:t>
            </a:r>
            <a:r>
              <a:rPr lang="en-US" altLang="zh-CN" sz="1200" b="0" i="0" u="none" strike="noStrike" kern="1200" baseline="0" dirty="0">
                <a:solidFill>
                  <a:schemeClr val="tx1"/>
                </a:solidFill>
                <a:latin typeface="+mn-lt"/>
                <a:ea typeface="+mn-ea"/>
                <a:cs typeface="+mn-cs"/>
              </a:rPr>
              <a:t>MAC </a:t>
            </a:r>
            <a:r>
              <a:rPr lang="zh-CN" altLang="en-US" sz="1200" b="0" i="0" u="none" strike="noStrike" kern="1200" baseline="0" dirty="0">
                <a:solidFill>
                  <a:schemeClr val="tx1"/>
                </a:solidFill>
                <a:latin typeface="+mn-lt"/>
                <a:ea typeface="+mn-ea"/>
                <a:cs typeface="+mn-cs"/>
              </a:rPr>
              <a:t>地址，并根据</a:t>
            </a:r>
            <a:r>
              <a:rPr lang="en-US" altLang="zh-CN" sz="1200" b="0" i="0" u="none" strike="noStrike" kern="1200" baseline="0" dirty="0">
                <a:solidFill>
                  <a:schemeClr val="tx1"/>
                </a:solidFill>
                <a:latin typeface="+mn-lt"/>
                <a:ea typeface="+mn-ea"/>
                <a:cs typeface="+mn-cs"/>
              </a:rPr>
              <a:t>MAC </a:t>
            </a:r>
            <a:r>
              <a:rPr lang="zh-CN" altLang="en-US" sz="1200" b="0" i="0" u="none" strike="noStrike" kern="1200" baseline="0" dirty="0">
                <a:solidFill>
                  <a:schemeClr val="tx1"/>
                </a:solidFill>
                <a:latin typeface="+mn-lt"/>
                <a:ea typeface="+mn-ea"/>
                <a:cs typeface="+mn-cs"/>
              </a:rPr>
              <a:t>地址查找转发端口。</a:t>
            </a:r>
            <a:endParaRPr lang="en-US" altLang="zh-CN" sz="1200" b="1" dirty="0"/>
          </a:p>
          <a:p>
            <a:endParaRPr lang="zh-CN" altLang="en-US" dirty="0"/>
          </a:p>
        </p:txBody>
      </p:sp>
      <p:sp>
        <p:nvSpPr>
          <p:cNvPr id="4" name="Slide Number Placeholder 3"/>
          <p:cNvSpPr>
            <a:spLocks noGrp="1"/>
          </p:cNvSpPr>
          <p:nvPr>
            <p:ph type="sldNum" sz="quarter" idx="5"/>
          </p:nvPr>
        </p:nvSpPr>
        <p:spPr/>
        <p:txBody>
          <a:bodyPr/>
          <a:lstStyle/>
          <a:p>
            <a:fld id="{E3CFC841-E2E1-4802-8701-94EA307E94B0}" type="slidenum">
              <a:rPr lang="zh-CN" altLang="en-US" smtClean="0"/>
              <a:t>35</a:t>
            </a:fld>
            <a:endParaRPr lang="zh-CN" altLang="en-US"/>
          </a:p>
        </p:txBody>
      </p:sp>
    </p:spTree>
    <p:extLst>
      <p:ext uri="{BB962C8B-B14F-4D97-AF65-F5344CB8AC3E}">
        <p14:creationId xmlns:p14="http://schemas.microsoft.com/office/powerpoint/2010/main" val="242464068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首先进行数据信息模块的设计</a:t>
            </a:r>
            <a:endParaRPr lang="en-US" altLang="zh-CN" dirty="0"/>
          </a:p>
          <a:p>
            <a:r>
              <a:rPr lang="zh-CN" altLang="en-US" dirty="0"/>
              <a:t>数据信息模块</a:t>
            </a:r>
            <a:r>
              <a:rPr lang="zh-CN" altLang="en-US" sz="1200" b="0" i="0" u="none" strike="noStrike" kern="1200" baseline="0" dirty="0">
                <a:solidFill>
                  <a:schemeClr val="tx1"/>
                </a:solidFill>
                <a:latin typeface="+mn-lt"/>
                <a:ea typeface="+mn-ea"/>
                <a:cs typeface="+mn-cs"/>
              </a:rPr>
              <a:t>维护交换架构的当前状态信息和数据信息，数据流首先通过该模块提取出数据的信息元。</a:t>
            </a:r>
            <a:endParaRPr lang="en-US" altLang="zh-CN" sz="1200" b="0" i="0" u="none" strike="noStrike" kern="1200" baseline="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数据信息模块包括时钟模块、</a:t>
            </a:r>
            <a:r>
              <a:rPr lang="en-US" altLang="zh-CN" sz="1200" b="0" i="0" u="none" strike="noStrike" kern="1200" baseline="0" dirty="0">
                <a:solidFill>
                  <a:schemeClr val="tx1"/>
                </a:solidFill>
                <a:latin typeface="+mn-lt"/>
                <a:ea typeface="+mn-ea"/>
                <a:cs typeface="+mn-cs"/>
              </a:rPr>
              <a:t>MAC </a:t>
            </a:r>
            <a:r>
              <a:rPr lang="zh-CN" altLang="en-US" sz="1200" b="0" i="0" u="none" strike="noStrike" kern="1200" baseline="0" dirty="0">
                <a:solidFill>
                  <a:schemeClr val="tx1"/>
                </a:solidFill>
                <a:latin typeface="+mn-lt"/>
                <a:ea typeface="+mn-ea"/>
                <a:cs typeface="+mn-cs"/>
              </a:rPr>
              <a:t>地址查找表、</a:t>
            </a:r>
            <a:r>
              <a:rPr lang="en-US" altLang="zh-CN" sz="1200" b="0" i="0" u="none" strike="noStrike" kern="1200" baseline="0" dirty="0">
                <a:solidFill>
                  <a:schemeClr val="tx1"/>
                </a:solidFill>
                <a:latin typeface="+mn-lt"/>
                <a:ea typeface="+mn-ea"/>
                <a:cs typeface="+mn-cs"/>
              </a:rPr>
              <a:t>VLAN </a:t>
            </a:r>
            <a:r>
              <a:rPr lang="zh-CN" altLang="en-US" sz="1200" b="0" i="0" u="none" strike="noStrike" kern="1200" baseline="0" dirty="0">
                <a:solidFill>
                  <a:schemeClr val="tx1"/>
                </a:solidFill>
                <a:latin typeface="+mn-lt"/>
                <a:ea typeface="+mn-ea"/>
                <a:cs typeface="+mn-cs"/>
              </a:rPr>
              <a:t>查找表、</a:t>
            </a:r>
            <a:r>
              <a:rPr lang="zh-CN" altLang="en-US" sz="1200" b="0" dirty="0"/>
              <a:t>排队属性分配表、数据信息提取器、</a:t>
            </a:r>
            <a:r>
              <a:rPr lang="zh-CN" altLang="en-US" sz="1200" b="1" dirty="0"/>
              <a:t>输出队列调度表</a:t>
            </a:r>
            <a:r>
              <a:rPr lang="zh-CN" altLang="en-US" sz="1200" b="0" dirty="0"/>
              <a:t> </a:t>
            </a:r>
            <a:r>
              <a:rPr lang="en-US" altLang="zh-CN" sz="1200" b="0" dirty="0"/>
              <a:t>7</a:t>
            </a:r>
            <a:r>
              <a:rPr lang="zh-CN" altLang="en-US" sz="1200" b="0" dirty="0"/>
              <a:t>个部分，其中缓存信息表在</a:t>
            </a:r>
            <a:r>
              <a:rPr lang="en-US" altLang="zh-CN" sz="1200" b="0" dirty="0"/>
              <a:t>PSM</a:t>
            </a:r>
            <a:r>
              <a:rPr lang="zh-CN" altLang="en-US" sz="1200" b="0" dirty="0"/>
              <a:t>中进行了介绍。剩下几个模块功能如下：</a:t>
            </a:r>
            <a:endParaRPr lang="en-US" altLang="zh-CN" sz="1200" b="0" dirty="0"/>
          </a:p>
          <a:p>
            <a:r>
              <a:rPr lang="zh-CN" altLang="en-US" sz="1200" b="0" dirty="0"/>
              <a:t>时钟模块</a:t>
            </a:r>
            <a:r>
              <a:rPr lang="zh-CN" altLang="en-US" sz="1200" b="0" i="0" u="none" strike="noStrike" kern="1200" baseline="0" dirty="0">
                <a:solidFill>
                  <a:schemeClr val="tx1"/>
                </a:solidFill>
                <a:latin typeface="+mn-lt"/>
                <a:ea typeface="+mn-ea"/>
                <a:cs typeface="+mn-cs"/>
              </a:rPr>
              <a:t>用来为</a:t>
            </a:r>
            <a:r>
              <a:rPr lang="en-US" altLang="zh-CN" sz="1200" b="0" i="0" u="none" strike="noStrike" kern="1200" baseline="0" dirty="0">
                <a:solidFill>
                  <a:schemeClr val="tx1"/>
                </a:solidFill>
                <a:latin typeface="+mn-lt"/>
                <a:ea typeface="+mn-ea"/>
                <a:cs typeface="+mn-cs"/>
              </a:rPr>
              <a:t>TSN </a:t>
            </a:r>
            <a:r>
              <a:rPr lang="zh-CN" altLang="en-US" sz="1200" b="0" i="0" u="none" strike="noStrike" kern="1200" baseline="0" dirty="0">
                <a:solidFill>
                  <a:schemeClr val="tx1"/>
                </a:solidFill>
                <a:latin typeface="+mn-lt"/>
                <a:ea typeface="+mn-ea"/>
                <a:cs typeface="+mn-cs"/>
              </a:rPr>
              <a:t>交换机提供一个精准时钟源，时钟同步为</a:t>
            </a:r>
            <a:r>
              <a:rPr lang="en-US" altLang="zh-CN" sz="1200" b="0" i="0" u="none" strike="noStrike" kern="1200" baseline="0" dirty="0">
                <a:solidFill>
                  <a:schemeClr val="tx1"/>
                </a:solidFill>
                <a:latin typeface="+mn-lt"/>
                <a:ea typeface="+mn-ea"/>
                <a:cs typeface="+mn-cs"/>
              </a:rPr>
              <a:t>TSN </a:t>
            </a:r>
            <a:r>
              <a:rPr lang="zh-CN" altLang="en-US" sz="1200" b="0" i="0" u="none" strike="noStrike" kern="1200" baseline="0" dirty="0">
                <a:solidFill>
                  <a:schemeClr val="tx1"/>
                </a:solidFill>
                <a:latin typeface="+mn-lt"/>
                <a:ea typeface="+mn-ea"/>
                <a:cs typeface="+mn-cs"/>
              </a:rPr>
              <a:t>设备提供了时钟基准，各种时间敏感网络协议和机制的实现都需要依靠统一的时钟，本文不对时钟同步方式或算法做重点研究，仅设计时钟模块以及时钟同步接口，能够支持部署目前现有的时钟同步算法以及读取当前时刻值。</a:t>
            </a:r>
            <a:endParaRPr lang="en-US" altLang="zh-CN" sz="1200" b="0" i="0" u="none" strike="noStrike" kern="1200" baseline="0" dirty="0">
              <a:solidFill>
                <a:schemeClr val="tx1"/>
              </a:solidFill>
              <a:latin typeface="+mn-lt"/>
              <a:ea typeface="+mn-ea"/>
              <a:cs typeface="+mn-cs"/>
            </a:endParaRPr>
          </a:p>
          <a:p>
            <a:r>
              <a:rPr lang="en-US" altLang="zh-CN" sz="1200" b="0" i="0" u="none" strike="noStrike" kern="1200" baseline="0" dirty="0">
                <a:solidFill>
                  <a:schemeClr val="tx1"/>
                </a:solidFill>
                <a:latin typeface="+mn-lt"/>
                <a:ea typeface="+mn-ea"/>
                <a:cs typeface="+mn-cs"/>
              </a:rPr>
              <a:t>MAC </a:t>
            </a:r>
            <a:r>
              <a:rPr lang="zh-CN" altLang="en-US" sz="1200" b="0" i="0" u="none" strike="noStrike" kern="1200" baseline="0" dirty="0">
                <a:solidFill>
                  <a:schemeClr val="tx1"/>
                </a:solidFill>
                <a:latin typeface="+mn-lt"/>
                <a:ea typeface="+mn-ea"/>
                <a:cs typeface="+mn-cs"/>
              </a:rPr>
              <a:t>地址查找表：</a:t>
            </a:r>
            <a:r>
              <a:rPr lang="en-US" altLang="zh-CN" sz="1200" b="0" i="0" u="none" strike="noStrike" kern="1200" baseline="0" dirty="0">
                <a:solidFill>
                  <a:schemeClr val="tx1"/>
                </a:solidFill>
                <a:latin typeface="+mn-lt"/>
                <a:ea typeface="+mn-ea"/>
                <a:cs typeface="+mn-cs"/>
              </a:rPr>
              <a:t>TSN </a:t>
            </a:r>
            <a:r>
              <a:rPr lang="zh-CN" altLang="en-US" sz="1200" b="0" i="0" u="none" strike="noStrike" kern="1200" baseline="0" dirty="0">
                <a:solidFill>
                  <a:schemeClr val="tx1"/>
                </a:solidFill>
                <a:latin typeface="+mn-lt"/>
                <a:ea typeface="+mn-ea"/>
                <a:cs typeface="+mn-cs"/>
              </a:rPr>
              <a:t>交换机位于数据链路层，需要解析数据包中的源</a:t>
            </a:r>
            <a:r>
              <a:rPr lang="en-US" altLang="zh-CN" sz="1200" b="0" i="0" u="none" strike="noStrike" kern="1200" baseline="0" dirty="0">
                <a:solidFill>
                  <a:schemeClr val="tx1"/>
                </a:solidFill>
                <a:latin typeface="+mn-lt"/>
                <a:ea typeface="+mn-ea"/>
                <a:cs typeface="+mn-cs"/>
              </a:rPr>
              <a:t>MAC </a:t>
            </a:r>
            <a:r>
              <a:rPr lang="zh-CN" altLang="en-US" sz="1200" b="0" i="0" u="none" strike="noStrike" kern="1200" baseline="0" dirty="0">
                <a:solidFill>
                  <a:schemeClr val="tx1"/>
                </a:solidFill>
                <a:latin typeface="+mn-lt"/>
                <a:ea typeface="+mn-ea"/>
                <a:cs typeface="+mn-cs"/>
              </a:rPr>
              <a:t>地址和目的</a:t>
            </a:r>
            <a:r>
              <a:rPr lang="en-US" altLang="zh-CN" sz="1200" b="0" i="0" u="none" strike="noStrike" kern="1200" baseline="0" dirty="0">
                <a:solidFill>
                  <a:schemeClr val="tx1"/>
                </a:solidFill>
                <a:latin typeface="+mn-lt"/>
                <a:ea typeface="+mn-ea"/>
                <a:cs typeface="+mn-cs"/>
              </a:rPr>
              <a:t>MAC </a:t>
            </a:r>
            <a:r>
              <a:rPr lang="zh-CN" altLang="en-US" sz="1200" b="0" i="0" u="none" strike="noStrike" kern="1200" baseline="0" dirty="0">
                <a:solidFill>
                  <a:schemeClr val="tx1"/>
                </a:solidFill>
                <a:latin typeface="+mn-lt"/>
                <a:ea typeface="+mn-ea"/>
                <a:cs typeface="+mn-cs"/>
              </a:rPr>
              <a:t>地址，并根据</a:t>
            </a:r>
            <a:r>
              <a:rPr lang="en-US" altLang="zh-CN" sz="1200" b="0" i="0" u="none" strike="noStrike" kern="1200" baseline="0" dirty="0">
                <a:solidFill>
                  <a:schemeClr val="tx1"/>
                </a:solidFill>
                <a:latin typeface="+mn-lt"/>
                <a:ea typeface="+mn-ea"/>
                <a:cs typeface="+mn-cs"/>
              </a:rPr>
              <a:t>MAC </a:t>
            </a:r>
            <a:r>
              <a:rPr lang="zh-CN" altLang="en-US" sz="1200" b="0" i="0" u="none" strike="noStrike" kern="1200" baseline="0" dirty="0">
                <a:solidFill>
                  <a:schemeClr val="tx1"/>
                </a:solidFill>
                <a:latin typeface="+mn-lt"/>
                <a:ea typeface="+mn-ea"/>
                <a:cs typeface="+mn-cs"/>
              </a:rPr>
              <a:t>地址查找转发端口。</a:t>
            </a:r>
            <a:endParaRPr lang="en-US" altLang="zh-CN" sz="1200" b="1" dirty="0"/>
          </a:p>
          <a:p>
            <a:endParaRPr lang="zh-CN" altLang="en-US" dirty="0"/>
          </a:p>
        </p:txBody>
      </p:sp>
      <p:sp>
        <p:nvSpPr>
          <p:cNvPr id="4" name="Slide Number Placeholder 3"/>
          <p:cNvSpPr>
            <a:spLocks noGrp="1"/>
          </p:cNvSpPr>
          <p:nvPr>
            <p:ph type="sldNum" sz="quarter" idx="5"/>
          </p:nvPr>
        </p:nvSpPr>
        <p:spPr/>
        <p:txBody>
          <a:bodyPr/>
          <a:lstStyle/>
          <a:p>
            <a:fld id="{E3CFC841-E2E1-4802-8701-94EA307E94B0}" type="slidenum">
              <a:rPr lang="zh-CN" altLang="en-US" smtClean="0"/>
              <a:t>36</a:t>
            </a:fld>
            <a:endParaRPr lang="zh-CN" altLang="en-US"/>
          </a:p>
        </p:txBody>
      </p:sp>
    </p:spTree>
    <p:extLst>
      <p:ext uri="{BB962C8B-B14F-4D97-AF65-F5344CB8AC3E}">
        <p14:creationId xmlns:p14="http://schemas.microsoft.com/office/powerpoint/2010/main" val="359590249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1200" b="0" i="0" u="none" strike="noStrike" kern="1200" baseline="0" dirty="0">
                <a:solidFill>
                  <a:schemeClr val="tx1"/>
                </a:solidFill>
                <a:latin typeface="+mn-lt"/>
                <a:ea typeface="+mn-ea"/>
                <a:cs typeface="+mn-cs"/>
              </a:rPr>
              <a:t>TSN </a:t>
            </a:r>
            <a:r>
              <a:rPr lang="zh-CN" altLang="en-US" sz="1200" b="0" i="0" u="none" strike="noStrike" kern="1200" baseline="0" dirty="0">
                <a:solidFill>
                  <a:schemeClr val="tx1"/>
                </a:solidFill>
                <a:latin typeface="+mn-lt"/>
                <a:ea typeface="+mn-ea"/>
                <a:cs typeface="+mn-cs"/>
              </a:rPr>
              <a:t>功能增强了标准</a:t>
            </a:r>
            <a:r>
              <a:rPr lang="en-US" altLang="zh-CN" sz="1200" b="0" i="0" u="none" strike="noStrike" kern="1200" baseline="0" dirty="0">
                <a:solidFill>
                  <a:schemeClr val="tx1"/>
                </a:solidFill>
                <a:latin typeface="+mn-lt"/>
                <a:ea typeface="+mn-ea"/>
                <a:cs typeface="+mn-cs"/>
              </a:rPr>
              <a:t>VLAN </a:t>
            </a:r>
            <a:r>
              <a:rPr lang="zh-CN" altLang="en-US" sz="1200" b="0" i="0" u="none" strike="noStrike" kern="1200" baseline="0" dirty="0">
                <a:solidFill>
                  <a:schemeClr val="tx1"/>
                </a:solidFill>
                <a:latin typeface="+mn-lt"/>
                <a:ea typeface="+mn-ea"/>
                <a:cs typeface="+mn-cs"/>
              </a:rPr>
              <a:t>网桥的转发功能，提供了实时性数据流在延迟和确定性方面的保证。</a:t>
            </a:r>
            <a:r>
              <a:rPr lang="en-US" altLang="zh-CN" sz="1200" b="0" i="0" u="none" strike="noStrike" kern="1200" baseline="0" dirty="0">
                <a:solidFill>
                  <a:schemeClr val="tx1"/>
                </a:solidFill>
                <a:latin typeface="+mn-lt"/>
                <a:ea typeface="+mn-ea"/>
                <a:cs typeface="+mn-cs"/>
              </a:rPr>
              <a:t>IEEE 802.1Q VLAN </a:t>
            </a:r>
            <a:r>
              <a:rPr lang="zh-CN" altLang="en-US" sz="1200" b="0" i="0" u="none" strike="noStrike" kern="1200" baseline="0" dirty="0">
                <a:solidFill>
                  <a:schemeClr val="tx1"/>
                </a:solidFill>
                <a:latin typeface="+mn-lt"/>
                <a:ea typeface="+mn-ea"/>
                <a:cs typeface="+mn-cs"/>
              </a:rPr>
              <a:t>标签的格式如图所示。根</a:t>
            </a:r>
            <a:r>
              <a:rPr lang="en-US" altLang="zh-CN" sz="1200" b="0" i="0" u="none" strike="noStrike" kern="1200" baseline="0" dirty="0">
                <a:solidFill>
                  <a:schemeClr val="tx1"/>
                </a:solidFill>
                <a:latin typeface="+mn-lt"/>
                <a:ea typeface="+mn-ea"/>
                <a:cs typeface="+mn-cs"/>
              </a:rPr>
              <a:t>TSN </a:t>
            </a:r>
            <a:r>
              <a:rPr lang="zh-CN" altLang="en-US" sz="1200" b="0" i="0" u="none" strike="noStrike" kern="1200" baseline="0" dirty="0">
                <a:solidFill>
                  <a:schemeClr val="tx1"/>
                </a:solidFill>
                <a:latin typeface="+mn-lt"/>
                <a:ea typeface="+mn-ea"/>
                <a:cs typeface="+mn-cs"/>
              </a:rPr>
              <a:t>使用</a:t>
            </a:r>
            <a:r>
              <a:rPr lang="en-US" altLang="zh-CN" sz="1200" b="0" i="0" u="none" strike="noStrike" kern="1200" baseline="0" dirty="0">
                <a:solidFill>
                  <a:schemeClr val="tx1"/>
                </a:solidFill>
                <a:latin typeface="+mn-lt"/>
                <a:ea typeface="+mn-ea"/>
                <a:cs typeface="+mn-cs"/>
              </a:rPr>
              <a:t>VLAN </a:t>
            </a:r>
            <a:r>
              <a:rPr lang="zh-CN" altLang="en-US" sz="1200" b="0" i="0" u="none" strike="noStrike" kern="1200" baseline="0" dirty="0">
                <a:solidFill>
                  <a:schemeClr val="tx1"/>
                </a:solidFill>
                <a:latin typeface="+mn-lt"/>
                <a:ea typeface="+mn-ea"/>
                <a:cs typeface="+mn-cs"/>
              </a:rPr>
              <a:t>的</a:t>
            </a:r>
            <a:r>
              <a:rPr lang="en-US" altLang="zh-CN" sz="1200" b="0" i="0" u="none" strike="noStrike" kern="1200" baseline="0" dirty="0">
                <a:solidFill>
                  <a:schemeClr val="tx1"/>
                </a:solidFill>
                <a:latin typeface="+mn-lt"/>
                <a:ea typeface="+mn-ea"/>
                <a:cs typeface="+mn-cs"/>
              </a:rPr>
              <a:t>PRI </a:t>
            </a:r>
            <a:r>
              <a:rPr lang="zh-CN" altLang="en-US" sz="1200" b="0" i="0" u="none" strike="noStrike" kern="1200" baseline="0" dirty="0">
                <a:solidFill>
                  <a:schemeClr val="tx1"/>
                </a:solidFill>
                <a:latin typeface="+mn-lt"/>
                <a:ea typeface="+mn-ea"/>
                <a:cs typeface="+mn-cs"/>
              </a:rPr>
              <a:t>字段来表示数据流的优先级，将</a:t>
            </a:r>
            <a:r>
              <a:rPr lang="en-US" altLang="zh-CN" sz="1200" b="0" i="0" u="none" strike="noStrike" kern="1200" baseline="0" dirty="0">
                <a:solidFill>
                  <a:schemeClr val="tx1"/>
                </a:solidFill>
                <a:latin typeface="+mn-lt"/>
                <a:ea typeface="+mn-ea"/>
                <a:cs typeface="+mn-cs"/>
              </a:rPr>
              <a:t>PRI </a:t>
            </a:r>
            <a:r>
              <a:rPr lang="zh-CN" altLang="en-US" sz="1200" b="0" i="0" u="none" strike="noStrike" kern="1200" baseline="0" dirty="0">
                <a:solidFill>
                  <a:schemeClr val="tx1"/>
                </a:solidFill>
                <a:latin typeface="+mn-lt"/>
                <a:ea typeface="+mn-ea"/>
                <a:cs typeface="+mn-cs"/>
              </a:rPr>
              <a:t>字段转换为特定的流量类别，进而而区分时间敏感数据和非时间敏感数据。数据从终端设备发送时不具有</a:t>
            </a:r>
            <a:r>
              <a:rPr lang="en-US" altLang="zh-CN" sz="1200" b="0" i="0" u="none" strike="noStrike" kern="1200" baseline="0" dirty="0">
                <a:solidFill>
                  <a:schemeClr val="tx1"/>
                </a:solidFill>
                <a:latin typeface="+mn-lt"/>
                <a:ea typeface="+mn-ea"/>
                <a:cs typeface="+mn-cs"/>
              </a:rPr>
              <a:t>VLAN </a:t>
            </a:r>
            <a:r>
              <a:rPr lang="zh-CN" altLang="en-US" sz="1200" b="0" i="0" u="none" strike="noStrike" kern="1200" baseline="0" dirty="0">
                <a:solidFill>
                  <a:schemeClr val="tx1"/>
                </a:solidFill>
                <a:latin typeface="+mn-lt"/>
                <a:ea typeface="+mn-ea"/>
                <a:cs typeface="+mn-cs"/>
              </a:rPr>
              <a:t>标签，</a:t>
            </a:r>
            <a:r>
              <a:rPr lang="en-US" altLang="zh-CN" sz="1200" b="0" i="0" u="none" strike="noStrike" kern="1200" baseline="0" dirty="0">
                <a:solidFill>
                  <a:schemeClr val="tx1"/>
                </a:solidFill>
                <a:latin typeface="+mn-lt"/>
                <a:ea typeface="+mn-ea"/>
                <a:cs typeface="+mn-cs"/>
              </a:rPr>
              <a:t>VLAN </a:t>
            </a:r>
            <a:r>
              <a:rPr lang="zh-CN" altLang="en-US" sz="1200" b="0" i="0" u="none" strike="noStrike" kern="1200" baseline="0" dirty="0">
                <a:solidFill>
                  <a:schemeClr val="tx1"/>
                </a:solidFill>
                <a:latin typeface="+mn-lt"/>
                <a:ea typeface="+mn-ea"/>
                <a:cs typeface="+mn-cs"/>
              </a:rPr>
              <a:t>标签是在数据进入交换机时由交换机添加的，在数据从交换机发送给终端设备是去掉</a:t>
            </a:r>
            <a:r>
              <a:rPr lang="en-US" altLang="zh-CN" sz="1200" b="0" i="0" u="none" strike="noStrike" kern="1200" baseline="0" dirty="0">
                <a:solidFill>
                  <a:schemeClr val="tx1"/>
                </a:solidFill>
                <a:latin typeface="+mn-lt"/>
                <a:ea typeface="+mn-ea"/>
                <a:cs typeface="+mn-cs"/>
              </a:rPr>
              <a:t>VLAN </a:t>
            </a:r>
            <a:r>
              <a:rPr lang="zh-CN" altLang="en-US" sz="1200" b="0" i="0" u="none" strike="noStrike" kern="1200" baseline="0" dirty="0">
                <a:solidFill>
                  <a:schemeClr val="tx1"/>
                </a:solidFill>
                <a:latin typeface="+mn-lt"/>
                <a:ea typeface="+mn-ea"/>
                <a:cs typeface="+mn-cs"/>
              </a:rPr>
              <a:t>标签。</a:t>
            </a:r>
            <a:r>
              <a:rPr lang="en-US" altLang="zh-CN" sz="1200" b="0" i="0" u="none" strike="noStrike" kern="1200" baseline="0" dirty="0">
                <a:solidFill>
                  <a:schemeClr val="tx1"/>
                </a:solidFill>
                <a:latin typeface="+mn-lt"/>
                <a:ea typeface="+mn-ea"/>
                <a:cs typeface="+mn-cs"/>
              </a:rPr>
              <a:t>VLAN</a:t>
            </a:r>
            <a:r>
              <a:rPr lang="zh-CN" altLang="en-US" sz="1200" b="0" i="0" u="none" strike="noStrike" kern="1200" baseline="0" dirty="0">
                <a:solidFill>
                  <a:schemeClr val="tx1"/>
                </a:solidFill>
                <a:latin typeface="+mn-lt"/>
                <a:ea typeface="+mn-ea"/>
                <a:cs typeface="+mn-cs"/>
              </a:rPr>
              <a:t>标签是预先配置好的，本模块设置通过</a:t>
            </a:r>
            <a:r>
              <a:rPr lang="en-US" altLang="zh-CN" sz="1200" b="0" i="0" u="none" strike="noStrike" kern="1200" baseline="0" dirty="0">
                <a:solidFill>
                  <a:schemeClr val="tx1"/>
                </a:solidFill>
                <a:latin typeface="+mn-lt"/>
                <a:ea typeface="+mn-ea"/>
                <a:cs typeface="+mn-cs"/>
              </a:rPr>
              <a:t>AXI</a:t>
            </a:r>
            <a:r>
              <a:rPr lang="zh-CN" altLang="en-US" sz="1200" b="0" i="0" u="none" strike="noStrike" kern="1200" baseline="0" dirty="0">
                <a:solidFill>
                  <a:schemeClr val="tx1"/>
                </a:solidFill>
                <a:latin typeface="+mn-lt"/>
                <a:ea typeface="+mn-ea"/>
                <a:cs typeface="+mn-cs"/>
              </a:rPr>
              <a:t>总线来进行配置。</a:t>
            </a:r>
            <a:endParaRPr lang="en-US" altLang="zh-CN" sz="1200" b="0" i="0" u="none" strike="noStrike" kern="1200" baseline="0" dirty="0">
              <a:solidFill>
                <a:schemeClr val="tx1"/>
              </a:solidFill>
              <a:latin typeface="+mn-lt"/>
              <a:ea typeface="+mn-ea"/>
              <a:cs typeface="+mn-cs"/>
            </a:endParaRPr>
          </a:p>
          <a:p>
            <a:endParaRPr lang="en-US" altLang="zh-CN" sz="1200" b="0" i="0" u="none" strike="noStrike" kern="1200" baseline="0" dirty="0">
              <a:solidFill>
                <a:schemeClr val="tx1"/>
              </a:solidFill>
              <a:latin typeface="+mn-lt"/>
              <a:ea typeface="+mn-ea"/>
              <a:cs typeface="+mn-cs"/>
            </a:endParaRPr>
          </a:p>
          <a:p>
            <a:r>
              <a:rPr lang="zh-CN" altLang="en-US" sz="1200" b="0" i="0" u="none" strike="noStrike" kern="1200" baseline="0" dirty="0">
                <a:solidFill>
                  <a:schemeClr val="tx1"/>
                </a:solidFill>
                <a:latin typeface="+mn-lt"/>
                <a:ea typeface="+mn-ea"/>
                <a:cs typeface="+mn-cs"/>
              </a:rPr>
              <a:t>本文为数据帧设计了两种属性：队列编号和排序值。。对于</a:t>
            </a:r>
            <a:r>
              <a:rPr lang="en-US" altLang="zh-CN" sz="1200" b="0" i="0" u="none" strike="noStrike" kern="1200" baseline="0" dirty="0">
                <a:solidFill>
                  <a:schemeClr val="tx1"/>
                </a:solidFill>
                <a:latin typeface="+mn-lt"/>
                <a:ea typeface="+mn-ea"/>
                <a:cs typeface="+mn-cs"/>
              </a:rPr>
              <a:t>TT </a:t>
            </a:r>
            <a:r>
              <a:rPr lang="zh-CN" altLang="en-US" sz="1200" b="0" i="0" u="none" strike="noStrike" kern="1200" baseline="0" dirty="0">
                <a:solidFill>
                  <a:schemeClr val="tx1"/>
                </a:solidFill>
                <a:latin typeface="+mn-lt"/>
                <a:ea typeface="+mn-ea"/>
                <a:cs typeface="+mn-cs"/>
              </a:rPr>
              <a:t>流，其排序值均为</a:t>
            </a:r>
            <a:r>
              <a:rPr lang="en-US" altLang="zh-CN" sz="1200" b="0" i="0" u="none" strike="noStrike" kern="1200" baseline="0" dirty="0">
                <a:solidFill>
                  <a:schemeClr val="tx1"/>
                </a:solidFill>
                <a:latin typeface="+mn-lt"/>
                <a:ea typeface="+mn-ea"/>
                <a:cs typeface="+mn-cs"/>
              </a:rPr>
              <a:t>0</a:t>
            </a:r>
            <a:r>
              <a:rPr lang="zh-CN" altLang="en-US" sz="1200" b="0" i="0" u="none" strike="noStrike" kern="1200" baseline="0" dirty="0">
                <a:solidFill>
                  <a:schemeClr val="tx1"/>
                </a:solidFill>
                <a:latin typeface="+mn-lt"/>
                <a:ea typeface="+mn-ea"/>
                <a:cs typeface="+mn-cs"/>
              </a:rPr>
              <a:t>，所有的</a:t>
            </a:r>
            <a:r>
              <a:rPr lang="en-US" altLang="zh-CN" sz="1200" b="0" i="0" u="none" strike="noStrike" kern="1200" baseline="0" dirty="0">
                <a:solidFill>
                  <a:schemeClr val="tx1"/>
                </a:solidFill>
                <a:latin typeface="+mn-lt"/>
                <a:ea typeface="+mn-ea"/>
                <a:cs typeface="+mn-cs"/>
              </a:rPr>
              <a:t>TT</a:t>
            </a:r>
            <a:r>
              <a:rPr lang="zh-CN" altLang="en-US" sz="1200" b="0" i="0" u="none" strike="noStrike" kern="1200" baseline="0" dirty="0">
                <a:solidFill>
                  <a:schemeClr val="tx1"/>
                </a:solidFill>
                <a:latin typeface="+mn-lt"/>
                <a:ea typeface="+mn-ea"/>
                <a:cs typeface="+mn-cs"/>
              </a:rPr>
              <a:t>流具有相同的排序值，队列编号根据调度算法进行分配；对于</a:t>
            </a:r>
            <a:r>
              <a:rPr lang="en-US" altLang="zh-CN" sz="1200" b="0" i="0" u="none" strike="noStrike" kern="1200" baseline="0" dirty="0">
                <a:solidFill>
                  <a:schemeClr val="tx1"/>
                </a:solidFill>
                <a:latin typeface="+mn-lt"/>
                <a:ea typeface="+mn-ea"/>
                <a:cs typeface="+mn-cs"/>
              </a:rPr>
              <a:t>BE </a:t>
            </a:r>
            <a:r>
              <a:rPr lang="zh-CN" altLang="en-US" sz="1200" b="0" i="0" u="none" strike="noStrike" kern="1200" baseline="0" dirty="0">
                <a:solidFill>
                  <a:schemeClr val="tx1"/>
                </a:solidFill>
                <a:latin typeface="+mn-lt"/>
                <a:ea typeface="+mn-ea"/>
                <a:cs typeface="+mn-cs"/>
              </a:rPr>
              <a:t>流，其队列编号为</a:t>
            </a:r>
            <a:r>
              <a:rPr lang="en-US" altLang="zh-CN" sz="1200" b="0" i="0" u="none" strike="noStrike" kern="1200" baseline="0" dirty="0">
                <a:solidFill>
                  <a:schemeClr val="tx1"/>
                </a:solidFill>
                <a:latin typeface="+mn-lt"/>
                <a:ea typeface="+mn-ea"/>
                <a:cs typeface="+mn-cs"/>
              </a:rPr>
              <a:t>7</a:t>
            </a:r>
            <a:r>
              <a:rPr lang="zh-CN" altLang="en-US" sz="1200" b="0" i="0" u="none" strike="noStrike" kern="1200" baseline="0" dirty="0">
                <a:solidFill>
                  <a:schemeClr val="tx1"/>
                </a:solidFill>
                <a:latin typeface="+mn-lt"/>
                <a:ea typeface="+mn-ea"/>
                <a:cs typeface="+mn-cs"/>
              </a:rPr>
              <a:t>，排序值与其优先级相关，优先级越高排序值越小</a:t>
            </a:r>
            <a:endParaRPr lang="zh-CN" altLang="en-US" dirty="0"/>
          </a:p>
        </p:txBody>
      </p:sp>
      <p:sp>
        <p:nvSpPr>
          <p:cNvPr id="4" name="Slide Number Placeholder 3"/>
          <p:cNvSpPr>
            <a:spLocks noGrp="1"/>
          </p:cNvSpPr>
          <p:nvPr>
            <p:ph type="sldNum" sz="quarter" idx="5"/>
          </p:nvPr>
        </p:nvSpPr>
        <p:spPr/>
        <p:txBody>
          <a:bodyPr/>
          <a:lstStyle/>
          <a:p>
            <a:fld id="{E3CFC841-E2E1-4802-8701-94EA307E94B0}" type="slidenum">
              <a:rPr lang="zh-CN" altLang="en-US" smtClean="0"/>
              <a:t>37</a:t>
            </a:fld>
            <a:endParaRPr lang="zh-CN" altLang="en-US"/>
          </a:p>
        </p:txBody>
      </p:sp>
    </p:spTree>
    <p:extLst>
      <p:ext uri="{BB962C8B-B14F-4D97-AF65-F5344CB8AC3E}">
        <p14:creationId xmlns:p14="http://schemas.microsoft.com/office/powerpoint/2010/main" val="332254675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1200" b="0" i="0" u="none" strike="noStrike" kern="1200" baseline="0" dirty="0">
                <a:solidFill>
                  <a:schemeClr val="tx1"/>
                </a:solidFill>
                <a:latin typeface="+mn-lt"/>
                <a:ea typeface="+mn-ea"/>
                <a:cs typeface="+mn-cs"/>
              </a:rPr>
              <a:t>数据信息提取器把上文中提取的各项信息，即</a:t>
            </a:r>
            <a:r>
              <a:rPr lang="en-US" altLang="zh-CN" sz="1200" b="0" i="0" u="none" strike="noStrike" kern="1200" baseline="0" dirty="0">
                <a:solidFill>
                  <a:schemeClr val="tx1"/>
                </a:solidFill>
                <a:latin typeface="+mn-lt"/>
                <a:ea typeface="+mn-ea"/>
                <a:cs typeface="+mn-cs"/>
              </a:rPr>
              <a:t>VLAN </a:t>
            </a:r>
            <a:r>
              <a:rPr lang="zh-CN" altLang="en-US" sz="1200" b="0" i="0" u="none" strike="noStrike" kern="1200" baseline="0" dirty="0">
                <a:solidFill>
                  <a:schemeClr val="tx1"/>
                </a:solidFill>
                <a:latin typeface="+mn-lt"/>
                <a:ea typeface="+mn-ea"/>
                <a:cs typeface="+mn-cs"/>
              </a:rPr>
              <a:t>标签、目的端口号、入队属性、缓存编号进行封装，生成数据信息元，交给后续数据交换架构进行排序。具体流程如图所示。最终的到数据信息元格式是：</a:t>
            </a:r>
            <a:endParaRPr lang="en-US" altLang="zh-CN" sz="12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5"/>
          </p:nvPr>
        </p:nvSpPr>
        <p:spPr/>
        <p:txBody>
          <a:bodyPr/>
          <a:lstStyle/>
          <a:p>
            <a:fld id="{E3CFC841-E2E1-4802-8701-94EA307E94B0}" type="slidenum">
              <a:rPr lang="zh-CN" altLang="en-US" smtClean="0"/>
              <a:t>38</a:t>
            </a:fld>
            <a:endParaRPr lang="zh-CN" altLang="en-US"/>
          </a:p>
        </p:txBody>
      </p:sp>
    </p:spTree>
    <p:extLst>
      <p:ext uri="{BB962C8B-B14F-4D97-AF65-F5344CB8AC3E}">
        <p14:creationId xmlns:p14="http://schemas.microsoft.com/office/powerpoint/2010/main" val="158966392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对上面所有模块进行功能仿真，仿真结果如图所示，结果表明</a:t>
            </a:r>
            <a:r>
              <a:rPr lang="zh-CN" altLang="en-US" sz="1200" dirty="0"/>
              <a:t>在最坏情况下（即</a:t>
            </a:r>
            <a:r>
              <a:rPr lang="en-US" altLang="zh-CN" sz="1200" dirty="0"/>
              <a:t>MAC</a:t>
            </a:r>
            <a:r>
              <a:rPr lang="zh-CN" altLang="en-US" sz="1200" dirty="0"/>
              <a:t>地址查找表不存在目标地址，需要进行学习操作时），需要</a:t>
            </a:r>
            <a:r>
              <a:rPr lang="en-US" altLang="zh-CN" sz="1200" dirty="0"/>
              <a:t>34 </a:t>
            </a:r>
            <a:r>
              <a:rPr lang="zh-CN" altLang="en-US" sz="1200" dirty="0"/>
              <a:t>个时钟周期来完成</a:t>
            </a:r>
            <a:r>
              <a:rPr lang="en-US" altLang="zh-CN" sz="1200" dirty="0"/>
              <a:t>4 </a:t>
            </a:r>
            <a:r>
              <a:rPr lang="zh-CN" altLang="en-US" sz="1200" dirty="0"/>
              <a:t>个数据的信息元提取。若采用</a:t>
            </a:r>
            <a:r>
              <a:rPr lang="en-US" altLang="zh-CN" sz="1200" dirty="0"/>
              <a:t>125Mhz </a:t>
            </a:r>
            <a:r>
              <a:rPr lang="zh-CN" altLang="en-US" sz="1200" dirty="0"/>
              <a:t>的处理时钟，完成提取需要</a:t>
            </a:r>
            <a:r>
              <a:rPr lang="en-US" altLang="zh-CN" sz="1200" dirty="0"/>
              <a:t>272ns</a:t>
            </a:r>
            <a:r>
              <a:rPr lang="zh-CN" altLang="en-US" sz="1200" dirty="0"/>
              <a:t>，小于最短数据帧接收时间</a:t>
            </a:r>
            <a:r>
              <a:rPr lang="en-US" altLang="zh-CN" sz="1200" dirty="0"/>
              <a:t>512ns</a:t>
            </a:r>
            <a:r>
              <a:rPr lang="zh-CN" altLang="en-US" sz="1200" dirty="0"/>
              <a:t>。</a:t>
            </a:r>
          </a:p>
          <a:p>
            <a:endParaRPr lang="zh-CN" altLang="en-US" dirty="0"/>
          </a:p>
        </p:txBody>
      </p:sp>
      <p:sp>
        <p:nvSpPr>
          <p:cNvPr id="4" name="Slide Number Placeholder 3"/>
          <p:cNvSpPr>
            <a:spLocks noGrp="1"/>
          </p:cNvSpPr>
          <p:nvPr>
            <p:ph type="sldNum" sz="quarter" idx="5"/>
          </p:nvPr>
        </p:nvSpPr>
        <p:spPr/>
        <p:txBody>
          <a:bodyPr/>
          <a:lstStyle/>
          <a:p>
            <a:fld id="{E3CFC841-E2E1-4802-8701-94EA307E94B0}" type="slidenum">
              <a:rPr lang="zh-CN" altLang="en-US" smtClean="0"/>
              <a:t>39</a:t>
            </a:fld>
            <a:endParaRPr lang="zh-CN" altLang="en-US"/>
          </a:p>
        </p:txBody>
      </p:sp>
    </p:spTree>
    <p:extLst>
      <p:ext uri="{BB962C8B-B14F-4D97-AF65-F5344CB8AC3E}">
        <p14:creationId xmlns:p14="http://schemas.microsoft.com/office/powerpoint/2010/main" val="194200166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1200" b="0" i="0" u="none" strike="noStrike" kern="1200" baseline="0" dirty="0">
                <a:solidFill>
                  <a:schemeClr val="tx1"/>
                </a:solidFill>
                <a:latin typeface="+mn-lt"/>
                <a:ea typeface="+mn-ea"/>
                <a:cs typeface="+mn-cs"/>
              </a:rPr>
              <a:t>输出队列调度表为根据</a:t>
            </a:r>
            <a:r>
              <a:rPr lang="en-US" altLang="zh-CN" sz="1200" b="0" i="0" u="none" strike="noStrike" kern="1200" baseline="0" dirty="0">
                <a:solidFill>
                  <a:schemeClr val="tx1"/>
                </a:solidFill>
                <a:latin typeface="+mn-lt"/>
                <a:ea typeface="+mn-ea"/>
                <a:cs typeface="+mn-cs"/>
              </a:rPr>
              <a:t>IEEE 802.1Qbv </a:t>
            </a:r>
            <a:r>
              <a:rPr lang="zh-CN" altLang="en-US" sz="1200" b="0" i="0" u="none" strike="noStrike" kern="1200" baseline="0" dirty="0">
                <a:solidFill>
                  <a:schemeClr val="tx1"/>
                </a:solidFill>
                <a:latin typeface="+mn-lt"/>
                <a:ea typeface="+mn-ea"/>
                <a:cs typeface="+mn-cs"/>
              </a:rPr>
              <a:t>所设计的</a:t>
            </a:r>
            <a:r>
              <a:rPr lang="en-US" altLang="zh-CN" sz="1200" b="0" i="0" u="none" strike="noStrike" kern="1200" baseline="0" dirty="0">
                <a:solidFill>
                  <a:schemeClr val="tx1"/>
                </a:solidFill>
                <a:latin typeface="+mn-lt"/>
                <a:ea typeface="+mn-ea"/>
                <a:cs typeface="+mn-cs"/>
              </a:rPr>
              <a:t>GCL </a:t>
            </a:r>
            <a:r>
              <a:rPr lang="zh-CN" altLang="en-US" sz="1200" b="0" i="0" u="none" strike="noStrike" kern="1200" baseline="0" dirty="0">
                <a:solidFill>
                  <a:schemeClr val="tx1"/>
                </a:solidFill>
                <a:latin typeface="+mn-lt"/>
                <a:ea typeface="+mn-ea"/>
                <a:cs typeface="+mn-cs"/>
              </a:rPr>
              <a:t>门控列表，交换架构的每个输出端口都配置了一个输出队列调度表，配置了不同类型数据流的发送时间。输出端口在每个时刻根据输出调度表来选择相应的队列进行传输。输出队列调度表中分配了当前输出端口选中的发送队列和发送该队列的持续时间，</a:t>
            </a:r>
            <a:endParaRPr lang="en-US" altLang="zh-CN" sz="1200" b="0" i="0" u="none" strike="noStrike" kern="1200" baseline="0" dirty="0">
              <a:solidFill>
                <a:schemeClr val="tx1"/>
              </a:solidFill>
              <a:latin typeface="+mn-lt"/>
              <a:ea typeface="+mn-ea"/>
              <a:cs typeface="+mn-cs"/>
            </a:endParaRPr>
          </a:p>
          <a:p>
            <a:r>
              <a:rPr lang="zh-CN" altLang="en-US" sz="1200" b="0" i="0" u="none" strike="noStrike" kern="1200" baseline="0" dirty="0">
                <a:solidFill>
                  <a:schemeClr val="tx1"/>
                </a:solidFill>
                <a:latin typeface="+mn-lt"/>
                <a:ea typeface="+mn-ea"/>
                <a:cs typeface="+mn-cs"/>
              </a:rPr>
              <a:t>以上完成了数据信息模块的设计及功能测试</a:t>
            </a:r>
            <a:endParaRPr lang="en-US" altLang="zh-CN" sz="1200" b="0" i="0" u="none" strike="noStrike" kern="1200" baseline="0" dirty="0">
              <a:solidFill>
                <a:schemeClr val="tx1"/>
              </a:solidFill>
              <a:latin typeface="+mn-lt"/>
              <a:ea typeface="+mn-ea"/>
              <a:cs typeface="+mn-cs"/>
            </a:endParaRPr>
          </a:p>
          <a:p>
            <a:endParaRPr lang="zh-CN" altLang="en-US" dirty="0"/>
          </a:p>
        </p:txBody>
      </p:sp>
      <p:sp>
        <p:nvSpPr>
          <p:cNvPr id="4" name="Slide Number Placeholder 3"/>
          <p:cNvSpPr>
            <a:spLocks noGrp="1"/>
          </p:cNvSpPr>
          <p:nvPr>
            <p:ph type="sldNum" sz="quarter" idx="5"/>
          </p:nvPr>
        </p:nvSpPr>
        <p:spPr/>
        <p:txBody>
          <a:bodyPr/>
          <a:lstStyle/>
          <a:p>
            <a:fld id="{E3CFC841-E2E1-4802-8701-94EA307E94B0}" type="slidenum">
              <a:rPr lang="zh-CN" altLang="en-US" smtClean="0"/>
              <a:t>40</a:t>
            </a:fld>
            <a:endParaRPr lang="zh-CN" altLang="en-US"/>
          </a:p>
        </p:txBody>
      </p:sp>
    </p:spTree>
    <p:extLst>
      <p:ext uri="{BB962C8B-B14F-4D97-AF65-F5344CB8AC3E}">
        <p14:creationId xmlns:p14="http://schemas.microsoft.com/office/powerpoint/2010/main" val="340803778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VQSA</a:t>
            </a:r>
            <a:r>
              <a:rPr lang="zh-CN" altLang="en-US" dirty="0"/>
              <a:t>模块已在研究内容一种进行了详细描述，这里将</a:t>
            </a:r>
            <a:r>
              <a:rPr lang="en-US" altLang="zh-CN" dirty="0"/>
              <a:t>VQSA</a:t>
            </a:r>
            <a:r>
              <a:rPr lang="zh-CN" altLang="en-US" dirty="0"/>
              <a:t>集成到</a:t>
            </a:r>
            <a:r>
              <a:rPr lang="en-US" altLang="zh-CN" dirty="0"/>
              <a:t>TSN</a:t>
            </a:r>
            <a:r>
              <a:rPr lang="zh-CN" altLang="en-US" dirty="0"/>
              <a:t>交换</a:t>
            </a:r>
            <a:r>
              <a:rPr lang="en-US" altLang="zh-CN" dirty="0"/>
              <a:t>IP</a:t>
            </a:r>
            <a:r>
              <a:rPr lang="zh-CN" altLang="en-US" dirty="0"/>
              <a:t>中进行联合功能测试。</a:t>
            </a:r>
            <a:endParaRPr lang="en-US" altLang="zh-CN" dirty="0"/>
          </a:p>
          <a:p>
            <a:r>
              <a:rPr lang="zh-CN" altLang="en-US" dirty="0"/>
              <a:t>对于虚拟队列调度模块及</a:t>
            </a:r>
            <a:r>
              <a:rPr lang="en-US" altLang="zh-CN" dirty="0"/>
              <a:t>VQs</a:t>
            </a:r>
            <a:r>
              <a:rPr lang="zh-CN" altLang="en-US" dirty="0"/>
              <a:t>分别进行</a:t>
            </a:r>
            <a:r>
              <a:rPr lang="zh-CN" altLang="en-US" sz="1200" b="1" dirty="0"/>
              <a:t>入队排序功能测试</a:t>
            </a:r>
            <a:r>
              <a:rPr lang="zh-CN" altLang="en-US" sz="1200" dirty="0"/>
              <a:t>、</a:t>
            </a:r>
            <a:r>
              <a:rPr lang="zh-CN" altLang="en-US" sz="1200" b="1" dirty="0"/>
              <a:t>出队调度功能测试</a:t>
            </a:r>
            <a:r>
              <a:rPr lang="zh-CN" altLang="en-US" sz="1200" dirty="0"/>
              <a:t>和</a:t>
            </a:r>
            <a:r>
              <a:rPr lang="zh-CN" altLang="en-US" sz="1200" b="1" dirty="0"/>
              <a:t>入队出队联合调度功能测试</a:t>
            </a:r>
            <a:r>
              <a:rPr lang="zh-CN" altLang="en-US" sz="1200" dirty="0"/>
              <a:t>。仿真结果如图所示</a:t>
            </a:r>
            <a:endParaRPr lang="en-US" altLang="zh-CN"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结果表明：</a:t>
            </a:r>
            <a:r>
              <a:rPr lang="zh-CN" altLang="en-US" sz="1200" dirty="0"/>
              <a:t>当接收到入队或出队命令时，</a:t>
            </a:r>
            <a:r>
              <a:rPr lang="en-US" altLang="zh-CN" sz="1200" dirty="0"/>
              <a:t>VQS</a:t>
            </a:r>
            <a:r>
              <a:rPr lang="zh-CN" altLang="en-US" sz="1200" dirty="0"/>
              <a:t>能够在</a:t>
            </a:r>
            <a:r>
              <a:rPr lang="en-US" altLang="zh-CN" sz="1200" b="1" dirty="0">
                <a:solidFill>
                  <a:srgbClr val="C00000"/>
                </a:solidFill>
              </a:rPr>
              <a:t>1</a:t>
            </a:r>
            <a:r>
              <a:rPr lang="zh-CN" altLang="en-US" sz="1200" b="1" dirty="0">
                <a:solidFill>
                  <a:srgbClr val="C00000"/>
                </a:solidFill>
              </a:rPr>
              <a:t>个时钟周期</a:t>
            </a:r>
            <a:r>
              <a:rPr lang="zh-CN" altLang="en-US" sz="1200" dirty="0"/>
              <a:t>得到调度结果，能够</a:t>
            </a:r>
            <a:r>
              <a:rPr lang="zh-CN" altLang="en-US" sz="1200" b="1" dirty="0">
                <a:solidFill>
                  <a:srgbClr val="C00000"/>
                </a:solidFill>
              </a:rPr>
              <a:t>实现</a:t>
            </a:r>
            <a:r>
              <a:rPr lang="en-US" altLang="zh-CN" sz="1200" b="1" dirty="0">
                <a:solidFill>
                  <a:srgbClr val="C00000"/>
                </a:solidFill>
              </a:rPr>
              <a:t>TSN</a:t>
            </a:r>
            <a:r>
              <a:rPr lang="zh-CN" altLang="en-US" sz="1200" b="1" dirty="0">
                <a:solidFill>
                  <a:srgbClr val="C00000"/>
                </a:solidFill>
              </a:rPr>
              <a:t>门控机制</a:t>
            </a:r>
            <a:endParaRPr lang="en-US" altLang="zh-CN" sz="1400" b="1" dirty="0">
              <a:solidFill>
                <a:srgbClr val="C00000"/>
              </a:solidFill>
            </a:endParaRPr>
          </a:p>
          <a:p>
            <a:endParaRPr lang="zh-CN" altLang="en-US" dirty="0"/>
          </a:p>
        </p:txBody>
      </p:sp>
      <p:sp>
        <p:nvSpPr>
          <p:cNvPr id="4" name="Slide Number Placeholder 3"/>
          <p:cNvSpPr>
            <a:spLocks noGrp="1"/>
          </p:cNvSpPr>
          <p:nvPr>
            <p:ph type="sldNum" sz="quarter" idx="5"/>
          </p:nvPr>
        </p:nvSpPr>
        <p:spPr/>
        <p:txBody>
          <a:bodyPr/>
          <a:lstStyle/>
          <a:p>
            <a:fld id="{E3CFC841-E2E1-4802-8701-94EA307E94B0}" type="slidenum">
              <a:rPr lang="zh-CN" altLang="en-US" smtClean="0"/>
              <a:t>41</a:t>
            </a:fld>
            <a:endParaRPr lang="zh-CN" altLang="en-US"/>
          </a:p>
        </p:txBody>
      </p:sp>
    </p:spTree>
    <p:extLst>
      <p:ext uri="{BB962C8B-B14F-4D97-AF65-F5344CB8AC3E}">
        <p14:creationId xmlns:p14="http://schemas.microsoft.com/office/powerpoint/2010/main" val="21425459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协议的部署需要</a:t>
            </a:r>
            <a:r>
              <a:rPr lang="en-US" altLang="zh-CN" dirty="0"/>
              <a:t>TSN</a:t>
            </a:r>
            <a:r>
              <a:rPr lang="zh-CN" altLang="en-US" dirty="0"/>
              <a:t>交换机和调度算法的支持，</a:t>
            </a:r>
            <a:r>
              <a:rPr lang="en-US" altLang="zh-CN" dirty="0"/>
              <a:t>TSN</a:t>
            </a:r>
            <a:r>
              <a:rPr lang="zh-CN" altLang="en-US" dirty="0"/>
              <a:t>交换机的核心是数据交换架构，它是实现数据调度的关键，也是承载</a:t>
            </a:r>
            <a:r>
              <a:rPr lang="en-US" altLang="zh-CN" dirty="0"/>
              <a:t>TSN</a:t>
            </a:r>
            <a:r>
              <a:rPr lang="zh-CN" altLang="en-US" dirty="0"/>
              <a:t>各项协议和调度算法的基础，同时能够影响调度算法的复杂度。</a:t>
            </a:r>
          </a:p>
        </p:txBody>
      </p:sp>
      <p:sp>
        <p:nvSpPr>
          <p:cNvPr id="4" name="灯片编号占位符 3"/>
          <p:cNvSpPr>
            <a:spLocks noGrp="1"/>
          </p:cNvSpPr>
          <p:nvPr>
            <p:ph type="sldNum" sz="quarter" idx="5"/>
          </p:nvPr>
        </p:nvSpPr>
        <p:spPr/>
        <p:txBody>
          <a:bodyPr/>
          <a:lstStyle/>
          <a:p>
            <a:fld id="{E3CFC841-E2E1-4802-8701-94EA307E94B0}" type="slidenum">
              <a:rPr lang="zh-CN" altLang="en-US" smtClean="0"/>
              <a:t>5</a:t>
            </a:fld>
            <a:endParaRPr lang="zh-CN" altLang="en-US"/>
          </a:p>
        </p:txBody>
      </p:sp>
    </p:spTree>
    <p:extLst>
      <p:ext uri="{BB962C8B-B14F-4D97-AF65-F5344CB8AC3E}">
        <p14:creationId xmlns:p14="http://schemas.microsoft.com/office/powerpoint/2010/main" val="193484726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VQSA</a:t>
            </a:r>
            <a:r>
              <a:rPr lang="zh-CN" altLang="en-US" dirty="0"/>
              <a:t>模块已在研究内容一种进行了详细描述，这里将</a:t>
            </a:r>
            <a:r>
              <a:rPr lang="en-US" altLang="zh-CN" dirty="0"/>
              <a:t>VQSA</a:t>
            </a:r>
            <a:r>
              <a:rPr lang="zh-CN" altLang="en-US" dirty="0"/>
              <a:t>集成到</a:t>
            </a:r>
            <a:r>
              <a:rPr lang="en-US" altLang="zh-CN" dirty="0"/>
              <a:t>TSN</a:t>
            </a:r>
            <a:r>
              <a:rPr lang="zh-CN" altLang="en-US" dirty="0"/>
              <a:t>交换</a:t>
            </a:r>
            <a:r>
              <a:rPr lang="en-US" altLang="zh-CN" dirty="0"/>
              <a:t>IP</a:t>
            </a:r>
            <a:r>
              <a:rPr lang="zh-CN" altLang="en-US" dirty="0"/>
              <a:t>中进行联合功能测试。</a:t>
            </a:r>
            <a:endParaRPr lang="en-US" altLang="zh-CN" dirty="0"/>
          </a:p>
          <a:p>
            <a:r>
              <a:rPr lang="zh-CN" altLang="en-US" dirty="0"/>
              <a:t>对于虚拟队列调度模块及</a:t>
            </a:r>
            <a:r>
              <a:rPr lang="en-US" altLang="zh-CN" dirty="0"/>
              <a:t>VQs</a:t>
            </a:r>
            <a:r>
              <a:rPr lang="zh-CN" altLang="en-US" dirty="0"/>
              <a:t>分别进行</a:t>
            </a:r>
            <a:r>
              <a:rPr lang="zh-CN" altLang="en-US" sz="1200" b="1" dirty="0"/>
              <a:t>入队排序功能测试</a:t>
            </a:r>
            <a:r>
              <a:rPr lang="zh-CN" altLang="en-US" sz="1200" dirty="0"/>
              <a:t>、</a:t>
            </a:r>
            <a:r>
              <a:rPr lang="zh-CN" altLang="en-US" sz="1200" b="1" dirty="0"/>
              <a:t>出队调度功能测试</a:t>
            </a:r>
            <a:r>
              <a:rPr lang="zh-CN" altLang="en-US" sz="1200" dirty="0"/>
              <a:t>和</a:t>
            </a:r>
            <a:r>
              <a:rPr lang="zh-CN" altLang="en-US" sz="1200" b="1" dirty="0"/>
              <a:t>入队出队联合调度功能测试</a:t>
            </a:r>
            <a:r>
              <a:rPr lang="zh-CN" altLang="en-US" sz="1200" dirty="0"/>
              <a:t>。仿真结果如图所示</a:t>
            </a:r>
            <a:endParaRPr lang="en-US" altLang="zh-CN"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结果表明：</a:t>
            </a:r>
            <a:r>
              <a:rPr lang="zh-CN" altLang="en-US" sz="1200" dirty="0"/>
              <a:t>当接收到入队或出队命令时，</a:t>
            </a:r>
            <a:r>
              <a:rPr lang="en-US" altLang="zh-CN" sz="1200" dirty="0"/>
              <a:t>VQS</a:t>
            </a:r>
            <a:r>
              <a:rPr lang="zh-CN" altLang="en-US" sz="1200" dirty="0"/>
              <a:t>能够在</a:t>
            </a:r>
            <a:r>
              <a:rPr lang="en-US" altLang="zh-CN" sz="1200" b="1" dirty="0">
                <a:solidFill>
                  <a:srgbClr val="C00000"/>
                </a:solidFill>
              </a:rPr>
              <a:t>1</a:t>
            </a:r>
            <a:r>
              <a:rPr lang="zh-CN" altLang="en-US" sz="1200" b="1" dirty="0">
                <a:solidFill>
                  <a:srgbClr val="C00000"/>
                </a:solidFill>
              </a:rPr>
              <a:t>个时钟周期</a:t>
            </a:r>
            <a:r>
              <a:rPr lang="zh-CN" altLang="en-US" sz="1200" dirty="0"/>
              <a:t>得到调度结果，能够</a:t>
            </a:r>
            <a:r>
              <a:rPr lang="zh-CN" altLang="en-US" sz="1200" b="1" dirty="0">
                <a:solidFill>
                  <a:srgbClr val="C00000"/>
                </a:solidFill>
              </a:rPr>
              <a:t>实现</a:t>
            </a:r>
            <a:r>
              <a:rPr lang="en-US" altLang="zh-CN" sz="1200" b="1" dirty="0">
                <a:solidFill>
                  <a:srgbClr val="C00000"/>
                </a:solidFill>
              </a:rPr>
              <a:t>TSN</a:t>
            </a:r>
            <a:r>
              <a:rPr lang="zh-CN" altLang="en-US" sz="1200" b="1" dirty="0">
                <a:solidFill>
                  <a:srgbClr val="C00000"/>
                </a:solidFill>
              </a:rPr>
              <a:t>门控机制</a:t>
            </a:r>
            <a:endParaRPr lang="en-US" altLang="zh-CN" sz="1400" b="1" dirty="0">
              <a:solidFill>
                <a:srgbClr val="C00000"/>
              </a:solidFill>
            </a:endParaRPr>
          </a:p>
          <a:p>
            <a:endParaRPr lang="zh-CN" altLang="en-US" dirty="0"/>
          </a:p>
        </p:txBody>
      </p:sp>
      <p:sp>
        <p:nvSpPr>
          <p:cNvPr id="4" name="Slide Number Placeholder 3"/>
          <p:cNvSpPr>
            <a:spLocks noGrp="1"/>
          </p:cNvSpPr>
          <p:nvPr>
            <p:ph type="sldNum" sz="quarter" idx="5"/>
          </p:nvPr>
        </p:nvSpPr>
        <p:spPr/>
        <p:txBody>
          <a:bodyPr/>
          <a:lstStyle/>
          <a:p>
            <a:fld id="{E3CFC841-E2E1-4802-8701-94EA307E94B0}" type="slidenum">
              <a:rPr lang="zh-CN" altLang="en-US" smtClean="0"/>
              <a:t>42</a:t>
            </a:fld>
            <a:endParaRPr lang="zh-CN" altLang="en-US"/>
          </a:p>
        </p:txBody>
      </p:sp>
    </p:spTree>
    <p:extLst>
      <p:ext uri="{BB962C8B-B14F-4D97-AF65-F5344CB8AC3E}">
        <p14:creationId xmlns:p14="http://schemas.microsoft.com/office/powerpoint/2010/main" val="217538145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VQSA</a:t>
            </a:r>
            <a:r>
              <a:rPr lang="zh-CN" altLang="en-US" dirty="0"/>
              <a:t>模块已在研究内容一种进行了详细描述，这里将</a:t>
            </a:r>
            <a:r>
              <a:rPr lang="en-US" altLang="zh-CN" dirty="0"/>
              <a:t>VQSA</a:t>
            </a:r>
            <a:r>
              <a:rPr lang="zh-CN" altLang="en-US" dirty="0"/>
              <a:t>集成到</a:t>
            </a:r>
            <a:r>
              <a:rPr lang="en-US" altLang="zh-CN" dirty="0"/>
              <a:t>TSN</a:t>
            </a:r>
            <a:r>
              <a:rPr lang="zh-CN" altLang="en-US" dirty="0"/>
              <a:t>交换</a:t>
            </a:r>
            <a:r>
              <a:rPr lang="en-US" altLang="zh-CN" dirty="0"/>
              <a:t>IP</a:t>
            </a:r>
            <a:r>
              <a:rPr lang="zh-CN" altLang="en-US" dirty="0"/>
              <a:t>中进行联合功能测试。</a:t>
            </a:r>
            <a:endParaRPr lang="en-US" altLang="zh-CN" dirty="0"/>
          </a:p>
          <a:p>
            <a:r>
              <a:rPr lang="zh-CN" altLang="en-US" dirty="0"/>
              <a:t>对于虚拟队列调度模块及</a:t>
            </a:r>
            <a:r>
              <a:rPr lang="en-US" altLang="zh-CN" dirty="0"/>
              <a:t>VQs</a:t>
            </a:r>
            <a:r>
              <a:rPr lang="zh-CN" altLang="en-US" dirty="0"/>
              <a:t>分别进行</a:t>
            </a:r>
            <a:r>
              <a:rPr lang="zh-CN" altLang="en-US" sz="1200" b="1" dirty="0"/>
              <a:t>入队排序功能测试</a:t>
            </a:r>
            <a:r>
              <a:rPr lang="zh-CN" altLang="en-US" sz="1200" dirty="0"/>
              <a:t>、</a:t>
            </a:r>
            <a:r>
              <a:rPr lang="zh-CN" altLang="en-US" sz="1200" b="1" dirty="0"/>
              <a:t>出队调度功能测试</a:t>
            </a:r>
            <a:r>
              <a:rPr lang="zh-CN" altLang="en-US" sz="1200" dirty="0"/>
              <a:t>和</a:t>
            </a:r>
            <a:r>
              <a:rPr lang="zh-CN" altLang="en-US" sz="1200" b="1" dirty="0"/>
              <a:t>入队出队联合调度功能测试</a:t>
            </a:r>
            <a:r>
              <a:rPr lang="zh-CN" altLang="en-US" sz="1200" dirty="0"/>
              <a:t>。仿真结果如图所示</a:t>
            </a:r>
            <a:endParaRPr lang="en-US" altLang="zh-CN"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结果表明：</a:t>
            </a:r>
            <a:r>
              <a:rPr lang="zh-CN" altLang="en-US" sz="1200" dirty="0"/>
              <a:t>当接收到入队或出队命令时，</a:t>
            </a:r>
            <a:r>
              <a:rPr lang="en-US" altLang="zh-CN" sz="1200" dirty="0"/>
              <a:t>VQS</a:t>
            </a:r>
            <a:r>
              <a:rPr lang="zh-CN" altLang="en-US" sz="1200" dirty="0"/>
              <a:t>能够在</a:t>
            </a:r>
            <a:r>
              <a:rPr lang="en-US" altLang="zh-CN" sz="1200" b="1" dirty="0">
                <a:solidFill>
                  <a:srgbClr val="C00000"/>
                </a:solidFill>
              </a:rPr>
              <a:t>1</a:t>
            </a:r>
            <a:r>
              <a:rPr lang="zh-CN" altLang="en-US" sz="1200" b="1" dirty="0">
                <a:solidFill>
                  <a:srgbClr val="C00000"/>
                </a:solidFill>
              </a:rPr>
              <a:t>个时钟周期</a:t>
            </a:r>
            <a:r>
              <a:rPr lang="zh-CN" altLang="en-US" sz="1200" dirty="0"/>
              <a:t>得到调度结果，能够</a:t>
            </a:r>
            <a:r>
              <a:rPr lang="zh-CN" altLang="en-US" sz="1200" b="1" dirty="0">
                <a:solidFill>
                  <a:srgbClr val="C00000"/>
                </a:solidFill>
              </a:rPr>
              <a:t>实现</a:t>
            </a:r>
            <a:r>
              <a:rPr lang="en-US" altLang="zh-CN" sz="1200" b="1" dirty="0">
                <a:solidFill>
                  <a:srgbClr val="C00000"/>
                </a:solidFill>
              </a:rPr>
              <a:t>TSN</a:t>
            </a:r>
            <a:r>
              <a:rPr lang="zh-CN" altLang="en-US" sz="1200" b="1" dirty="0">
                <a:solidFill>
                  <a:srgbClr val="C00000"/>
                </a:solidFill>
              </a:rPr>
              <a:t>门控机制</a:t>
            </a:r>
            <a:endParaRPr lang="en-US" altLang="zh-CN" sz="1400" b="1" dirty="0">
              <a:solidFill>
                <a:srgbClr val="C00000"/>
              </a:solidFill>
            </a:endParaRPr>
          </a:p>
          <a:p>
            <a:endParaRPr lang="zh-CN" altLang="en-US" dirty="0"/>
          </a:p>
        </p:txBody>
      </p:sp>
      <p:sp>
        <p:nvSpPr>
          <p:cNvPr id="4" name="Slide Number Placeholder 3"/>
          <p:cNvSpPr>
            <a:spLocks noGrp="1"/>
          </p:cNvSpPr>
          <p:nvPr>
            <p:ph type="sldNum" sz="quarter" idx="5"/>
          </p:nvPr>
        </p:nvSpPr>
        <p:spPr/>
        <p:txBody>
          <a:bodyPr/>
          <a:lstStyle/>
          <a:p>
            <a:fld id="{E3CFC841-E2E1-4802-8701-94EA307E94B0}" type="slidenum">
              <a:rPr lang="zh-CN" altLang="en-US" smtClean="0"/>
              <a:t>43</a:t>
            </a:fld>
            <a:endParaRPr lang="zh-CN" altLang="en-US"/>
          </a:p>
        </p:txBody>
      </p:sp>
    </p:spTree>
    <p:extLst>
      <p:ext uri="{BB962C8B-B14F-4D97-AF65-F5344CB8AC3E}">
        <p14:creationId xmlns:p14="http://schemas.microsoft.com/office/powerpoint/2010/main" val="409519839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进行</a:t>
            </a:r>
            <a:r>
              <a:rPr lang="en-US" altLang="zh-CN" dirty="0"/>
              <a:t>PSN</a:t>
            </a:r>
            <a:r>
              <a:rPr lang="zh-CN" altLang="en-US" dirty="0"/>
              <a:t>及管理模块的仿真功能测试</a:t>
            </a:r>
            <a:endParaRPr lang="en-US" altLang="zh-CN" dirty="0"/>
          </a:p>
          <a:p>
            <a:r>
              <a:rPr lang="zh-CN" altLang="en-US" dirty="0"/>
              <a:t>分别测试缓存充足和缓存不足时的资源分配情况。</a:t>
            </a:r>
          </a:p>
        </p:txBody>
      </p:sp>
      <p:sp>
        <p:nvSpPr>
          <p:cNvPr id="4" name="Slide Number Placeholder 3"/>
          <p:cNvSpPr>
            <a:spLocks noGrp="1"/>
          </p:cNvSpPr>
          <p:nvPr>
            <p:ph type="sldNum" sz="quarter" idx="5"/>
          </p:nvPr>
        </p:nvSpPr>
        <p:spPr/>
        <p:txBody>
          <a:bodyPr/>
          <a:lstStyle/>
          <a:p>
            <a:fld id="{E3CFC841-E2E1-4802-8701-94EA307E94B0}" type="slidenum">
              <a:rPr lang="zh-CN" altLang="en-US" smtClean="0"/>
              <a:t>44</a:t>
            </a:fld>
            <a:endParaRPr lang="zh-CN" altLang="en-US"/>
          </a:p>
        </p:txBody>
      </p:sp>
    </p:spTree>
    <p:extLst>
      <p:ext uri="{BB962C8B-B14F-4D97-AF65-F5344CB8AC3E}">
        <p14:creationId xmlns:p14="http://schemas.microsoft.com/office/powerpoint/2010/main" val="412613714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3CFC841-E2E1-4802-8701-94EA307E94B0}" type="slidenum">
              <a:rPr lang="zh-CN" altLang="en-US" smtClean="0"/>
              <a:t>46</a:t>
            </a:fld>
            <a:endParaRPr lang="zh-CN" altLang="en-US"/>
          </a:p>
        </p:txBody>
      </p:sp>
    </p:spTree>
    <p:extLst>
      <p:ext uri="{BB962C8B-B14F-4D97-AF65-F5344CB8AC3E}">
        <p14:creationId xmlns:p14="http://schemas.microsoft.com/office/powerpoint/2010/main" val="56169781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E3CFC841-E2E1-4802-8701-94EA307E94B0}" type="slidenum">
              <a:rPr lang="zh-CN" altLang="en-US" smtClean="0"/>
              <a:t>47</a:t>
            </a:fld>
            <a:endParaRPr lang="zh-CN" altLang="en-US"/>
          </a:p>
        </p:txBody>
      </p:sp>
    </p:spTree>
    <p:extLst>
      <p:ext uri="{BB962C8B-B14F-4D97-AF65-F5344CB8AC3E}">
        <p14:creationId xmlns:p14="http://schemas.microsoft.com/office/powerpoint/2010/main" val="127030451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3CFC841-E2E1-4802-8701-94EA307E94B0}" type="slidenum">
              <a:rPr lang="zh-CN" altLang="en-US" smtClean="0"/>
              <a:t>51</a:t>
            </a:fld>
            <a:endParaRPr lang="zh-CN" altLang="en-US"/>
          </a:p>
        </p:txBody>
      </p:sp>
    </p:spTree>
    <p:extLst>
      <p:ext uri="{BB962C8B-B14F-4D97-AF65-F5344CB8AC3E}">
        <p14:creationId xmlns:p14="http://schemas.microsoft.com/office/powerpoint/2010/main" val="31039000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1200" b="0" i="0" u="none" strike="noStrike" kern="1200" baseline="0" dirty="0">
                <a:solidFill>
                  <a:schemeClr val="tx1"/>
                </a:solidFill>
                <a:latin typeface="+mn-lt"/>
                <a:ea typeface="+mn-ea"/>
                <a:cs typeface="+mn-cs"/>
              </a:rPr>
              <a:t>在数据交换架构方面：传统以太网交换机采用空间分组的结构，将到达输入端口的数据通过设置内部节点连接建立从输入到输出的特定路径。在建立适当的连接之前，数据包需要在交换机内进行缓存。</a:t>
            </a:r>
            <a:endParaRPr lang="en-US" altLang="zh-CN" sz="1200" b="0" i="0" u="none" strike="noStrike" kern="1200" baseline="0" dirty="0">
              <a:solidFill>
                <a:schemeClr val="tx1"/>
              </a:solidFill>
              <a:latin typeface="+mn-lt"/>
              <a:ea typeface="+mn-ea"/>
              <a:cs typeface="+mn-cs"/>
            </a:endParaRPr>
          </a:p>
          <a:p>
            <a:r>
              <a:rPr lang="zh-CN" altLang="en-US" sz="1200" b="0" i="0" u="none" strike="noStrike" kern="1200" baseline="0" dirty="0">
                <a:solidFill>
                  <a:schemeClr val="tx1"/>
                </a:solidFill>
                <a:latin typeface="+mn-lt"/>
                <a:ea typeface="+mn-ea"/>
                <a:cs typeface="+mn-cs"/>
              </a:rPr>
              <a:t>目前，数据交换架构有以下几种：</a:t>
            </a:r>
            <a:endParaRPr lang="en-US" altLang="zh-CN" sz="1200" b="0" i="0" u="none" strike="noStrike" kern="1200" baseline="0" dirty="0">
              <a:solidFill>
                <a:schemeClr val="tx1"/>
              </a:solidFill>
              <a:latin typeface="+mn-lt"/>
              <a:ea typeface="+mn-ea"/>
              <a:cs typeface="+mn-cs"/>
            </a:endParaRPr>
          </a:p>
          <a:p>
            <a:pPr marL="228600" indent="-228600">
              <a:buAutoNum type="arabicPeriod"/>
            </a:pPr>
            <a:r>
              <a:rPr lang="zh-CN" altLang="en-US" sz="1200" b="0" i="0" u="none" strike="noStrike" kern="1200" baseline="0" dirty="0">
                <a:solidFill>
                  <a:schemeClr val="tx1"/>
                </a:solidFill>
                <a:latin typeface="+mn-lt"/>
                <a:ea typeface="+mn-ea"/>
                <a:cs typeface="+mn-cs"/>
              </a:rPr>
              <a:t>输入队列（</a:t>
            </a:r>
            <a:r>
              <a:rPr lang="en-US" altLang="zh-CN" sz="1200" b="0" i="0" u="none" strike="noStrike" kern="1200" baseline="0" dirty="0">
                <a:solidFill>
                  <a:schemeClr val="tx1"/>
                </a:solidFill>
                <a:latin typeface="+mn-lt"/>
                <a:ea typeface="+mn-ea"/>
                <a:cs typeface="+mn-cs"/>
              </a:rPr>
              <a:t>IQ</a:t>
            </a:r>
            <a:r>
              <a:rPr lang="zh-CN" altLang="en-US" sz="1200" b="0" i="0" u="none" strike="noStrike" kern="1200" baseline="0" dirty="0">
                <a:solidFill>
                  <a:schemeClr val="tx1"/>
                </a:solidFill>
                <a:latin typeface="+mn-lt"/>
                <a:ea typeface="+mn-ea"/>
                <a:cs typeface="+mn-cs"/>
              </a:rPr>
              <a:t>）架构，即数据首先到输入端队列中进行缓存，之后依次从相应端口输出，</a:t>
            </a:r>
            <a:r>
              <a:rPr lang="en-US" altLang="zh-CN" sz="1200" b="0" i="0" u="none" strike="noStrike" kern="1200" baseline="0" dirty="0">
                <a:solidFill>
                  <a:schemeClr val="tx1"/>
                </a:solidFill>
                <a:latin typeface="+mn-lt"/>
                <a:ea typeface="+mn-ea"/>
                <a:cs typeface="+mn-cs"/>
              </a:rPr>
              <a:t>IQ</a:t>
            </a:r>
            <a:r>
              <a:rPr lang="zh-CN" altLang="en-US" sz="1200" b="0" i="0" u="none" strike="noStrike" kern="1200" baseline="0" dirty="0">
                <a:solidFill>
                  <a:schemeClr val="tx1"/>
                </a:solidFill>
                <a:latin typeface="+mn-lt"/>
                <a:ea typeface="+mn-ea"/>
                <a:cs typeface="+mn-cs"/>
              </a:rPr>
              <a:t>架构存在队头阻塞的问题，其吞吐量被限制在</a:t>
            </a:r>
            <a:r>
              <a:rPr lang="en-US" altLang="zh-CN" sz="1200" b="0" i="0" u="none" strike="noStrike" kern="1200" baseline="0" dirty="0">
                <a:solidFill>
                  <a:schemeClr val="tx1"/>
                </a:solidFill>
                <a:latin typeface="+mn-lt"/>
                <a:ea typeface="+mn-ea"/>
                <a:cs typeface="+mn-cs"/>
              </a:rPr>
              <a:t>58.6%</a:t>
            </a:r>
            <a:r>
              <a:rPr lang="zh-CN" altLang="en-US" sz="1200" b="0" i="0" u="none" strike="noStrike" kern="1200" baseline="0" dirty="0">
                <a:solidFill>
                  <a:schemeClr val="tx1"/>
                </a:solidFill>
                <a:latin typeface="+mn-lt"/>
                <a:ea typeface="+mn-ea"/>
                <a:cs typeface="+mn-cs"/>
              </a:rPr>
              <a:t>，现已基本不使用。</a:t>
            </a:r>
            <a:endParaRPr lang="en-US" altLang="zh-CN" sz="1200" b="0" i="0" u="none" strike="noStrike" kern="1200" baseline="0" dirty="0">
              <a:solidFill>
                <a:schemeClr val="tx1"/>
              </a:solidFill>
              <a:latin typeface="+mn-lt"/>
              <a:ea typeface="+mn-ea"/>
              <a:cs typeface="+mn-cs"/>
            </a:endParaRPr>
          </a:p>
          <a:p>
            <a:pPr marL="228600" indent="-228600">
              <a:buAutoNum type="arabicPeriod"/>
            </a:pPr>
            <a:r>
              <a:rPr lang="en-US" altLang="zh-CN" sz="1200" b="0" i="0" u="none" strike="noStrike" kern="1200" baseline="0" dirty="0">
                <a:solidFill>
                  <a:schemeClr val="tx1"/>
                </a:solidFill>
                <a:latin typeface="+mn-lt"/>
                <a:ea typeface="+mn-ea"/>
                <a:cs typeface="+mn-cs"/>
              </a:rPr>
              <a:t>VOQ</a:t>
            </a:r>
            <a:r>
              <a:rPr lang="zh-CN" altLang="en-US" sz="1200" b="0" i="0" u="none" strike="noStrike" kern="1200" baseline="0" dirty="0">
                <a:solidFill>
                  <a:schemeClr val="tx1"/>
                </a:solidFill>
                <a:latin typeface="+mn-lt"/>
                <a:ea typeface="+mn-ea"/>
                <a:cs typeface="+mn-cs"/>
              </a:rPr>
              <a:t>结构解决了</a:t>
            </a:r>
            <a:r>
              <a:rPr lang="en-US" altLang="zh-CN" sz="1200" b="0" i="0" u="none" strike="noStrike" kern="1200" baseline="0" dirty="0">
                <a:solidFill>
                  <a:schemeClr val="tx1"/>
                </a:solidFill>
                <a:latin typeface="+mn-lt"/>
                <a:ea typeface="+mn-ea"/>
                <a:cs typeface="+mn-cs"/>
              </a:rPr>
              <a:t>HOL</a:t>
            </a:r>
            <a:r>
              <a:rPr lang="zh-CN" altLang="en-US" sz="1200" b="0" i="0" u="none" strike="noStrike" kern="1200" baseline="0" dirty="0">
                <a:solidFill>
                  <a:schemeClr val="tx1"/>
                </a:solidFill>
                <a:latin typeface="+mn-lt"/>
                <a:ea typeface="+mn-ea"/>
                <a:cs typeface="+mn-cs"/>
              </a:rPr>
              <a:t>问题，为每个输入端口设置了</a:t>
            </a:r>
            <a:r>
              <a:rPr lang="en-US" altLang="zh-CN" sz="1200" b="0" i="0" u="none" strike="noStrike" kern="1200" baseline="0" dirty="0">
                <a:solidFill>
                  <a:schemeClr val="tx1"/>
                </a:solidFill>
                <a:latin typeface="+mn-lt"/>
                <a:ea typeface="+mn-ea"/>
                <a:cs typeface="+mn-cs"/>
              </a:rPr>
              <a:t>N</a:t>
            </a:r>
            <a:r>
              <a:rPr lang="zh-CN" altLang="en-US" sz="1200" b="0" i="0" u="none" strike="noStrike" kern="1200" baseline="0" dirty="0">
                <a:solidFill>
                  <a:schemeClr val="tx1"/>
                </a:solidFill>
                <a:latin typeface="+mn-lt"/>
                <a:ea typeface="+mn-ea"/>
                <a:cs typeface="+mn-cs"/>
              </a:rPr>
              <a:t>个缓存来对应</a:t>
            </a:r>
            <a:r>
              <a:rPr lang="en-US" altLang="zh-CN" sz="1200" b="0" i="0" u="none" strike="noStrike" kern="1200" baseline="0" dirty="0">
                <a:solidFill>
                  <a:schemeClr val="tx1"/>
                </a:solidFill>
                <a:latin typeface="+mn-lt"/>
                <a:ea typeface="+mn-ea"/>
                <a:cs typeface="+mn-cs"/>
              </a:rPr>
              <a:t>N</a:t>
            </a:r>
            <a:r>
              <a:rPr lang="zh-CN" altLang="en-US" sz="1200" b="0" i="0" u="none" strike="noStrike" kern="1200" baseline="0" dirty="0">
                <a:solidFill>
                  <a:schemeClr val="tx1"/>
                </a:solidFill>
                <a:latin typeface="+mn-lt"/>
                <a:ea typeface="+mn-ea"/>
                <a:cs typeface="+mn-cs"/>
              </a:rPr>
              <a:t>个输出端口，通过匹配算法建立输入端缓存和输出端的连接，能够达到</a:t>
            </a:r>
            <a:r>
              <a:rPr lang="en-US" altLang="zh-CN" sz="1200" b="0" i="0" u="none" strike="noStrike" kern="1200" baseline="0" dirty="0">
                <a:solidFill>
                  <a:schemeClr val="tx1"/>
                </a:solidFill>
                <a:latin typeface="+mn-lt"/>
                <a:ea typeface="+mn-ea"/>
                <a:cs typeface="+mn-cs"/>
              </a:rPr>
              <a:t>100%</a:t>
            </a:r>
            <a:r>
              <a:rPr lang="zh-CN" altLang="en-US" sz="1200" b="0" i="0" u="none" strike="noStrike" kern="1200" baseline="0" dirty="0">
                <a:solidFill>
                  <a:schemeClr val="tx1"/>
                </a:solidFill>
                <a:latin typeface="+mn-lt"/>
                <a:ea typeface="+mn-ea"/>
                <a:cs typeface="+mn-cs"/>
              </a:rPr>
              <a:t>的吞吐量，在</a:t>
            </a:r>
            <a:r>
              <a:rPr lang="en-US" altLang="zh-CN" sz="1200" b="0" i="0" u="none" strike="noStrike" kern="1200" baseline="0" dirty="0">
                <a:solidFill>
                  <a:schemeClr val="tx1"/>
                </a:solidFill>
                <a:latin typeface="+mn-lt"/>
                <a:ea typeface="+mn-ea"/>
                <a:cs typeface="+mn-cs"/>
              </a:rPr>
              <a:t>BE</a:t>
            </a:r>
            <a:r>
              <a:rPr lang="zh-CN" altLang="en-US" sz="1200" b="0" i="0" u="none" strike="noStrike" kern="1200" baseline="0" dirty="0">
                <a:solidFill>
                  <a:schemeClr val="tx1"/>
                </a:solidFill>
                <a:latin typeface="+mn-lt"/>
                <a:ea typeface="+mn-ea"/>
                <a:cs typeface="+mn-cs"/>
              </a:rPr>
              <a:t>流调度中常使用这种结构。但是匹配算法需要经过多轮，无法保证实时性和确定性，不适用于</a:t>
            </a:r>
            <a:r>
              <a:rPr lang="en-US" altLang="zh-CN" sz="1200" b="0" i="0" u="none" strike="noStrike" kern="1200" baseline="0" dirty="0">
                <a:solidFill>
                  <a:schemeClr val="tx1"/>
                </a:solidFill>
                <a:latin typeface="+mn-lt"/>
                <a:ea typeface="+mn-ea"/>
                <a:cs typeface="+mn-cs"/>
              </a:rPr>
              <a:t>TT</a:t>
            </a:r>
            <a:r>
              <a:rPr lang="zh-CN" altLang="en-US" sz="1200" b="0" i="0" u="none" strike="noStrike" kern="1200" baseline="0" dirty="0">
                <a:solidFill>
                  <a:schemeClr val="tx1"/>
                </a:solidFill>
                <a:latin typeface="+mn-lt"/>
                <a:ea typeface="+mn-ea"/>
                <a:cs typeface="+mn-cs"/>
              </a:rPr>
              <a:t>流的调度。</a:t>
            </a:r>
            <a:endParaRPr lang="en-US" altLang="zh-CN" sz="1200" b="0" i="0" u="none" strike="noStrike" kern="1200" baseline="0" dirty="0">
              <a:solidFill>
                <a:schemeClr val="tx1"/>
              </a:solidFill>
              <a:latin typeface="+mn-lt"/>
              <a:ea typeface="+mn-ea"/>
              <a:cs typeface="+mn-cs"/>
            </a:endParaRPr>
          </a:p>
          <a:p>
            <a:pPr marL="228600" indent="-228600">
              <a:buAutoNum type="arabicPeriod"/>
            </a:pPr>
            <a:r>
              <a:rPr lang="en-US" altLang="zh-CN" sz="1200" b="0" i="0" u="none" strike="noStrike" kern="1200" baseline="0" dirty="0">
                <a:solidFill>
                  <a:schemeClr val="tx1"/>
                </a:solidFill>
                <a:latin typeface="+mn-lt"/>
                <a:ea typeface="+mn-ea"/>
                <a:cs typeface="+mn-cs"/>
              </a:rPr>
              <a:t>OQ</a:t>
            </a:r>
            <a:r>
              <a:rPr lang="zh-CN" altLang="en-US" sz="1200" b="0" i="0" u="none" strike="noStrike" kern="1200" baseline="0" dirty="0">
                <a:solidFill>
                  <a:schemeClr val="tx1"/>
                </a:solidFill>
                <a:latin typeface="+mn-lt"/>
                <a:ea typeface="+mn-ea"/>
                <a:cs typeface="+mn-cs"/>
              </a:rPr>
              <a:t>结构吞吐量能够达到</a:t>
            </a:r>
            <a:r>
              <a:rPr lang="en-US" altLang="zh-CN" sz="1200" b="0" i="0" u="none" strike="noStrike" kern="1200" baseline="0" dirty="0">
                <a:solidFill>
                  <a:schemeClr val="tx1"/>
                </a:solidFill>
                <a:latin typeface="+mn-lt"/>
                <a:ea typeface="+mn-ea"/>
                <a:cs typeface="+mn-cs"/>
              </a:rPr>
              <a:t>100% </a:t>
            </a:r>
            <a:r>
              <a:rPr lang="zh-CN" altLang="en-US" sz="1200" b="0" i="0" u="none" strike="noStrike" kern="1200" baseline="0" dirty="0">
                <a:solidFill>
                  <a:schemeClr val="tx1"/>
                </a:solidFill>
                <a:latin typeface="+mn-lt"/>
                <a:ea typeface="+mn-ea"/>
                <a:cs typeface="+mn-cs"/>
              </a:rPr>
              <a:t>，由于数据不存在任何延迟能够直接到达输出端口队列，因此能够达到最优的</a:t>
            </a:r>
            <a:r>
              <a:rPr lang="en-US" altLang="zh-CN" sz="1200" b="0" i="0" u="none" strike="noStrike" kern="1200" baseline="0" dirty="0">
                <a:solidFill>
                  <a:schemeClr val="tx1"/>
                </a:solidFill>
                <a:latin typeface="+mn-lt"/>
                <a:ea typeface="+mn-ea"/>
                <a:cs typeface="+mn-cs"/>
              </a:rPr>
              <a:t>QoS</a:t>
            </a:r>
            <a:r>
              <a:rPr lang="zh-CN" altLang="en-US" sz="1200" b="0" i="0" u="none" strike="noStrike" kern="1200" baseline="0" dirty="0">
                <a:solidFill>
                  <a:schemeClr val="tx1"/>
                </a:solidFill>
                <a:latin typeface="+mn-lt"/>
                <a:ea typeface="+mn-ea"/>
                <a:cs typeface="+mn-cs"/>
              </a:rPr>
              <a:t>，但是每个交换节点至少需要</a:t>
            </a:r>
            <a:r>
              <a:rPr lang="en-US" altLang="zh-CN" sz="1200" b="0" i="0" u="none" strike="noStrike" kern="1200" baseline="0" dirty="0">
                <a:solidFill>
                  <a:schemeClr val="tx1"/>
                </a:solidFill>
                <a:latin typeface="+mn-lt"/>
                <a:ea typeface="+mn-ea"/>
                <a:cs typeface="+mn-cs"/>
              </a:rPr>
              <a:t>N</a:t>
            </a:r>
            <a:r>
              <a:rPr lang="zh-CN" altLang="en-US" sz="1200" b="0" i="0" u="none" strike="noStrike" kern="1200" baseline="0" dirty="0">
                <a:solidFill>
                  <a:schemeClr val="tx1"/>
                </a:solidFill>
                <a:latin typeface="+mn-lt"/>
                <a:ea typeface="+mn-ea"/>
                <a:cs typeface="+mn-cs"/>
              </a:rPr>
              <a:t>倍的线速率，硬件难以实现。</a:t>
            </a:r>
            <a:endParaRPr lang="en-US" altLang="zh-CN" sz="1200" b="0" i="0" u="none" strike="noStrike" kern="1200" baseline="0" dirty="0">
              <a:solidFill>
                <a:schemeClr val="tx1"/>
              </a:solidFill>
              <a:latin typeface="+mn-lt"/>
              <a:ea typeface="+mn-ea"/>
              <a:cs typeface="+mn-cs"/>
            </a:endParaRPr>
          </a:p>
          <a:p>
            <a:pPr marL="228600" indent="-228600">
              <a:buAutoNum type="arabicPeriod"/>
            </a:pPr>
            <a:r>
              <a:rPr lang="zh-CN" altLang="en-US" sz="1200" b="0" i="0" u="none" strike="noStrike" kern="1200" baseline="0" dirty="0">
                <a:solidFill>
                  <a:schemeClr val="tx1"/>
                </a:solidFill>
                <a:latin typeface="+mn-lt"/>
                <a:ea typeface="+mn-ea"/>
                <a:cs typeface="+mn-cs"/>
              </a:rPr>
              <a:t>共享缓存架构（</a:t>
            </a:r>
            <a:r>
              <a:rPr lang="en-US" altLang="zh-CN" sz="1200" b="0" i="0" u="none" strike="noStrike" kern="1200" baseline="0" dirty="0">
                <a:solidFill>
                  <a:schemeClr val="tx1"/>
                </a:solidFill>
                <a:latin typeface="+mn-lt"/>
                <a:ea typeface="+mn-ea"/>
                <a:cs typeface="+mn-cs"/>
              </a:rPr>
              <a:t>Shared Memory</a:t>
            </a:r>
            <a:r>
              <a:rPr lang="zh-CN" altLang="en-US" sz="1200" b="0" i="0" u="none" strike="noStrike" kern="1200" baseline="0" dirty="0">
                <a:solidFill>
                  <a:schemeClr val="tx1"/>
                </a:solidFill>
                <a:latin typeface="+mn-lt"/>
                <a:ea typeface="+mn-ea"/>
                <a:cs typeface="+mn-cs"/>
              </a:rPr>
              <a:t>）是</a:t>
            </a:r>
            <a:r>
              <a:rPr lang="en-US" altLang="zh-CN" sz="1200" b="0" i="0" u="none" strike="noStrike" kern="1200" baseline="0" dirty="0">
                <a:solidFill>
                  <a:schemeClr val="tx1"/>
                </a:solidFill>
                <a:latin typeface="+mn-lt"/>
                <a:ea typeface="+mn-ea"/>
                <a:cs typeface="+mn-cs"/>
              </a:rPr>
              <a:t>OQ </a:t>
            </a:r>
            <a:r>
              <a:rPr lang="zh-CN" altLang="en-US" sz="1200" b="0" i="0" u="none" strike="noStrike" kern="1200" baseline="0" dirty="0">
                <a:solidFill>
                  <a:schemeClr val="tx1"/>
                </a:solidFill>
                <a:latin typeface="+mn-lt"/>
                <a:ea typeface="+mn-ea"/>
                <a:cs typeface="+mn-cs"/>
              </a:rPr>
              <a:t>架构的一种，能够达到和</a:t>
            </a:r>
            <a:r>
              <a:rPr lang="en-US" altLang="zh-CN" sz="1200" b="0" i="0" u="none" strike="noStrike" kern="1200" baseline="0" dirty="0">
                <a:solidFill>
                  <a:schemeClr val="tx1"/>
                </a:solidFill>
                <a:latin typeface="+mn-lt"/>
                <a:ea typeface="+mn-ea"/>
                <a:cs typeface="+mn-cs"/>
              </a:rPr>
              <a:t>OQ</a:t>
            </a:r>
            <a:r>
              <a:rPr lang="zh-CN" altLang="en-US" sz="1200" b="0" i="0" u="none" strike="noStrike" kern="1200" baseline="0" dirty="0">
                <a:solidFill>
                  <a:schemeClr val="tx1"/>
                </a:solidFill>
                <a:latin typeface="+mn-lt"/>
                <a:ea typeface="+mn-ea"/>
                <a:cs typeface="+mn-cs"/>
              </a:rPr>
              <a:t>结构相同的效果，对于一个线速率为</a:t>
            </a:r>
            <a:r>
              <a:rPr lang="en-US" altLang="zh-CN" sz="1200" b="0" i="0" u="none" strike="noStrike" kern="1200" baseline="0" dirty="0">
                <a:solidFill>
                  <a:schemeClr val="tx1"/>
                </a:solidFill>
                <a:latin typeface="+mn-lt"/>
                <a:ea typeface="+mn-ea"/>
                <a:cs typeface="+mn-cs"/>
              </a:rPr>
              <a:t>R</a:t>
            </a:r>
            <a:r>
              <a:rPr lang="zh-CN" altLang="en-US" sz="1200" b="0" i="0" u="none" strike="noStrike" kern="1200" baseline="0" dirty="0">
                <a:solidFill>
                  <a:schemeClr val="tx1"/>
                </a:solidFill>
                <a:latin typeface="+mn-lt"/>
                <a:ea typeface="+mn-ea"/>
                <a:cs typeface="+mn-cs"/>
              </a:rPr>
              <a:t>，端口数为</a:t>
            </a:r>
            <a:r>
              <a:rPr lang="en-US" altLang="zh-CN" sz="1200" b="0" i="0" u="none" strike="noStrike" kern="1200" baseline="0" dirty="0">
                <a:solidFill>
                  <a:schemeClr val="tx1"/>
                </a:solidFill>
                <a:latin typeface="+mn-lt"/>
                <a:ea typeface="+mn-ea"/>
                <a:cs typeface="+mn-cs"/>
              </a:rPr>
              <a:t>N </a:t>
            </a:r>
            <a:r>
              <a:rPr lang="zh-CN" altLang="en-US" sz="1200" b="0" i="0" u="none" strike="noStrike" kern="1200" baseline="0" dirty="0">
                <a:solidFill>
                  <a:schemeClr val="tx1"/>
                </a:solidFill>
                <a:latin typeface="+mn-lt"/>
                <a:ea typeface="+mn-ea"/>
                <a:cs typeface="+mn-cs"/>
              </a:rPr>
              <a:t>的交换机来说，共享缓存的带宽至少为</a:t>
            </a:r>
            <a:r>
              <a:rPr lang="en-US" altLang="zh-CN" sz="1200" b="0" i="0" u="none" strike="noStrike" kern="1200" baseline="0" dirty="0">
                <a:solidFill>
                  <a:schemeClr val="tx1"/>
                </a:solidFill>
                <a:latin typeface="+mn-lt"/>
                <a:ea typeface="+mn-ea"/>
                <a:cs typeface="+mn-cs"/>
              </a:rPr>
              <a:t>2NR</a:t>
            </a:r>
            <a:r>
              <a:rPr lang="zh-CN" altLang="en-US" sz="1200" b="0" i="0" u="none" strike="noStrike" kern="1200" baseline="0" dirty="0">
                <a:solidFill>
                  <a:schemeClr val="tx1"/>
                </a:solidFill>
                <a:latin typeface="+mn-lt"/>
                <a:ea typeface="+mn-ea"/>
                <a:cs typeface="+mn-cs"/>
              </a:rPr>
              <a:t>。随着端口数和传输速率的不断提高，硬件实现将变得更加困难。</a:t>
            </a:r>
            <a:endParaRPr lang="zh-CN" altLang="en-US" dirty="0"/>
          </a:p>
        </p:txBody>
      </p:sp>
      <p:sp>
        <p:nvSpPr>
          <p:cNvPr id="4" name="Slide Number Placeholder 3"/>
          <p:cNvSpPr>
            <a:spLocks noGrp="1"/>
          </p:cNvSpPr>
          <p:nvPr>
            <p:ph type="sldNum" sz="quarter" idx="5"/>
          </p:nvPr>
        </p:nvSpPr>
        <p:spPr/>
        <p:txBody>
          <a:bodyPr/>
          <a:lstStyle/>
          <a:p>
            <a:fld id="{E3CFC841-E2E1-4802-8701-94EA307E94B0}" type="slidenum">
              <a:rPr lang="zh-CN" altLang="en-US" smtClean="0"/>
              <a:t>6</a:t>
            </a:fld>
            <a:endParaRPr lang="zh-CN" altLang="en-US"/>
          </a:p>
        </p:txBody>
      </p:sp>
    </p:spTree>
    <p:extLst>
      <p:ext uri="{BB962C8B-B14F-4D97-AF65-F5344CB8AC3E}">
        <p14:creationId xmlns:p14="http://schemas.microsoft.com/office/powerpoint/2010/main" val="35631106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TSN</a:t>
            </a:r>
            <a:r>
              <a:rPr lang="zh-CN" altLang="en-US" dirty="0"/>
              <a:t>数据交换架构以传统以太网交换架构为基准进行改进， 目前主要有基于输出端口队列结构和基于</a:t>
            </a:r>
            <a:r>
              <a:rPr lang="en-US" altLang="zh-CN" dirty="0"/>
              <a:t>SMS</a:t>
            </a:r>
            <a:r>
              <a:rPr lang="zh-CN" altLang="en-US" dirty="0"/>
              <a:t>的数据交换架构。</a:t>
            </a:r>
            <a:endParaRPr lang="en-US" altLang="zh-CN" dirty="0"/>
          </a:p>
          <a:p>
            <a:r>
              <a:rPr lang="zh-CN" altLang="en-US" dirty="0"/>
              <a:t>在</a:t>
            </a:r>
            <a:r>
              <a:rPr lang="en-US" altLang="zh-CN" dirty="0"/>
              <a:t>802.1Qbv </a:t>
            </a:r>
            <a:r>
              <a:rPr lang="zh-CN" altLang="en-US" dirty="0"/>
              <a:t>协议中给出了一种输出端口队列结构，如图所示，这种架构为每个输出端口分配了</a:t>
            </a:r>
            <a:r>
              <a:rPr lang="en-US" altLang="zh-CN" dirty="0"/>
              <a:t>8</a:t>
            </a:r>
            <a:r>
              <a:rPr lang="zh-CN" altLang="en-US" dirty="0"/>
              <a:t>个优先级队列，通过打开或关闭队列的控制门来进行队列间的数据调度。这种结构每个端口之间的存储队列无法共享，资源利用率低，且应对突发流量的能力差。 </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为提高资源利用率，</a:t>
            </a:r>
            <a:r>
              <a:rPr lang="en-US" altLang="zh-CN" dirty="0"/>
              <a:t>2020</a:t>
            </a:r>
            <a:r>
              <a:rPr lang="zh-CN" altLang="en-US" dirty="0"/>
              <a:t>年提出了支持</a:t>
            </a:r>
            <a:r>
              <a:rPr lang="en-US" altLang="zh-CN" dirty="0"/>
              <a:t>TSN</a:t>
            </a:r>
            <a:r>
              <a:rPr lang="zh-CN" altLang="en-US" dirty="0"/>
              <a:t>的</a:t>
            </a:r>
            <a:r>
              <a:rPr lang="en-US" altLang="zh-CN" dirty="0"/>
              <a:t>SMS</a:t>
            </a:r>
            <a:r>
              <a:rPr lang="zh-CN" altLang="en-US" dirty="0"/>
              <a:t>架构，该架构使所有的端口共享同一个数据缓存区，提高了</a:t>
            </a:r>
            <a:r>
              <a:rPr lang="zh-CN" altLang="en-US" sz="1200" dirty="0"/>
              <a:t>存储</a:t>
            </a:r>
            <a:r>
              <a:rPr lang="zh-CN" altLang="en-US" sz="1200" kern="1200" dirty="0">
                <a:solidFill>
                  <a:schemeClr val="tx1"/>
                </a:solidFill>
                <a:latin typeface="+mn-lt"/>
                <a:ea typeface="+mn-ea"/>
                <a:cs typeface="+mn-cs"/>
              </a:rPr>
              <a:t>资源利用率。同时</a:t>
            </a:r>
            <a:r>
              <a:rPr lang="zh-CN" altLang="en-US" dirty="0"/>
              <a:t>增加了每个端口可用的调度队列数量，从而增加了确定性传输对奥都算法的解空间。然而</a:t>
            </a:r>
            <a:r>
              <a:rPr lang="en-US" altLang="zh-CN" dirty="0"/>
              <a:t>SMS</a:t>
            </a:r>
            <a:r>
              <a:rPr lang="zh-CN" altLang="en-US" dirty="0"/>
              <a:t>交换结构需要通过多层调度结构来实现数据的转发，例如第一级</a:t>
            </a:r>
            <a:r>
              <a:rPr lang="en-US" altLang="zh-CN" dirty="0"/>
              <a:t>crossbar</a:t>
            </a:r>
            <a:r>
              <a:rPr lang="zh-CN" altLang="en-US" dirty="0"/>
              <a:t>和共享缓存构成</a:t>
            </a:r>
            <a:r>
              <a:rPr lang="en-US" altLang="zh-CN" dirty="0"/>
              <a:t>TT</a:t>
            </a:r>
            <a:r>
              <a:rPr lang="zh-CN" altLang="en-US" dirty="0"/>
              <a:t>流的调度结构，两级</a:t>
            </a:r>
            <a:r>
              <a:rPr lang="en-US" altLang="zh-CN" dirty="0"/>
              <a:t>crossbar</a:t>
            </a:r>
            <a:r>
              <a:rPr lang="zh-CN" altLang="en-US" dirty="0"/>
              <a:t>和共享缓存构成</a:t>
            </a:r>
            <a:r>
              <a:rPr lang="en-US" altLang="zh-CN" dirty="0"/>
              <a:t>BE</a:t>
            </a:r>
            <a:r>
              <a:rPr lang="zh-CN" altLang="en-US" dirty="0"/>
              <a:t>流和</a:t>
            </a:r>
            <a:r>
              <a:rPr lang="en-US" altLang="zh-CN" dirty="0"/>
              <a:t>PTP</a:t>
            </a:r>
            <a:r>
              <a:rPr lang="zh-CN" altLang="en-US" dirty="0"/>
              <a:t>流的调度结构，难以扩展支持更多类型数据的调度需求，灵活性和扩展性差。</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latin typeface="+mn-lt"/>
                <a:ea typeface="+mn-ea"/>
                <a:cs typeface="+mn-cs"/>
              </a:rPr>
              <a:t>但是根据以上对</a:t>
            </a:r>
            <a:r>
              <a:rPr lang="en-US" altLang="zh-CN" sz="1200" kern="1200" dirty="0">
                <a:solidFill>
                  <a:schemeClr val="tx1"/>
                </a:solidFill>
                <a:latin typeface="+mn-lt"/>
                <a:ea typeface="+mn-ea"/>
                <a:cs typeface="+mn-cs"/>
              </a:rPr>
              <a:t>SMS</a:t>
            </a:r>
            <a:r>
              <a:rPr lang="zh-CN" altLang="en-US" sz="1200" kern="1200" dirty="0">
                <a:solidFill>
                  <a:schemeClr val="tx1"/>
                </a:solidFill>
                <a:latin typeface="+mn-lt"/>
                <a:ea typeface="+mn-ea"/>
                <a:cs typeface="+mn-cs"/>
              </a:rPr>
              <a:t>架构的分析，这种架构仍然是支持</a:t>
            </a:r>
            <a:r>
              <a:rPr lang="en-US" altLang="zh-CN" sz="1200" kern="1200" dirty="0">
                <a:solidFill>
                  <a:schemeClr val="tx1"/>
                </a:solidFill>
                <a:latin typeface="+mn-lt"/>
                <a:ea typeface="+mn-ea"/>
                <a:cs typeface="+mn-cs"/>
              </a:rPr>
              <a:t>TSN</a:t>
            </a:r>
            <a:r>
              <a:rPr lang="zh-CN" altLang="en-US" sz="1200" kern="1200" dirty="0">
                <a:solidFill>
                  <a:schemeClr val="tx1"/>
                </a:solidFill>
                <a:latin typeface="+mn-lt"/>
                <a:ea typeface="+mn-ea"/>
                <a:cs typeface="+mn-cs"/>
              </a:rPr>
              <a:t>的最优选择之一。</a:t>
            </a:r>
            <a:endParaRPr lang="en-US" altLang="zh-CN" sz="1200" kern="1200" dirty="0">
              <a:solidFill>
                <a:schemeClr val="tx1"/>
              </a:solidFill>
              <a:latin typeface="+mn-lt"/>
              <a:ea typeface="+mn-ea"/>
              <a:cs typeface="+mn-cs"/>
            </a:endParaRPr>
          </a:p>
          <a:p>
            <a:endParaRPr lang="zh-CN" altLang="en-US" dirty="0"/>
          </a:p>
        </p:txBody>
      </p:sp>
      <p:sp>
        <p:nvSpPr>
          <p:cNvPr id="4" name="Slide Number Placeholder 3"/>
          <p:cNvSpPr>
            <a:spLocks noGrp="1"/>
          </p:cNvSpPr>
          <p:nvPr>
            <p:ph type="sldNum" sz="quarter" idx="5"/>
          </p:nvPr>
        </p:nvSpPr>
        <p:spPr/>
        <p:txBody>
          <a:bodyPr/>
          <a:lstStyle/>
          <a:p>
            <a:fld id="{E3CFC841-E2E1-4802-8701-94EA307E94B0}" type="slidenum">
              <a:rPr lang="zh-CN" altLang="en-US" smtClean="0"/>
              <a:t>7</a:t>
            </a:fld>
            <a:endParaRPr lang="zh-CN" altLang="en-US"/>
          </a:p>
        </p:txBody>
      </p:sp>
    </p:spTree>
    <p:extLst>
      <p:ext uri="{BB962C8B-B14F-4D97-AF65-F5344CB8AC3E}">
        <p14:creationId xmlns:p14="http://schemas.microsoft.com/office/powerpoint/2010/main" val="39866574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为实现异构数据调度，需要灵活的</a:t>
            </a:r>
            <a:r>
              <a:rPr lang="zh-CN" altLang="en-US" sz="1200" b="1" dirty="0">
                <a:latin typeface="+mn-ea"/>
                <a:ea typeface="+mn-ea"/>
              </a:rPr>
              <a:t>数据调度结构 </a:t>
            </a:r>
            <a:r>
              <a:rPr lang="zh-CN" altLang="en-US" dirty="0"/>
              <a:t>，目前有</a:t>
            </a:r>
            <a:r>
              <a:rPr lang="en-US" altLang="zh-CN" dirty="0"/>
              <a:t>FIFO/PIFO/PIEO</a:t>
            </a:r>
            <a:r>
              <a:rPr lang="zh-CN" altLang="en-US" dirty="0"/>
              <a:t>三种数据调度结构。</a:t>
            </a:r>
          </a:p>
          <a:p>
            <a:endParaRPr lang="zh-CN" altLang="en-US" dirty="0"/>
          </a:p>
          <a:p>
            <a:r>
              <a:rPr lang="en-US" altLang="zh-CN" dirty="0"/>
              <a:t>FIFO</a:t>
            </a:r>
            <a:r>
              <a:rPr lang="zh-CN" altLang="en-US" dirty="0"/>
              <a:t>按照数据包的到达顺序进行排序调度，硬件实现简单，是最常用的一种调度结构。其缺点是不能表达广泛的分组调度形式，且需严格控制数据包的到达时间，容错能力差。如图所示：如果因为抖动导致两个数据包的到达时间出现偏差将导致其发送顺序的偏差，链路上这样的偏差累积起来有可能造成</a:t>
            </a:r>
            <a:r>
              <a:rPr lang="en-US" altLang="zh-CN" dirty="0"/>
              <a:t>TT</a:t>
            </a:r>
            <a:r>
              <a:rPr lang="zh-CN" altLang="en-US" dirty="0"/>
              <a:t>流错过其截止时间。</a:t>
            </a:r>
          </a:p>
          <a:p>
            <a:endParaRPr lang="zh-CN" altLang="en-US" dirty="0"/>
          </a:p>
          <a:p>
            <a:r>
              <a:rPr lang="en-US" altLang="zh-CN" dirty="0"/>
              <a:t>2017</a:t>
            </a:r>
            <a:r>
              <a:rPr lang="zh-CN" altLang="en-US" dirty="0"/>
              <a:t>年提出了</a:t>
            </a:r>
            <a:r>
              <a:rPr lang="en-US" altLang="zh-CN" dirty="0"/>
              <a:t>PIFO</a:t>
            </a:r>
            <a:r>
              <a:rPr lang="zh-CN" altLang="en-US" dirty="0"/>
              <a:t>调度结构，</a:t>
            </a:r>
            <a:r>
              <a:rPr lang="en-US" altLang="zh-CN" dirty="0"/>
              <a:t>PIFO</a:t>
            </a:r>
            <a:r>
              <a:rPr lang="zh-CN" altLang="en-US" dirty="0"/>
              <a:t>是一种按照优先级调度的结构，可以在</a:t>
            </a:r>
            <a:r>
              <a:rPr lang="en-US" altLang="zh-CN" dirty="0"/>
              <a:t>O(1) </a:t>
            </a:r>
            <a:r>
              <a:rPr lang="zh-CN" altLang="en-US" dirty="0"/>
              <a:t>时间内得到排序结果，但是仍不足以表达更通用的调度算法和调度策略</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PIEO </a:t>
            </a:r>
            <a:r>
              <a:rPr lang="zh-CN" altLang="en-US" dirty="0"/>
              <a:t>于</a:t>
            </a:r>
            <a:r>
              <a:rPr lang="en-US" altLang="zh-CN" dirty="0"/>
              <a:t>2019</a:t>
            </a:r>
            <a:r>
              <a:rPr lang="zh-CN" altLang="en-US" dirty="0"/>
              <a:t>年提出，在</a:t>
            </a:r>
            <a:r>
              <a:rPr lang="en-US" altLang="zh-CN" dirty="0"/>
              <a:t>PIFO</a:t>
            </a:r>
            <a:r>
              <a:rPr lang="zh-CN" altLang="en-US" dirty="0"/>
              <a:t>上做了进一步提升，提取“具有调度资格的排序最小元素”，通过为数据包分配两种属性：调度资格和排序值 灵活实现多种形式的调度。但</a:t>
            </a:r>
            <a:r>
              <a:rPr lang="en-US" altLang="zh-CN" dirty="0"/>
              <a:t>PIEO</a:t>
            </a:r>
            <a:r>
              <a:rPr lang="zh-CN" altLang="en-US" dirty="0"/>
              <a:t>无法同时支持多端口调度，且资源消耗大 ，采用</a:t>
            </a:r>
            <a:r>
              <a:rPr lang="en-US" altLang="zh-CN" dirty="0" err="1"/>
              <a:t>xilinx</a:t>
            </a:r>
            <a:r>
              <a:rPr lang="en-US" altLang="zh-CN" dirty="0"/>
              <a:t> </a:t>
            </a:r>
            <a:r>
              <a:rPr lang="zh-CN" altLang="en-US" dirty="0"/>
              <a:t>高端的</a:t>
            </a:r>
            <a:r>
              <a:rPr lang="en-US" altLang="zh-CN" dirty="0" err="1"/>
              <a:t>vertix</a:t>
            </a:r>
            <a:r>
              <a:rPr lang="en-US" altLang="zh-CN" dirty="0"/>
              <a:t> FPGA</a:t>
            </a:r>
            <a:r>
              <a:rPr lang="zh-CN" altLang="en-US" dirty="0"/>
              <a:t>进行测试，即使</a:t>
            </a:r>
            <a:r>
              <a:rPr lang="en-US" altLang="zh-CN" dirty="0"/>
              <a:t>8</a:t>
            </a:r>
            <a:r>
              <a:rPr lang="zh-CN" altLang="en-US" dirty="0"/>
              <a:t>个</a:t>
            </a:r>
            <a:r>
              <a:rPr lang="en-US" altLang="zh-CN" dirty="0"/>
              <a:t>PIEO</a:t>
            </a:r>
            <a:r>
              <a:rPr lang="zh-CN" altLang="en-US" dirty="0"/>
              <a:t>的资源消耗就已经超过了</a:t>
            </a:r>
            <a:r>
              <a:rPr lang="en-US" altLang="zh-CN" dirty="0"/>
              <a:t>80%</a:t>
            </a:r>
            <a:r>
              <a:rPr lang="zh-CN" altLang="en-US" dirty="0"/>
              <a:t>。</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因此现有的数据交换结构进一步解决调度灵活性和资源消耗的问题来满足</a:t>
            </a:r>
            <a:r>
              <a:rPr lang="en-US" altLang="zh-CN" dirty="0"/>
              <a:t>TSN</a:t>
            </a:r>
            <a:r>
              <a:rPr lang="zh-CN" altLang="en-US" dirty="0"/>
              <a:t>数据调度的需求。</a:t>
            </a:r>
          </a:p>
          <a:p>
            <a:endParaRPr lang="zh-CN" altLang="en-US" dirty="0"/>
          </a:p>
        </p:txBody>
      </p:sp>
      <p:sp>
        <p:nvSpPr>
          <p:cNvPr id="4" name="Slide Number Placeholder 3"/>
          <p:cNvSpPr>
            <a:spLocks noGrp="1"/>
          </p:cNvSpPr>
          <p:nvPr>
            <p:ph type="sldNum" sz="quarter" idx="5"/>
          </p:nvPr>
        </p:nvSpPr>
        <p:spPr/>
        <p:txBody>
          <a:bodyPr/>
          <a:lstStyle/>
          <a:p>
            <a:fld id="{E3CFC841-E2E1-4802-8701-94EA307E94B0}" type="slidenum">
              <a:rPr lang="zh-CN" altLang="en-US" smtClean="0"/>
              <a:t>8</a:t>
            </a:fld>
            <a:endParaRPr lang="zh-CN" altLang="en-US"/>
          </a:p>
        </p:txBody>
      </p:sp>
    </p:spTree>
    <p:extLst>
      <p:ext uri="{BB962C8B-B14F-4D97-AF65-F5344CB8AC3E}">
        <p14:creationId xmlns:p14="http://schemas.microsoft.com/office/powerpoint/2010/main" val="30053297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在调度算法方面，本文针对</a:t>
            </a:r>
            <a:r>
              <a:rPr lang="en-US" altLang="zh-CN" dirty="0"/>
              <a:t>802.1Qbv</a:t>
            </a:r>
            <a:r>
              <a:rPr lang="zh-CN" altLang="en-US" dirty="0"/>
              <a:t>协议中规定的门控机制设计</a:t>
            </a:r>
            <a:r>
              <a:rPr lang="en-US" altLang="zh-CN" dirty="0"/>
              <a:t>TT</a:t>
            </a:r>
            <a:r>
              <a:rPr lang="zh-CN" altLang="en-US" dirty="0"/>
              <a:t>流的确定性传输调度算法。目前有离线调度算法和在线调度算法。离线调度算法适合进行大规模数据流调度；在线算法应用在网络流量有少许变化的场景，一般在离线算法已经得到了整体调度方案后，通过增量算法来调度少许新增的数据流。本文主要针对离线调度算法进行研究</a:t>
            </a:r>
            <a:endParaRPr lang="en-US" altLang="zh-CN" dirty="0"/>
          </a:p>
          <a:p>
            <a:r>
              <a:rPr lang="zh-CN" altLang="en-US" dirty="0"/>
              <a:t>离线调度算法包括直接调度方法和迭代调度方法。</a:t>
            </a:r>
            <a:endParaRPr lang="en-US" altLang="zh-CN" dirty="0"/>
          </a:p>
          <a:p>
            <a:r>
              <a:rPr lang="en-US" altLang="zh-CN" dirty="0"/>
              <a:t>——————</a:t>
            </a:r>
          </a:p>
          <a:p>
            <a:r>
              <a:rPr lang="zh-CN" altLang="en-US" dirty="0"/>
              <a:t>在调度算法方便，本文针对</a:t>
            </a:r>
            <a:r>
              <a:rPr lang="en-US" altLang="zh-CN" dirty="0"/>
              <a:t>802.1qbv </a:t>
            </a:r>
            <a:r>
              <a:rPr lang="zh-CN" altLang="en-US" dirty="0"/>
              <a:t>进行离线调度算法的研究，离线调度算法分为直接调度方法和迭代调度方法。</a:t>
            </a:r>
          </a:p>
        </p:txBody>
      </p:sp>
      <p:sp>
        <p:nvSpPr>
          <p:cNvPr id="4" name="灯片编号占位符 3"/>
          <p:cNvSpPr>
            <a:spLocks noGrp="1"/>
          </p:cNvSpPr>
          <p:nvPr>
            <p:ph type="sldNum" sz="quarter" idx="5"/>
          </p:nvPr>
        </p:nvSpPr>
        <p:spPr/>
        <p:txBody>
          <a:bodyPr/>
          <a:lstStyle/>
          <a:p>
            <a:fld id="{E3CFC841-E2E1-4802-8701-94EA307E94B0}" type="slidenum">
              <a:rPr lang="zh-CN" altLang="en-US" smtClean="0"/>
              <a:t>9</a:t>
            </a:fld>
            <a:endParaRPr lang="zh-CN" altLang="en-US"/>
          </a:p>
        </p:txBody>
      </p:sp>
    </p:spTree>
    <p:extLst>
      <p:ext uri="{BB962C8B-B14F-4D97-AF65-F5344CB8AC3E}">
        <p14:creationId xmlns:p14="http://schemas.microsoft.com/office/powerpoint/2010/main" val="32964454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TSN</a:t>
            </a:r>
            <a:r>
              <a:rPr lang="zh-CN" altLang="en-US" dirty="0"/>
              <a:t>设备是</a:t>
            </a:r>
            <a:r>
              <a:rPr lang="en-US" altLang="zh-CN" dirty="0"/>
              <a:t>TSN</a:t>
            </a:r>
            <a:r>
              <a:rPr lang="zh-CN" altLang="en-US" dirty="0"/>
              <a:t>技术落地的基础，</a:t>
            </a:r>
            <a:r>
              <a:rPr lang="zh-CN" altLang="en-US" sz="1200" dirty="0"/>
              <a:t>当今市场上国外的</a:t>
            </a:r>
            <a:r>
              <a:rPr lang="en-US" altLang="zh-CN" sz="1200" dirty="0"/>
              <a:t>TSN </a:t>
            </a:r>
            <a:r>
              <a:rPr lang="zh-CN" altLang="en-US" sz="1200" dirty="0"/>
              <a:t>交换设备占据多数，国内厂商推出的</a:t>
            </a:r>
            <a:r>
              <a:rPr lang="en-US" altLang="zh-CN" sz="1200" dirty="0"/>
              <a:t>TSN</a:t>
            </a:r>
            <a:r>
              <a:rPr lang="zh-CN" altLang="en-US" sz="1200" dirty="0"/>
              <a:t>芯片、网络设备、</a:t>
            </a:r>
            <a:r>
              <a:rPr lang="en-US" altLang="zh-CN" sz="1200" dirty="0"/>
              <a:t>IP</a:t>
            </a:r>
            <a:r>
              <a:rPr lang="zh-CN" altLang="en-US" sz="1200" dirty="0"/>
              <a:t>寥寥无几。</a:t>
            </a:r>
            <a:r>
              <a:rPr lang="en-US" altLang="zh-CN" sz="1200" dirty="0"/>
              <a:t>ASIC </a:t>
            </a:r>
            <a:r>
              <a:rPr lang="zh-CN" altLang="en-US" sz="1200" dirty="0"/>
              <a:t>芯片针对特定的功能，难以实现灵活扩展，因此设计自主可控的</a:t>
            </a:r>
            <a:r>
              <a:rPr lang="en-US" altLang="zh-CN" sz="1200" dirty="0"/>
              <a:t>TSN IP</a:t>
            </a:r>
            <a:r>
              <a:rPr lang="zh-CN" altLang="en-US" sz="1200" dirty="0"/>
              <a:t>也是目前面临的难题。</a:t>
            </a:r>
            <a:endParaRPr lang="zh-CN" altLang="en-US" dirty="0"/>
          </a:p>
          <a:p>
            <a:endParaRPr lang="en-US" altLang="zh-CN" sz="1200" dirty="0">
              <a:latin typeface="+mn-ea"/>
              <a:ea typeface="+mn-ea"/>
            </a:endParaRPr>
          </a:p>
        </p:txBody>
      </p:sp>
      <p:sp>
        <p:nvSpPr>
          <p:cNvPr id="4" name="Slide Number Placeholder 3"/>
          <p:cNvSpPr>
            <a:spLocks noGrp="1"/>
          </p:cNvSpPr>
          <p:nvPr>
            <p:ph type="sldNum" sz="quarter" idx="5"/>
          </p:nvPr>
        </p:nvSpPr>
        <p:spPr/>
        <p:txBody>
          <a:bodyPr/>
          <a:lstStyle/>
          <a:p>
            <a:fld id="{E3CFC841-E2E1-4802-8701-94EA307E94B0}" type="slidenum">
              <a:rPr lang="zh-CN" altLang="en-US" smtClean="0"/>
              <a:t>10</a:t>
            </a:fld>
            <a:endParaRPr lang="zh-CN" altLang="en-US"/>
          </a:p>
        </p:txBody>
      </p:sp>
    </p:spTree>
    <p:extLst>
      <p:ext uri="{BB962C8B-B14F-4D97-AF65-F5344CB8AC3E}">
        <p14:creationId xmlns:p14="http://schemas.microsoft.com/office/powerpoint/2010/main" val="150618976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microsoft.com/office/2007/relationships/hdphoto" Target="../media/hdphoto1.wdp"/></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标题幻灯片">
    <p:bg>
      <p:bgPr>
        <a:solidFill>
          <a:schemeClr val="accent1"/>
        </a:solidFill>
        <a:effectLst/>
      </p:bgPr>
    </p:bg>
    <p:spTree>
      <p:nvGrpSpPr>
        <p:cNvPr id="1" name=""/>
        <p:cNvGrpSpPr/>
        <p:nvPr/>
      </p:nvGrpSpPr>
      <p:grpSpPr>
        <a:xfrm>
          <a:off x="0" y="0"/>
          <a:ext cx="0" cy="0"/>
          <a:chOff x="0" y="0"/>
          <a:chExt cx="0" cy="0"/>
        </a:xfrm>
      </p:grpSpPr>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07760" y="5815086"/>
            <a:ext cx="2458720" cy="650876"/>
          </a:xfrm>
          <a:prstGeom prst="rect">
            <a:avLst/>
          </a:prstGeom>
        </p:spPr>
      </p:pic>
      <p:sp>
        <p:nvSpPr>
          <p:cNvPr id="2" name="标题 1"/>
          <p:cNvSpPr>
            <a:spLocks noGrp="1"/>
          </p:cNvSpPr>
          <p:nvPr>
            <p:ph type="title"/>
          </p:nvPr>
        </p:nvSpPr>
        <p:spPr>
          <a:xfrm>
            <a:off x="628650" y="4149566"/>
            <a:ext cx="7886700" cy="899510"/>
          </a:xfrm>
          <a:prstGeom prst="rect">
            <a:avLst/>
          </a:prstGeom>
        </p:spPr>
        <p:txBody>
          <a:bodyPr anchor="ctr">
            <a:noAutofit/>
          </a:bodyPr>
          <a:lstStyle>
            <a:lvl1pPr algn="ctr">
              <a:defRPr sz="4800" b="1">
                <a:solidFill>
                  <a:schemeClr val="bg1"/>
                </a:solidFill>
                <a:latin typeface="+mj-ea"/>
                <a:ea typeface="+mj-ea"/>
              </a:defRPr>
            </a:lvl1pPr>
          </a:lstStyle>
          <a:p>
            <a:r>
              <a:rPr lang="zh-CN" altLang="en-US"/>
              <a:t>单击此处编辑母版标题样式</a:t>
            </a:r>
            <a:endParaRPr lang="zh-CN" altLang="en-US" dirty="0"/>
          </a:p>
        </p:txBody>
      </p:sp>
      <p:sp>
        <p:nvSpPr>
          <p:cNvPr id="6" name="副标题 2"/>
          <p:cNvSpPr>
            <a:spLocks noGrp="1"/>
          </p:cNvSpPr>
          <p:nvPr>
            <p:ph type="subTitle" idx="1"/>
          </p:nvPr>
        </p:nvSpPr>
        <p:spPr>
          <a:xfrm>
            <a:off x="628650" y="5114029"/>
            <a:ext cx="7886700" cy="604299"/>
          </a:xfrm>
        </p:spPr>
        <p:txBody>
          <a:bodyPr anchor="ctr">
            <a:noAutofit/>
          </a:bodyPr>
          <a:lstStyle>
            <a:lvl1pPr algn="ctr">
              <a:defRPr lang="zh-CN" altLang="en-US" sz="2400" b="0">
                <a:solidFill>
                  <a:schemeClr val="bg1"/>
                </a:solidFill>
                <a:latin typeface="+mn-ea"/>
                <a:cs typeface="+mj-cs"/>
              </a:defRPr>
            </a:lvl1pPr>
          </a:lstStyle>
          <a:p>
            <a:pPr lvl="0" algn="ctr">
              <a:lnSpc>
                <a:spcPct val="90000"/>
              </a:lnSpc>
              <a:spcBef>
                <a:spcPct val="0"/>
              </a:spcBef>
              <a:buNone/>
            </a:pPr>
            <a:r>
              <a:rPr lang="zh-CN" altLang="en-US"/>
              <a:t>单击以编辑母版副标题样式</a:t>
            </a:r>
          </a:p>
        </p:txBody>
      </p:sp>
      <p:pic>
        <p:nvPicPr>
          <p:cNvPr id="7" name="图片 6"/>
          <p:cNvPicPr>
            <a:picLocks noChangeAspect="1"/>
          </p:cNvPicPr>
          <p:nvPr/>
        </p:nvPicPr>
        <p:blipFill rotWithShape="1">
          <a:blip r:embed="rId3">
            <a:extLst>
              <a:ext uri="{28A0092B-C50C-407E-A947-70E740481C1C}">
                <a14:useLocalDpi xmlns:a14="http://schemas.microsoft.com/office/drawing/2010/main" val="0"/>
              </a:ext>
            </a:extLst>
          </a:blip>
          <a:srcRect l="78" t="172" r="40" b="-12"/>
          <a:stretch/>
        </p:blipFill>
        <p:spPr>
          <a:xfrm>
            <a:off x="0" y="0"/>
            <a:ext cx="9144000" cy="3899805"/>
          </a:xfrm>
          <a:prstGeom prst="rect">
            <a:avLst/>
          </a:prstGeom>
          <a:ln>
            <a:noFill/>
          </a:ln>
        </p:spPr>
      </p:pic>
      <p:cxnSp>
        <p:nvCxnSpPr>
          <p:cNvPr id="9" name="直接连接符 8"/>
          <p:cNvCxnSpPr/>
          <p:nvPr/>
        </p:nvCxnSpPr>
        <p:spPr>
          <a:xfrm>
            <a:off x="0" y="3899805"/>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0489643"/>
      </p:ext>
    </p:extLst>
  </p:cSld>
  <p:clrMapOvr>
    <a:masterClrMapping/>
  </p:clrMapOvr>
  <p:extLst>
    <p:ext uri="{DCECCB84-F9BA-43D5-87BE-67443E8EF086}">
      <p15:sldGuideLst xmlns:p15="http://schemas.microsoft.com/office/powerpoint/2012/main">
        <p15:guide id="2" pos="2880">
          <p15:clr>
            <a:srgbClr val="FBAE40"/>
          </p15:clr>
        </p15:guide>
        <p15:guide id="3" orient="horz" pos="2160">
          <p15:clr>
            <a:srgbClr val="FBAE40"/>
          </p15:clr>
        </p15:guide>
        <p15:guide id="4"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空白-有页码">
    <p:spTree>
      <p:nvGrpSpPr>
        <p:cNvPr id="1" name=""/>
        <p:cNvGrpSpPr/>
        <p:nvPr/>
      </p:nvGrpSpPr>
      <p:grpSpPr>
        <a:xfrm>
          <a:off x="0" y="0"/>
          <a:ext cx="0" cy="0"/>
          <a:chOff x="0" y="0"/>
          <a:chExt cx="0" cy="0"/>
        </a:xfrm>
      </p:grpSpPr>
      <p:pic>
        <p:nvPicPr>
          <p:cNvPr id="14" name="图片 13"/>
          <p:cNvPicPr>
            <a:picLocks noChangeAspect="1"/>
          </p:cNvPicPr>
          <p:nvPr/>
        </p:nvPicPr>
        <p:blipFill>
          <a:blip r:embed="rId2"/>
          <a:stretch>
            <a:fillRect/>
          </a:stretch>
        </p:blipFill>
        <p:spPr>
          <a:xfrm>
            <a:off x="0" y="0"/>
            <a:ext cx="9144793" cy="664522"/>
          </a:xfrm>
          <a:prstGeom prst="rect">
            <a:avLst/>
          </a:prstGeom>
        </p:spPr>
      </p:pic>
      <p:sp>
        <p:nvSpPr>
          <p:cNvPr id="15" name="矩形 14"/>
          <p:cNvSpPr/>
          <p:nvPr/>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6" name="图片 15"/>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17" name="矩形 16"/>
          <p:cNvSpPr/>
          <p:nvPr/>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8250026" y="311755"/>
            <a:ext cx="578813" cy="276999"/>
          </a:xfrm>
          <a:prstGeom prst="rect">
            <a:avLst/>
          </a:prstGeom>
          <a:noFill/>
        </p:spPr>
        <p:txBody>
          <a:bodyPr wrap="none" rtlCol="0">
            <a:spAutoFit/>
          </a:bodyPr>
          <a:lstStyle/>
          <a:p>
            <a:r>
              <a:rPr lang="en-US" altLang="zh-CN" sz="1200" spc="-60" baseline="0" dirty="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sp>
        <p:nvSpPr>
          <p:cNvPr id="7" name="灯片编号占位符 5"/>
          <p:cNvSpPr>
            <a:spLocks noGrp="1"/>
          </p:cNvSpPr>
          <p:nvPr>
            <p:ph type="sldNum" sz="quarter" idx="12"/>
          </p:nvPr>
        </p:nvSpPr>
        <p:spPr>
          <a:xfrm>
            <a:off x="8697600" y="313200"/>
            <a:ext cx="365165" cy="276999"/>
          </a:xfrm>
          <a:prstGeom prst="rect">
            <a:avLst/>
          </a:prstGeom>
          <a:noFill/>
        </p:spPr>
        <p:txBody>
          <a:bodyPr wrap="none" rtlCol="0">
            <a:spAutoFit/>
          </a:bodyPr>
          <a:lstStyle>
            <a:lvl1pPr>
              <a:defRPr lang="zh-CN" altLang="en-US" sz="1200" spc="-60" baseline="0" smtClean="0">
                <a:solidFill>
                  <a:schemeClr val="bg1"/>
                </a:solidFill>
                <a:latin typeface="微软雅黑" panose="020B0503020204020204" pitchFamily="34" charset="-122"/>
                <a:ea typeface="微软雅黑" panose="020B0503020204020204" pitchFamily="34" charset="-122"/>
              </a:defRPr>
            </a:lvl1pPr>
          </a:lstStyle>
          <a:p>
            <a:fld id="{E1703B59-C883-4B8B-974E-AFB30A6C43A7}" type="slidenum">
              <a:rPr lang="en-US" altLang="zh-CN" smtClean="0"/>
              <a:pPr/>
              <a:t>‹#›</a:t>
            </a:fld>
            <a:endParaRPr lang="en-US" altLang="zh-CN"/>
          </a:p>
        </p:txBody>
      </p:sp>
      <p:pic>
        <p:nvPicPr>
          <p:cNvPr id="8" name="图片 7"/>
          <p:cNvPicPr>
            <a:picLocks noChangeAspect="1"/>
          </p:cNvPicPr>
          <p:nvPr userDrawn="1"/>
        </p:nvPicPr>
        <p:blipFill>
          <a:blip r:embed="rId2"/>
          <a:stretch>
            <a:fillRect/>
          </a:stretch>
        </p:blipFill>
        <p:spPr>
          <a:xfrm>
            <a:off x="0" y="0"/>
            <a:ext cx="9144793" cy="664522"/>
          </a:xfrm>
          <a:prstGeom prst="rect">
            <a:avLst/>
          </a:prstGeom>
        </p:spPr>
      </p:pic>
      <p:sp>
        <p:nvSpPr>
          <p:cNvPr id="9" name="矩形 8"/>
          <p:cNvSpPr/>
          <p:nvPr userDrawn="1"/>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片 9"/>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11" name="矩形 10"/>
          <p:cNvSpPr/>
          <p:nvPr userDrawn="1"/>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灯片编号占位符 8">
            <a:extLst>
              <a:ext uri="{FF2B5EF4-FFF2-40B4-BE49-F238E27FC236}">
                <a16:creationId xmlns:a16="http://schemas.microsoft.com/office/drawing/2014/main" id="{C87D1729-3A3F-474C-BAE6-DA56C7116155}"/>
              </a:ext>
            </a:extLst>
          </p:cNvPr>
          <p:cNvSpPr txBox="1">
            <a:spLocks/>
          </p:cNvSpPr>
          <p:nvPr userDrawn="1"/>
        </p:nvSpPr>
        <p:spPr>
          <a:xfrm>
            <a:off x="8173616" y="313200"/>
            <a:ext cx="1010139" cy="338554"/>
          </a:xfrm>
          <a:prstGeom prst="rect">
            <a:avLst/>
          </a:prstGeom>
          <a:noFill/>
        </p:spPr>
        <p:txBody>
          <a:bodyPr wrap="square" rtlCol="0">
            <a:spAutoFit/>
          </a:bodyPr>
          <a:lstStyle>
            <a:defPPr>
              <a:defRPr lang="zh-CN"/>
            </a:defPPr>
            <a:lvl1pPr marL="0" algn="l" defTabSz="914400" rtl="0" eaLnBrk="1" latinLnBrk="0" hangingPunct="1">
              <a:defRPr lang="zh-CN" altLang="en-US" sz="1600" kern="1200" spc="-60" baseline="0" smtClean="0">
                <a:solidFill>
                  <a:schemeClr val="bg1"/>
                </a:solidFill>
                <a:latin typeface="微软雅黑" panose="020B0503020204020204" pitchFamily="34" charset="-122"/>
                <a:ea typeface="微软雅黑" panose="020B0503020204020204" pitchFamily="34"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a:t>Page </a:t>
            </a:r>
            <a:fld id="{54BD5A17-3153-4A95-988E-B577C14000F1}" type="slidenum">
              <a:rPr lang="en-US" altLang="zh-CN" smtClean="0"/>
              <a:pPr/>
              <a:t>‹#›</a:t>
            </a:fld>
            <a:endParaRPr lang="en-US" altLang="zh-CN" dirty="0"/>
          </a:p>
        </p:txBody>
      </p:sp>
    </p:spTree>
    <p:extLst>
      <p:ext uri="{BB962C8B-B14F-4D97-AF65-F5344CB8AC3E}">
        <p14:creationId xmlns:p14="http://schemas.microsoft.com/office/powerpoint/2010/main" val="29423504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两栏">
    <p:spTree>
      <p:nvGrpSpPr>
        <p:cNvPr id="1" name=""/>
        <p:cNvGrpSpPr/>
        <p:nvPr/>
      </p:nvGrpSpPr>
      <p:grpSpPr>
        <a:xfrm>
          <a:off x="0" y="0"/>
          <a:ext cx="0" cy="0"/>
          <a:chOff x="0" y="0"/>
          <a:chExt cx="0" cy="0"/>
        </a:xfrm>
      </p:grpSpPr>
      <p:sp>
        <p:nvSpPr>
          <p:cNvPr id="12" name="内容占位符 11"/>
          <p:cNvSpPr>
            <a:spLocks noGrp="1"/>
          </p:cNvSpPr>
          <p:nvPr>
            <p:ph sz="quarter" idx="10"/>
          </p:nvPr>
        </p:nvSpPr>
        <p:spPr>
          <a:xfrm>
            <a:off x="262394" y="1717675"/>
            <a:ext cx="403200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16" name="内容占位符 15"/>
          <p:cNvSpPr>
            <a:spLocks noGrp="1"/>
          </p:cNvSpPr>
          <p:nvPr>
            <p:ph sz="quarter" idx="11"/>
          </p:nvPr>
        </p:nvSpPr>
        <p:spPr>
          <a:xfrm>
            <a:off x="4786313" y="1717675"/>
            <a:ext cx="403225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2" name="标题 1"/>
          <p:cNvSpPr>
            <a:spLocks noGrp="1"/>
          </p:cNvSpPr>
          <p:nvPr>
            <p:ph type="title"/>
          </p:nvPr>
        </p:nvSpPr>
        <p:spPr>
          <a:xfrm>
            <a:off x="262393" y="975600"/>
            <a:ext cx="8556169" cy="576000"/>
          </a:xfrm>
          <a:prstGeom prst="rect">
            <a:avLst/>
          </a:prstGeom>
        </p:spPr>
        <p:txBody>
          <a:bodyPr/>
          <a:lstStyle>
            <a:lvl1pPr>
              <a:defRPr lang="zh-CN" altLang="en-US" sz="3200" b="1">
                <a:solidFill>
                  <a:schemeClr val="accent1"/>
                </a:solidFill>
              </a:defRPr>
            </a:lvl1pPr>
          </a:lstStyle>
          <a:p>
            <a:pPr lvl="0"/>
            <a:r>
              <a:rPr lang="zh-CN" altLang="en-US"/>
              <a:t>单击此处编辑母版标题样式</a:t>
            </a:r>
          </a:p>
        </p:txBody>
      </p:sp>
      <p:sp>
        <p:nvSpPr>
          <p:cNvPr id="8" name="灯片编号占位符 8">
            <a:extLst>
              <a:ext uri="{FF2B5EF4-FFF2-40B4-BE49-F238E27FC236}">
                <a16:creationId xmlns:a16="http://schemas.microsoft.com/office/drawing/2014/main" id="{EE30DB6C-1213-4A51-B7D0-731A949B5EAF}"/>
              </a:ext>
            </a:extLst>
          </p:cNvPr>
          <p:cNvSpPr>
            <a:spLocks noGrp="1"/>
          </p:cNvSpPr>
          <p:nvPr>
            <p:ph type="sldNum" sz="quarter" idx="12"/>
          </p:nvPr>
        </p:nvSpPr>
        <p:spPr>
          <a:xfrm>
            <a:off x="8173616" y="313200"/>
            <a:ext cx="1010139" cy="338554"/>
          </a:xfrm>
          <a:prstGeom prst="rect">
            <a:avLst/>
          </a:prstGeom>
          <a:noFill/>
        </p:spPr>
        <p:txBody>
          <a:bodyPr wrap="square" rtlCol="0">
            <a:spAutoFit/>
          </a:bodyPr>
          <a:lstStyle>
            <a:lvl1pPr>
              <a:defRPr lang="zh-CN" altLang="en-US" sz="1600" spc="-60" baseline="0" smtClean="0">
                <a:solidFill>
                  <a:schemeClr val="bg1"/>
                </a:solidFill>
                <a:latin typeface="微软雅黑" panose="020B0503020204020204" pitchFamily="34" charset="-122"/>
                <a:ea typeface="微软雅黑" panose="020B0503020204020204" pitchFamily="34" charset="-122"/>
              </a:defRPr>
            </a:lvl1pPr>
          </a:lstStyle>
          <a:p>
            <a:r>
              <a:rPr lang="en-US" altLang="zh-CN" dirty="0"/>
              <a:t>Page </a:t>
            </a:r>
            <a:fld id="{54BD5A17-3153-4A95-988E-B577C14000F1}" type="slidenum">
              <a:rPr lang="en-US" altLang="zh-CN" smtClean="0"/>
              <a:pPr/>
              <a:t>‹#›</a:t>
            </a:fld>
            <a:endParaRPr lang="en-US" altLang="zh-CN" dirty="0"/>
          </a:p>
        </p:txBody>
      </p:sp>
    </p:spTree>
    <p:extLst>
      <p:ext uri="{BB962C8B-B14F-4D97-AF65-F5344CB8AC3E}">
        <p14:creationId xmlns:p14="http://schemas.microsoft.com/office/powerpoint/2010/main" val="1942321589"/>
      </p:ext>
    </p:extLst>
  </p:cSld>
  <p:clrMapOvr>
    <a:masterClrMapping/>
  </p:clrMapOvr>
  <p:extLst mod="1">
    <p:ext uri="{DCECCB84-F9BA-43D5-87BE-67443E8EF086}">
      <p15:sldGuideLst xmlns:p15="http://schemas.microsoft.com/office/powerpoint/2012/main">
        <p15:guide id="1" pos="2880">
          <p15:clr>
            <a:srgbClr val="FBAE40"/>
          </p15:clr>
        </p15:guide>
        <p15:guide id="3" pos="1620">
          <p15:clr>
            <a:srgbClr val="FBAE40"/>
          </p15:clr>
        </p15:guide>
        <p15:guide id="4" pos="2160"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两栏-有页码">
    <p:spTree>
      <p:nvGrpSpPr>
        <p:cNvPr id="1" name=""/>
        <p:cNvGrpSpPr/>
        <p:nvPr/>
      </p:nvGrpSpPr>
      <p:grpSpPr>
        <a:xfrm>
          <a:off x="0" y="0"/>
          <a:ext cx="0" cy="0"/>
          <a:chOff x="0" y="0"/>
          <a:chExt cx="0" cy="0"/>
        </a:xfrm>
      </p:grpSpPr>
      <p:pic>
        <p:nvPicPr>
          <p:cNvPr id="20" name="图片 19"/>
          <p:cNvPicPr>
            <a:picLocks noChangeAspect="1"/>
          </p:cNvPicPr>
          <p:nvPr/>
        </p:nvPicPr>
        <p:blipFill>
          <a:blip r:embed="rId2"/>
          <a:stretch>
            <a:fillRect/>
          </a:stretch>
        </p:blipFill>
        <p:spPr>
          <a:xfrm>
            <a:off x="0" y="1231682"/>
            <a:ext cx="9144000" cy="332713"/>
          </a:xfrm>
          <a:prstGeom prst="rect">
            <a:avLst/>
          </a:prstGeom>
        </p:spPr>
      </p:pic>
      <p:sp>
        <p:nvSpPr>
          <p:cNvPr id="12" name="内容占位符 11"/>
          <p:cNvSpPr>
            <a:spLocks noGrp="1"/>
          </p:cNvSpPr>
          <p:nvPr>
            <p:ph sz="quarter" idx="10"/>
          </p:nvPr>
        </p:nvSpPr>
        <p:spPr>
          <a:xfrm>
            <a:off x="262394" y="1717675"/>
            <a:ext cx="403200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16" name="内容占位符 15"/>
          <p:cNvSpPr>
            <a:spLocks noGrp="1"/>
          </p:cNvSpPr>
          <p:nvPr>
            <p:ph sz="quarter" idx="11"/>
          </p:nvPr>
        </p:nvSpPr>
        <p:spPr>
          <a:xfrm>
            <a:off x="4786313" y="1717675"/>
            <a:ext cx="403225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2" name="标题 1"/>
          <p:cNvSpPr>
            <a:spLocks noGrp="1"/>
          </p:cNvSpPr>
          <p:nvPr>
            <p:ph type="title"/>
          </p:nvPr>
        </p:nvSpPr>
        <p:spPr>
          <a:xfrm>
            <a:off x="262393" y="975600"/>
            <a:ext cx="8566445" cy="576000"/>
          </a:xfrm>
          <a:prstGeom prst="rect">
            <a:avLst/>
          </a:prstGeom>
        </p:spPr>
        <p:txBody>
          <a:bodyPr/>
          <a:lstStyle>
            <a:lvl1pPr>
              <a:defRPr lang="zh-CN" altLang="en-US" sz="3200" b="1">
                <a:solidFill>
                  <a:schemeClr val="accent1"/>
                </a:solidFill>
              </a:defRPr>
            </a:lvl1pPr>
          </a:lstStyle>
          <a:p>
            <a:pPr lvl="0"/>
            <a:r>
              <a:rPr lang="zh-CN" altLang="en-US"/>
              <a:t>单击此处编辑母版标题样式</a:t>
            </a:r>
            <a:endParaRPr lang="zh-CN" altLang="en-US" dirty="0"/>
          </a:p>
        </p:txBody>
      </p:sp>
      <p:pic>
        <p:nvPicPr>
          <p:cNvPr id="8" name="图片 7"/>
          <p:cNvPicPr>
            <a:picLocks noChangeAspect="1"/>
          </p:cNvPicPr>
          <p:nvPr userDrawn="1"/>
        </p:nvPicPr>
        <p:blipFill>
          <a:blip r:embed="rId2"/>
          <a:stretch>
            <a:fillRect/>
          </a:stretch>
        </p:blipFill>
        <p:spPr>
          <a:xfrm>
            <a:off x="0" y="1231682"/>
            <a:ext cx="9144000" cy="332713"/>
          </a:xfrm>
          <a:prstGeom prst="rect">
            <a:avLst/>
          </a:prstGeom>
        </p:spPr>
      </p:pic>
      <p:sp>
        <p:nvSpPr>
          <p:cNvPr id="9" name="灯片编号占位符 8">
            <a:extLst>
              <a:ext uri="{FF2B5EF4-FFF2-40B4-BE49-F238E27FC236}">
                <a16:creationId xmlns:a16="http://schemas.microsoft.com/office/drawing/2014/main" id="{BFDD6496-3FD7-46F9-BAD7-65FBB0FAE929}"/>
              </a:ext>
            </a:extLst>
          </p:cNvPr>
          <p:cNvSpPr>
            <a:spLocks noGrp="1"/>
          </p:cNvSpPr>
          <p:nvPr>
            <p:ph type="sldNum" sz="quarter" idx="12"/>
          </p:nvPr>
        </p:nvSpPr>
        <p:spPr>
          <a:xfrm>
            <a:off x="8173616" y="313200"/>
            <a:ext cx="1010139" cy="338554"/>
          </a:xfrm>
          <a:prstGeom prst="rect">
            <a:avLst/>
          </a:prstGeom>
          <a:noFill/>
        </p:spPr>
        <p:txBody>
          <a:bodyPr wrap="square" rtlCol="0">
            <a:spAutoFit/>
          </a:bodyPr>
          <a:lstStyle>
            <a:lvl1pPr>
              <a:defRPr lang="zh-CN" altLang="en-US" sz="1600" spc="-60" baseline="0" smtClean="0">
                <a:solidFill>
                  <a:schemeClr val="bg1"/>
                </a:solidFill>
                <a:latin typeface="微软雅黑" panose="020B0503020204020204" pitchFamily="34" charset="-122"/>
                <a:ea typeface="微软雅黑" panose="020B0503020204020204" pitchFamily="34" charset="-122"/>
              </a:defRPr>
            </a:lvl1pPr>
          </a:lstStyle>
          <a:p>
            <a:r>
              <a:rPr lang="en-US" altLang="zh-CN" dirty="0"/>
              <a:t>Page </a:t>
            </a:r>
            <a:fld id="{54BD5A17-3153-4A95-988E-B577C14000F1}" type="slidenum">
              <a:rPr lang="en-US" altLang="zh-CN" smtClean="0"/>
              <a:pPr/>
              <a:t>‹#›</a:t>
            </a:fld>
            <a:endParaRPr lang="en-US" altLang="zh-CN" dirty="0"/>
          </a:p>
        </p:txBody>
      </p:sp>
    </p:spTree>
    <p:extLst>
      <p:ext uri="{BB962C8B-B14F-4D97-AF65-F5344CB8AC3E}">
        <p14:creationId xmlns:p14="http://schemas.microsoft.com/office/powerpoint/2010/main" val="4007102441"/>
      </p:ext>
    </p:extLst>
  </p:cSld>
  <p:clrMapOvr>
    <a:masterClrMapping/>
  </p:clrMapOvr>
  <p:extLst mod="1">
    <p:ext uri="{DCECCB84-F9BA-43D5-87BE-67443E8EF086}">
      <p15:sldGuideLst xmlns:p15="http://schemas.microsoft.com/office/powerpoint/2012/main">
        <p15:guide id="1" pos="2880">
          <p15:clr>
            <a:srgbClr val="FBAE40"/>
          </p15:clr>
        </p15:guide>
        <p15:guide id="2" pos="5193">
          <p15:clr>
            <a:srgbClr val="FBAE40"/>
          </p15:clr>
        </p15:guide>
        <p15:guide id="5" pos="1620">
          <p15:clr>
            <a:srgbClr val="FBAE40"/>
          </p15:clr>
        </p15:guide>
        <p15:guide id="6" pos="2921">
          <p15:clr>
            <a:srgbClr val="FBAE40"/>
          </p15:clr>
        </p15:guide>
        <p15:guide id="7" pos="2160" userDrawn="1">
          <p15:clr>
            <a:srgbClr val="FBAE40"/>
          </p15:clr>
        </p15:guide>
        <p15:guide id="8" pos="3895"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对比">
    <p:spTree>
      <p:nvGrpSpPr>
        <p:cNvPr id="1" name=""/>
        <p:cNvGrpSpPr/>
        <p:nvPr/>
      </p:nvGrpSpPr>
      <p:grpSpPr>
        <a:xfrm>
          <a:off x="0" y="0"/>
          <a:ext cx="0" cy="0"/>
          <a:chOff x="0" y="0"/>
          <a:chExt cx="0" cy="0"/>
        </a:xfrm>
      </p:grpSpPr>
      <p:sp>
        <p:nvSpPr>
          <p:cNvPr id="5" name="标题 4"/>
          <p:cNvSpPr>
            <a:spLocks noGrp="1"/>
          </p:cNvSpPr>
          <p:nvPr>
            <p:ph type="title" hasCustomPrompt="1"/>
          </p:nvPr>
        </p:nvSpPr>
        <p:spPr>
          <a:xfrm>
            <a:off x="262394" y="960114"/>
            <a:ext cx="4032000" cy="574183"/>
          </a:xfrm>
          <a:prstGeom prst="rect">
            <a:avLst/>
          </a:prstGeom>
        </p:spPr>
        <p:txBody>
          <a:bodyPr anchor="b">
            <a:normAutofit/>
          </a:bodyPr>
          <a:lstStyle>
            <a:lvl1pPr algn="ctr">
              <a:defRPr sz="2800" b="1">
                <a:solidFill>
                  <a:schemeClr val="accent1"/>
                </a:solidFill>
              </a:defRPr>
            </a:lvl1pPr>
          </a:lstStyle>
          <a:p>
            <a:r>
              <a:rPr lang="zh-CN" altLang="en-US" dirty="0"/>
              <a:t>单击此处编辑标题</a:t>
            </a:r>
          </a:p>
        </p:txBody>
      </p:sp>
      <p:cxnSp>
        <p:nvCxnSpPr>
          <p:cNvPr id="3" name="直接连接符 2"/>
          <p:cNvCxnSpPr/>
          <p:nvPr/>
        </p:nvCxnSpPr>
        <p:spPr>
          <a:xfrm flipV="1">
            <a:off x="0" y="1550505"/>
            <a:ext cx="9144000" cy="7952"/>
          </a:xfrm>
          <a:prstGeom prst="line">
            <a:avLst/>
          </a:prstGeom>
        </p:spPr>
        <p:style>
          <a:lnRef idx="1">
            <a:schemeClr val="accent1"/>
          </a:lnRef>
          <a:fillRef idx="0">
            <a:schemeClr val="accent1"/>
          </a:fillRef>
          <a:effectRef idx="0">
            <a:schemeClr val="accent1"/>
          </a:effectRef>
          <a:fontRef idx="minor">
            <a:schemeClr val="tx1"/>
          </a:fontRef>
        </p:style>
      </p:cxnSp>
      <p:sp>
        <p:nvSpPr>
          <p:cNvPr id="12" name="内容占位符 11"/>
          <p:cNvSpPr>
            <a:spLocks noGrp="1"/>
          </p:cNvSpPr>
          <p:nvPr>
            <p:ph sz="quarter" idx="10"/>
          </p:nvPr>
        </p:nvSpPr>
        <p:spPr>
          <a:xfrm>
            <a:off x="262394" y="1717675"/>
            <a:ext cx="403200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16" name="内容占位符 15"/>
          <p:cNvSpPr>
            <a:spLocks noGrp="1"/>
          </p:cNvSpPr>
          <p:nvPr>
            <p:ph sz="quarter" idx="11"/>
          </p:nvPr>
        </p:nvSpPr>
        <p:spPr>
          <a:xfrm>
            <a:off x="4786313" y="1717675"/>
            <a:ext cx="403225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18" name="文本占位符 4"/>
          <p:cNvSpPr>
            <a:spLocks noGrp="1"/>
          </p:cNvSpPr>
          <p:nvPr>
            <p:ph type="body" sz="quarter" idx="3" hasCustomPrompt="1"/>
          </p:nvPr>
        </p:nvSpPr>
        <p:spPr>
          <a:xfrm>
            <a:off x="4786313" y="958297"/>
            <a:ext cx="4032000" cy="576000"/>
          </a:xfrm>
        </p:spPr>
        <p:txBody>
          <a:bodyPr anchor="b">
            <a:normAutofit/>
          </a:bodyPr>
          <a:lstStyle>
            <a:lvl1pPr marL="0" indent="0" algn="ctr">
              <a:buNone/>
              <a:defRPr lang="zh-CN" altLang="en-US" sz="2800" b="1" dirty="0" smtClean="0">
                <a:solidFill>
                  <a:schemeClr val="accent1"/>
                </a:solidFill>
                <a:latin typeface="+mj-lt"/>
                <a:ea typeface="+mj-ea"/>
                <a:cs typeface="+mj-cs"/>
              </a:defRPr>
            </a:lvl1pPr>
          </a:lstStyle>
          <a:p>
            <a:pPr marL="228600" lvl="0" indent="-228600" algn="ctr">
              <a:lnSpc>
                <a:spcPct val="90000"/>
              </a:lnSpc>
              <a:spcBef>
                <a:spcPct val="0"/>
              </a:spcBef>
            </a:pPr>
            <a:r>
              <a:rPr lang="zh-CN" altLang="en-US" dirty="0"/>
              <a:t>单击此处编辑标题</a:t>
            </a:r>
          </a:p>
        </p:txBody>
      </p:sp>
      <p:pic>
        <p:nvPicPr>
          <p:cNvPr id="19" name="图片 18"/>
          <p:cNvPicPr>
            <a:picLocks noChangeAspect="1"/>
          </p:cNvPicPr>
          <p:nvPr/>
        </p:nvPicPr>
        <p:blipFill>
          <a:blip r:embed="rId2"/>
          <a:stretch>
            <a:fillRect/>
          </a:stretch>
        </p:blipFill>
        <p:spPr>
          <a:xfrm>
            <a:off x="0" y="0"/>
            <a:ext cx="9144793" cy="664522"/>
          </a:xfrm>
          <a:prstGeom prst="rect">
            <a:avLst/>
          </a:prstGeom>
        </p:spPr>
      </p:pic>
      <p:sp>
        <p:nvSpPr>
          <p:cNvPr id="20" name="矩形 19"/>
          <p:cNvSpPr/>
          <p:nvPr/>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1" name="图片 20"/>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22" name="矩形 21"/>
          <p:cNvSpPr/>
          <p:nvPr/>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p:cNvPicPr>
            <a:picLocks noChangeAspect="1"/>
          </p:cNvPicPr>
          <p:nvPr userDrawn="1"/>
        </p:nvPicPr>
        <p:blipFill>
          <a:blip r:embed="rId2"/>
          <a:stretch>
            <a:fillRect/>
          </a:stretch>
        </p:blipFill>
        <p:spPr>
          <a:xfrm>
            <a:off x="0" y="0"/>
            <a:ext cx="9144793" cy="664522"/>
          </a:xfrm>
          <a:prstGeom prst="rect">
            <a:avLst/>
          </a:prstGeom>
        </p:spPr>
      </p:pic>
      <p:sp>
        <p:nvSpPr>
          <p:cNvPr id="13" name="矩形 12"/>
          <p:cNvSpPr/>
          <p:nvPr userDrawn="1"/>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 name="图片 13"/>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15" name="矩形 14"/>
          <p:cNvSpPr/>
          <p:nvPr userDrawn="1"/>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灯片编号占位符 8">
            <a:extLst>
              <a:ext uri="{FF2B5EF4-FFF2-40B4-BE49-F238E27FC236}">
                <a16:creationId xmlns:a16="http://schemas.microsoft.com/office/drawing/2014/main" id="{4D3490FB-F9C2-49D5-A37D-FB074927A3C1}"/>
              </a:ext>
            </a:extLst>
          </p:cNvPr>
          <p:cNvSpPr>
            <a:spLocks noGrp="1"/>
          </p:cNvSpPr>
          <p:nvPr>
            <p:ph type="sldNum" sz="quarter" idx="12"/>
          </p:nvPr>
        </p:nvSpPr>
        <p:spPr>
          <a:xfrm>
            <a:off x="8173616" y="313200"/>
            <a:ext cx="1010139" cy="338554"/>
          </a:xfrm>
          <a:prstGeom prst="rect">
            <a:avLst/>
          </a:prstGeom>
          <a:noFill/>
        </p:spPr>
        <p:txBody>
          <a:bodyPr wrap="square" rtlCol="0">
            <a:spAutoFit/>
          </a:bodyPr>
          <a:lstStyle>
            <a:lvl1pPr>
              <a:defRPr lang="zh-CN" altLang="en-US" sz="1600" spc="-60" baseline="0" smtClean="0">
                <a:solidFill>
                  <a:schemeClr val="bg1"/>
                </a:solidFill>
                <a:latin typeface="微软雅黑" panose="020B0503020204020204" pitchFamily="34" charset="-122"/>
                <a:ea typeface="微软雅黑" panose="020B0503020204020204" pitchFamily="34" charset="-122"/>
              </a:defRPr>
            </a:lvl1pPr>
          </a:lstStyle>
          <a:p>
            <a:r>
              <a:rPr lang="en-US" altLang="zh-CN" dirty="0"/>
              <a:t>Page </a:t>
            </a:r>
            <a:fld id="{54BD5A17-3153-4A95-988E-B577C14000F1}" type="slidenum">
              <a:rPr lang="en-US" altLang="zh-CN" smtClean="0"/>
              <a:pPr/>
              <a:t>‹#›</a:t>
            </a:fld>
            <a:endParaRPr lang="en-US" altLang="zh-CN" dirty="0"/>
          </a:p>
        </p:txBody>
      </p:sp>
    </p:spTree>
    <p:extLst>
      <p:ext uri="{BB962C8B-B14F-4D97-AF65-F5344CB8AC3E}">
        <p14:creationId xmlns:p14="http://schemas.microsoft.com/office/powerpoint/2010/main" val="3019475642"/>
      </p:ext>
    </p:extLst>
  </p:cSld>
  <p:clrMapOvr>
    <a:masterClrMapping/>
  </p:clrMapOvr>
  <p:extLst mod="1">
    <p:ext uri="{DCECCB84-F9BA-43D5-87BE-67443E8EF086}">
      <p15:sldGuideLst xmlns:p15="http://schemas.microsoft.com/office/powerpoint/2012/main">
        <p15:guide id="1" pos="2880">
          <p15:clr>
            <a:srgbClr val="FBAE40"/>
          </p15:clr>
        </p15:guide>
        <p15:guide id="3" pos="1620">
          <p15:clr>
            <a:srgbClr val="FBAE40"/>
          </p15:clr>
        </p15:guide>
        <p15:guide id="4" pos="2160"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对比-有页码">
    <p:spTree>
      <p:nvGrpSpPr>
        <p:cNvPr id="1" name=""/>
        <p:cNvGrpSpPr/>
        <p:nvPr/>
      </p:nvGrpSpPr>
      <p:grpSpPr>
        <a:xfrm>
          <a:off x="0" y="0"/>
          <a:ext cx="0" cy="0"/>
          <a:chOff x="0" y="0"/>
          <a:chExt cx="0" cy="0"/>
        </a:xfrm>
      </p:grpSpPr>
      <p:pic>
        <p:nvPicPr>
          <p:cNvPr id="15" name="图片 14"/>
          <p:cNvPicPr>
            <a:picLocks noChangeAspect="1"/>
          </p:cNvPicPr>
          <p:nvPr/>
        </p:nvPicPr>
        <p:blipFill>
          <a:blip r:embed="rId2"/>
          <a:stretch>
            <a:fillRect/>
          </a:stretch>
        </p:blipFill>
        <p:spPr>
          <a:xfrm>
            <a:off x="0" y="0"/>
            <a:ext cx="9144793" cy="664522"/>
          </a:xfrm>
          <a:prstGeom prst="rect">
            <a:avLst/>
          </a:prstGeom>
        </p:spPr>
      </p:pic>
      <p:sp>
        <p:nvSpPr>
          <p:cNvPr id="22" name="矩形 21"/>
          <p:cNvSpPr/>
          <p:nvPr/>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3" name="图片 22"/>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24" name="矩形 23"/>
          <p:cNvSpPr/>
          <p:nvPr/>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8250026" y="313200"/>
            <a:ext cx="578813" cy="276999"/>
          </a:xfrm>
          <a:prstGeom prst="rect">
            <a:avLst/>
          </a:prstGeom>
          <a:noFill/>
        </p:spPr>
        <p:txBody>
          <a:bodyPr wrap="none" rtlCol="0">
            <a:spAutoFit/>
          </a:bodyPr>
          <a:lstStyle/>
          <a:p>
            <a:r>
              <a:rPr lang="en-US" altLang="zh-CN" sz="1200" spc="-60" baseline="0" dirty="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sp>
        <p:nvSpPr>
          <p:cNvPr id="5" name="标题 4"/>
          <p:cNvSpPr>
            <a:spLocks noGrp="1"/>
          </p:cNvSpPr>
          <p:nvPr>
            <p:ph type="title" hasCustomPrompt="1"/>
          </p:nvPr>
        </p:nvSpPr>
        <p:spPr>
          <a:xfrm>
            <a:off x="262394" y="960114"/>
            <a:ext cx="4032000" cy="574183"/>
          </a:xfrm>
          <a:prstGeom prst="rect">
            <a:avLst/>
          </a:prstGeom>
        </p:spPr>
        <p:txBody>
          <a:bodyPr anchor="b">
            <a:normAutofit/>
          </a:bodyPr>
          <a:lstStyle>
            <a:lvl1pPr algn="ctr">
              <a:defRPr sz="2800" b="1">
                <a:solidFill>
                  <a:schemeClr val="accent1"/>
                </a:solidFill>
              </a:defRPr>
            </a:lvl1pPr>
          </a:lstStyle>
          <a:p>
            <a:r>
              <a:rPr lang="zh-CN" altLang="en-US" dirty="0"/>
              <a:t>单击此处编辑标题</a:t>
            </a:r>
          </a:p>
        </p:txBody>
      </p:sp>
      <p:cxnSp>
        <p:nvCxnSpPr>
          <p:cNvPr id="3" name="直接连接符 2"/>
          <p:cNvCxnSpPr/>
          <p:nvPr/>
        </p:nvCxnSpPr>
        <p:spPr>
          <a:xfrm flipV="1">
            <a:off x="0" y="1550505"/>
            <a:ext cx="9144000" cy="7952"/>
          </a:xfrm>
          <a:prstGeom prst="line">
            <a:avLst/>
          </a:prstGeom>
        </p:spPr>
        <p:style>
          <a:lnRef idx="1">
            <a:schemeClr val="accent1"/>
          </a:lnRef>
          <a:fillRef idx="0">
            <a:schemeClr val="accent1"/>
          </a:fillRef>
          <a:effectRef idx="0">
            <a:schemeClr val="accent1"/>
          </a:effectRef>
          <a:fontRef idx="minor">
            <a:schemeClr val="tx1"/>
          </a:fontRef>
        </p:style>
      </p:cxnSp>
      <p:sp>
        <p:nvSpPr>
          <p:cNvPr id="12" name="内容占位符 11"/>
          <p:cNvSpPr>
            <a:spLocks noGrp="1"/>
          </p:cNvSpPr>
          <p:nvPr>
            <p:ph sz="quarter" idx="10"/>
          </p:nvPr>
        </p:nvSpPr>
        <p:spPr>
          <a:xfrm>
            <a:off x="262394" y="1717675"/>
            <a:ext cx="403200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16" name="内容占位符 15"/>
          <p:cNvSpPr>
            <a:spLocks noGrp="1"/>
          </p:cNvSpPr>
          <p:nvPr>
            <p:ph sz="quarter" idx="11"/>
          </p:nvPr>
        </p:nvSpPr>
        <p:spPr>
          <a:xfrm>
            <a:off x="4786313" y="1717675"/>
            <a:ext cx="403225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18" name="文本占位符 4"/>
          <p:cNvSpPr>
            <a:spLocks noGrp="1"/>
          </p:cNvSpPr>
          <p:nvPr>
            <p:ph type="body" sz="quarter" idx="3" hasCustomPrompt="1"/>
          </p:nvPr>
        </p:nvSpPr>
        <p:spPr>
          <a:xfrm>
            <a:off x="4786313" y="958297"/>
            <a:ext cx="4032000" cy="576000"/>
          </a:xfrm>
        </p:spPr>
        <p:txBody>
          <a:bodyPr anchor="b">
            <a:normAutofit/>
          </a:bodyPr>
          <a:lstStyle>
            <a:lvl1pPr marL="0" indent="0" algn="ctr">
              <a:buNone/>
              <a:defRPr lang="zh-CN" altLang="en-US" sz="2800" b="1" dirty="0" smtClean="0">
                <a:solidFill>
                  <a:schemeClr val="accent1"/>
                </a:solidFill>
                <a:latin typeface="+mj-lt"/>
                <a:ea typeface="+mj-ea"/>
                <a:cs typeface="+mj-cs"/>
              </a:defRPr>
            </a:lvl1pPr>
          </a:lstStyle>
          <a:p>
            <a:pPr marL="228600" lvl="0" indent="-228600" algn="ctr">
              <a:lnSpc>
                <a:spcPct val="90000"/>
              </a:lnSpc>
              <a:spcBef>
                <a:spcPct val="0"/>
              </a:spcBef>
            </a:pPr>
            <a:r>
              <a:rPr lang="zh-CN" altLang="en-US" dirty="0"/>
              <a:t>单击此处编辑标题</a:t>
            </a:r>
          </a:p>
        </p:txBody>
      </p:sp>
      <p:sp>
        <p:nvSpPr>
          <p:cNvPr id="21" name="灯片编号占位符 8"/>
          <p:cNvSpPr>
            <a:spLocks noGrp="1"/>
          </p:cNvSpPr>
          <p:nvPr>
            <p:ph type="sldNum" sz="quarter" idx="12"/>
          </p:nvPr>
        </p:nvSpPr>
        <p:spPr>
          <a:xfrm>
            <a:off x="8696565" y="313200"/>
            <a:ext cx="487190" cy="276999"/>
          </a:xfrm>
          <a:prstGeom prst="rect">
            <a:avLst/>
          </a:prstGeom>
          <a:noFill/>
        </p:spPr>
        <p:txBody>
          <a:bodyPr wrap="square" rtlCol="0">
            <a:spAutoFit/>
          </a:bodyPr>
          <a:lstStyle>
            <a:lvl1pPr>
              <a:defRPr lang="zh-CN" altLang="en-US" sz="1200" spc="-60" baseline="0" smtClean="0">
                <a:solidFill>
                  <a:schemeClr val="bg1"/>
                </a:solidFill>
                <a:latin typeface="微软雅黑" panose="020B0503020204020204" pitchFamily="34" charset="-122"/>
                <a:ea typeface="微软雅黑" panose="020B0503020204020204" pitchFamily="34" charset="-122"/>
              </a:defRPr>
            </a:lvl1pPr>
          </a:lstStyle>
          <a:p>
            <a:fld id="{54BD5A17-3153-4A95-988E-B577C14000F1}" type="slidenum">
              <a:rPr lang="en-US" altLang="zh-CN" smtClean="0"/>
              <a:pPr/>
              <a:t>‹#›</a:t>
            </a:fld>
            <a:endParaRPr lang="en-US" altLang="zh-CN" dirty="0"/>
          </a:p>
        </p:txBody>
      </p:sp>
      <p:pic>
        <p:nvPicPr>
          <p:cNvPr id="13" name="图片 12"/>
          <p:cNvPicPr>
            <a:picLocks noChangeAspect="1"/>
          </p:cNvPicPr>
          <p:nvPr userDrawn="1"/>
        </p:nvPicPr>
        <p:blipFill>
          <a:blip r:embed="rId2"/>
          <a:stretch>
            <a:fillRect/>
          </a:stretch>
        </p:blipFill>
        <p:spPr>
          <a:xfrm>
            <a:off x="0" y="0"/>
            <a:ext cx="9144793" cy="664522"/>
          </a:xfrm>
          <a:prstGeom prst="rect">
            <a:avLst/>
          </a:prstGeom>
        </p:spPr>
      </p:pic>
      <p:sp>
        <p:nvSpPr>
          <p:cNvPr id="14" name="矩形 13"/>
          <p:cNvSpPr/>
          <p:nvPr userDrawn="1"/>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片 16"/>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19" name="矩形 18"/>
          <p:cNvSpPr/>
          <p:nvPr userDrawn="1"/>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灯片编号占位符 8">
            <a:extLst>
              <a:ext uri="{FF2B5EF4-FFF2-40B4-BE49-F238E27FC236}">
                <a16:creationId xmlns:a16="http://schemas.microsoft.com/office/drawing/2014/main" id="{F3421284-B2B4-4CF7-A3B7-0D31694A853C}"/>
              </a:ext>
            </a:extLst>
          </p:cNvPr>
          <p:cNvSpPr txBox="1">
            <a:spLocks/>
          </p:cNvSpPr>
          <p:nvPr userDrawn="1"/>
        </p:nvSpPr>
        <p:spPr>
          <a:xfrm>
            <a:off x="8173616" y="313200"/>
            <a:ext cx="1010139" cy="338554"/>
          </a:xfrm>
          <a:prstGeom prst="rect">
            <a:avLst/>
          </a:prstGeom>
          <a:noFill/>
        </p:spPr>
        <p:txBody>
          <a:bodyPr wrap="square" rtlCol="0">
            <a:spAutoFit/>
          </a:bodyPr>
          <a:lstStyle>
            <a:defPPr>
              <a:defRPr lang="zh-CN"/>
            </a:defPPr>
            <a:lvl1pPr marL="0" algn="l" defTabSz="914400" rtl="0" eaLnBrk="1" latinLnBrk="0" hangingPunct="1">
              <a:defRPr lang="zh-CN" altLang="en-US" sz="1600" kern="1200" spc="-60" baseline="0" smtClean="0">
                <a:solidFill>
                  <a:schemeClr val="bg1"/>
                </a:solidFill>
                <a:latin typeface="微软雅黑" panose="020B0503020204020204" pitchFamily="34" charset="-122"/>
                <a:ea typeface="微软雅黑" panose="020B0503020204020204" pitchFamily="34"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a:t>Page </a:t>
            </a:r>
            <a:fld id="{54BD5A17-3153-4A95-988E-B577C14000F1}" type="slidenum">
              <a:rPr lang="en-US" altLang="zh-CN" smtClean="0"/>
              <a:pPr/>
              <a:t>‹#›</a:t>
            </a:fld>
            <a:endParaRPr lang="en-US" altLang="zh-CN" dirty="0"/>
          </a:p>
        </p:txBody>
      </p:sp>
    </p:spTree>
    <p:extLst>
      <p:ext uri="{BB962C8B-B14F-4D97-AF65-F5344CB8AC3E}">
        <p14:creationId xmlns:p14="http://schemas.microsoft.com/office/powerpoint/2010/main" val="651306052"/>
      </p:ext>
    </p:extLst>
  </p:cSld>
  <p:clrMapOvr>
    <a:masterClrMapping/>
  </p:clrMapOvr>
  <p:extLst mod="1">
    <p:ext uri="{DCECCB84-F9BA-43D5-87BE-67443E8EF086}">
      <p15:sldGuideLst xmlns:p15="http://schemas.microsoft.com/office/powerpoint/2012/main">
        <p15:guide id="1" pos="2880">
          <p15:clr>
            <a:srgbClr val="FBAE40"/>
          </p15:clr>
        </p15:guide>
        <p15:guide id="2" pos="5193">
          <p15:clr>
            <a:srgbClr val="FBAE40"/>
          </p15:clr>
        </p15:guide>
        <p15:guide id="5" pos="1620">
          <p15:clr>
            <a:srgbClr val="FBAE40"/>
          </p15:clr>
        </p15:guide>
        <p15:guide id="6" pos="2921">
          <p15:clr>
            <a:srgbClr val="FBAE40"/>
          </p15:clr>
        </p15:guide>
        <p15:guide id="7" pos="2160" userDrawn="1">
          <p15:clr>
            <a:srgbClr val="FBAE40"/>
          </p15:clr>
        </p15:guide>
        <p15:guide id="8" pos="3895"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1_封面">
    <p:bg>
      <p:bgPr>
        <a:solidFill>
          <a:schemeClr val="accent1"/>
        </a:solidFill>
        <a:effectLst/>
      </p:bgPr>
    </p:bg>
    <p:spTree>
      <p:nvGrpSpPr>
        <p:cNvPr id="1" name=""/>
        <p:cNvGrpSpPr/>
        <p:nvPr/>
      </p:nvGrpSpPr>
      <p:grpSpPr>
        <a:xfrm>
          <a:off x="0" y="0"/>
          <a:ext cx="0" cy="0"/>
          <a:chOff x="0" y="0"/>
          <a:chExt cx="0" cy="0"/>
        </a:xfrm>
      </p:grpSpPr>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07760" y="5815086"/>
            <a:ext cx="2458720" cy="650876"/>
          </a:xfrm>
          <a:prstGeom prst="rect">
            <a:avLst/>
          </a:prstGeom>
        </p:spPr>
      </p:pic>
      <p:sp>
        <p:nvSpPr>
          <p:cNvPr id="2" name="标题 1"/>
          <p:cNvSpPr>
            <a:spLocks noGrp="1"/>
          </p:cNvSpPr>
          <p:nvPr>
            <p:ph type="title"/>
          </p:nvPr>
        </p:nvSpPr>
        <p:spPr>
          <a:xfrm>
            <a:off x="469123" y="4006448"/>
            <a:ext cx="8325019" cy="1114192"/>
          </a:xfrm>
          <a:prstGeom prst="rect">
            <a:avLst/>
          </a:prstGeom>
        </p:spPr>
        <p:txBody>
          <a:bodyPr anchor="ctr">
            <a:noAutofit/>
          </a:bodyPr>
          <a:lstStyle>
            <a:lvl1pPr algn="l">
              <a:lnSpc>
                <a:spcPct val="100000"/>
              </a:lnSpc>
              <a:defRPr sz="4000" b="1">
                <a:solidFill>
                  <a:schemeClr val="bg1"/>
                </a:solidFill>
                <a:latin typeface="+mj-ea"/>
                <a:ea typeface="+mj-ea"/>
              </a:defRPr>
            </a:lvl1pPr>
          </a:lstStyle>
          <a:p>
            <a:r>
              <a:rPr lang="zh-CN" altLang="en-US" dirty="0"/>
              <a:t>单击此处编辑母版标题样式</a:t>
            </a:r>
          </a:p>
        </p:txBody>
      </p:sp>
      <p:sp>
        <p:nvSpPr>
          <p:cNvPr id="6" name="副标题 2"/>
          <p:cNvSpPr>
            <a:spLocks noGrp="1"/>
          </p:cNvSpPr>
          <p:nvPr>
            <p:ph type="subTitle" idx="1"/>
          </p:nvPr>
        </p:nvSpPr>
        <p:spPr>
          <a:xfrm>
            <a:off x="469124" y="5245246"/>
            <a:ext cx="5820358" cy="468179"/>
          </a:xfrm>
        </p:spPr>
        <p:txBody>
          <a:bodyPr anchor="ctr">
            <a:noAutofit/>
          </a:bodyPr>
          <a:lstStyle>
            <a:lvl1pPr marL="0" indent="0" algn="l">
              <a:lnSpc>
                <a:spcPct val="100000"/>
              </a:lnSpc>
              <a:buNone/>
              <a:defRPr lang="zh-CN" altLang="en-US" sz="2400" b="0">
                <a:solidFill>
                  <a:schemeClr val="bg1"/>
                </a:solidFill>
                <a:latin typeface="+mn-ea"/>
                <a:cs typeface="+mj-cs"/>
              </a:defRPr>
            </a:lvl1pPr>
          </a:lstStyle>
          <a:p>
            <a:pPr marL="228600" lvl="0" indent="-228600" algn="ctr">
              <a:lnSpc>
                <a:spcPct val="90000"/>
              </a:lnSpc>
              <a:spcBef>
                <a:spcPct val="0"/>
              </a:spcBef>
            </a:pPr>
            <a:r>
              <a:rPr lang="zh-CN" altLang="en-US"/>
              <a:t>单击以编辑母版副标题样式</a:t>
            </a:r>
            <a:endParaRPr lang="zh-CN" altLang="en-US" dirty="0"/>
          </a:p>
        </p:txBody>
      </p:sp>
      <p:sp>
        <p:nvSpPr>
          <p:cNvPr id="7" name="文本占位符 6"/>
          <p:cNvSpPr>
            <a:spLocks noGrp="1"/>
          </p:cNvSpPr>
          <p:nvPr>
            <p:ph type="body" sz="quarter" idx="10" hasCustomPrompt="1"/>
          </p:nvPr>
        </p:nvSpPr>
        <p:spPr>
          <a:xfrm>
            <a:off x="469124" y="5815087"/>
            <a:ext cx="4159250" cy="499004"/>
          </a:xfrm>
        </p:spPr>
        <p:txBody>
          <a:bodyPr>
            <a:noAutofit/>
          </a:bodyPr>
          <a:lstStyle>
            <a:lvl1pPr marL="0" indent="0">
              <a:lnSpc>
                <a:spcPct val="100000"/>
              </a:lnSpc>
              <a:buNone/>
              <a:defRPr sz="2400">
                <a:solidFill>
                  <a:schemeClr val="bg1"/>
                </a:solidFill>
              </a:defRPr>
            </a:lvl1pPr>
          </a:lstStyle>
          <a:p>
            <a:pPr lvl="0"/>
            <a:r>
              <a:rPr lang="zh-CN" altLang="en-US" dirty="0"/>
              <a:t>单击此处添加日期</a:t>
            </a:r>
          </a:p>
        </p:txBody>
      </p:sp>
      <p:pic>
        <p:nvPicPr>
          <p:cNvPr id="10" name="图片 9"/>
          <p:cNvPicPr>
            <a:picLocks noChangeAspect="1"/>
          </p:cNvPicPr>
          <p:nvPr/>
        </p:nvPicPr>
        <p:blipFill rotWithShape="1">
          <a:blip r:embed="rId3">
            <a:extLst>
              <a:ext uri="{28A0092B-C50C-407E-A947-70E740481C1C}">
                <a14:useLocalDpi xmlns:a14="http://schemas.microsoft.com/office/drawing/2010/main" val="0"/>
              </a:ext>
            </a:extLst>
          </a:blip>
          <a:srcRect l="78" t="172" r="40" b="-12"/>
          <a:stretch/>
        </p:blipFill>
        <p:spPr>
          <a:xfrm>
            <a:off x="0" y="0"/>
            <a:ext cx="9144000" cy="3899805"/>
          </a:xfrm>
          <a:prstGeom prst="rect">
            <a:avLst/>
          </a:prstGeom>
          <a:ln>
            <a:noFill/>
          </a:ln>
        </p:spPr>
      </p:pic>
      <p:cxnSp>
        <p:nvCxnSpPr>
          <p:cNvPr id="11" name="直接连接符 10"/>
          <p:cNvCxnSpPr/>
          <p:nvPr/>
        </p:nvCxnSpPr>
        <p:spPr>
          <a:xfrm>
            <a:off x="0" y="3899805"/>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8" name="图片 7"/>
          <p:cNvPicPr>
            <a:picLocks noChangeAspect="1"/>
          </p:cNvPicPr>
          <p:nvPr userDrawn="1"/>
        </p:nvPicPr>
        <p:blipFill rotWithShape="1">
          <a:blip r:embed="rId3">
            <a:extLst>
              <a:ext uri="{28A0092B-C50C-407E-A947-70E740481C1C}">
                <a14:useLocalDpi xmlns:a14="http://schemas.microsoft.com/office/drawing/2010/main" val="0"/>
              </a:ext>
            </a:extLst>
          </a:blip>
          <a:srcRect l="78" t="172" r="40" b="-12"/>
          <a:stretch/>
        </p:blipFill>
        <p:spPr>
          <a:xfrm>
            <a:off x="0" y="0"/>
            <a:ext cx="9144000" cy="3899805"/>
          </a:xfrm>
          <a:prstGeom prst="rect">
            <a:avLst/>
          </a:prstGeom>
          <a:ln>
            <a:noFill/>
          </a:ln>
        </p:spPr>
      </p:pic>
      <p:cxnSp>
        <p:nvCxnSpPr>
          <p:cNvPr id="9" name="直接连接符 8"/>
          <p:cNvCxnSpPr/>
          <p:nvPr userDrawn="1"/>
        </p:nvCxnSpPr>
        <p:spPr>
          <a:xfrm>
            <a:off x="0" y="3899805"/>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52060996"/>
      </p:ext>
    </p:extLst>
  </p:cSld>
  <p:clrMapOvr>
    <a:masterClrMapping/>
  </p:clrMapOvr>
  <p:extLst>
    <p:ext uri="{DCECCB84-F9BA-43D5-87BE-67443E8EF086}">
      <p15:sldGuideLst xmlns:p15="http://schemas.microsoft.com/office/powerpoint/2012/main">
        <p15:guide id="2" pos="295">
          <p15:clr>
            <a:srgbClr val="FBAE40"/>
          </p15:clr>
        </p15:guide>
        <p15:guide id="3" orient="horz" pos="2160">
          <p15:clr>
            <a:srgbClr val="FBAE40"/>
          </p15:clr>
        </p15:guide>
        <p15:guide id="4" pos="166">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cSld name="封底">
    <p:bg>
      <p:bgPr>
        <a:solidFill>
          <a:schemeClr val="accent1"/>
        </a:solid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603073"/>
            <a:ext cx="9144000" cy="2811780"/>
          </a:xfrm>
          <a:prstGeom prst="rect">
            <a:avLst/>
          </a:prstGeom>
        </p:spPr>
      </p:pic>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8974" y="3608990"/>
            <a:ext cx="3021843" cy="799946"/>
          </a:xfrm>
          <a:prstGeom prst="rect">
            <a:avLst/>
          </a:prstGeom>
        </p:spPr>
      </p:pic>
      <p:sp>
        <p:nvSpPr>
          <p:cNvPr id="3" name="标题 2"/>
          <p:cNvSpPr>
            <a:spLocks noGrp="1"/>
          </p:cNvSpPr>
          <p:nvPr>
            <p:ph type="title"/>
          </p:nvPr>
        </p:nvSpPr>
        <p:spPr>
          <a:xfrm>
            <a:off x="487896" y="1371600"/>
            <a:ext cx="8410492" cy="926932"/>
          </a:xfrm>
        </p:spPr>
        <p:txBody>
          <a:bodyPr>
            <a:noAutofit/>
          </a:bodyPr>
          <a:lstStyle>
            <a:lvl1pPr algn="ctr">
              <a:defRPr sz="6600" b="1">
                <a:solidFill>
                  <a:schemeClr val="bg1"/>
                </a:solidFill>
              </a:defRPr>
            </a:lvl1pPr>
          </a:lstStyle>
          <a:p>
            <a:r>
              <a:rPr lang="zh-CN" altLang="en-US"/>
              <a:t>单击此处编辑母版标题样式</a:t>
            </a:r>
          </a:p>
        </p:txBody>
      </p:sp>
      <p:pic>
        <p:nvPicPr>
          <p:cNvPr id="5" name="图片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603073"/>
            <a:ext cx="9144000" cy="2811780"/>
          </a:xfrm>
          <a:prstGeom prst="rect">
            <a:avLst/>
          </a:prstGeom>
        </p:spPr>
      </p:pic>
    </p:spTree>
    <p:extLst>
      <p:ext uri="{BB962C8B-B14F-4D97-AF65-F5344CB8AC3E}">
        <p14:creationId xmlns:p14="http://schemas.microsoft.com/office/powerpoint/2010/main" val="42584700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内页">
    <p:spTree>
      <p:nvGrpSpPr>
        <p:cNvPr id="1" name=""/>
        <p:cNvGrpSpPr/>
        <p:nvPr/>
      </p:nvGrpSpPr>
      <p:grpSpPr>
        <a:xfrm>
          <a:off x="0" y="0"/>
          <a:ext cx="0" cy="0"/>
          <a:chOff x="0" y="0"/>
          <a:chExt cx="0" cy="0"/>
        </a:xfrm>
      </p:grpSpPr>
      <p:sp>
        <p:nvSpPr>
          <p:cNvPr id="3" name="内容占位符 2"/>
          <p:cNvSpPr>
            <a:spLocks noGrp="1"/>
          </p:cNvSpPr>
          <p:nvPr>
            <p:ph sz="quarter" idx="10"/>
          </p:nvPr>
        </p:nvSpPr>
        <p:spPr>
          <a:xfrm>
            <a:off x="494025" y="1685678"/>
            <a:ext cx="8372163" cy="4921498"/>
          </a:xfrm>
        </p:spPr>
        <p:txBody>
          <a:bodyPr>
            <a:normAutofit/>
          </a:bodyPr>
          <a:lstStyle>
            <a:lvl1pPr>
              <a:buClr>
                <a:schemeClr val="accent1"/>
              </a:buClr>
              <a:defRPr sz="2000">
                <a:latin typeface="微软雅黑" panose="020B0503020204020204" pitchFamily="34" charset="-122"/>
                <a:ea typeface="微软雅黑" panose="020B0503020204020204" pitchFamily="34" charset="-122"/>
              </a:defRPr>
            </a:lvl1pPr>
            <a:lvl2pPr>
              <a:buClr>
                <a:schemeClr val="accent1"/>
              </a:buClr>
              <a:defRPr sz="1800">
                <a:latin typeface="微软雅黑" panose="020B0503020204020204" pitchFamily="34" charset="-122"/>
                <a:ea typeface="微软雅黑" panose="020B0503020204020204" pitchFamily="34" charset="-122"/>
              </a:defRPr>
            </a:lvl2pPr>
            <a:lvl3pPr>
              <a:buClr>
                <a:schemeClr val="accent1"/>
              </a:buClr>
              <a:defRPr sz="1600">
                <a:latin typeface="微软雅黑" panose="020B0503020204020204" pitchFamily="34" charset="-122"/>
                <a:ea typeface="微软雅黑" panose="020B0503020204020204" pitchFamily="34" charset="-122"/>
              </a:defRPr>
            </a:lvl3pPr>
            <a:lvl4pPr>
              <a:buClr>
                <a:schemeClr val="accent1"/>
              </a:buClr>
              <a:defRPr sz="1400">
                <a:latin typeface="微软雅黑" panose="020B0503020204020204" pitchFamily="34" charset="-122"/>
                <a:ea typeface="微软雅黑" panose="020B0503020204020204" pitchFamily="34" charset="-122"/>
              </a:defRPr>
            </a:lvl4pPr>
            <a:lvl5pPr>
              <a:buClr>
                <a:schemeClr val="accent1"/>
              </a:buClr>
              <a:defRPr sz="1400">
                <a:latin typeface="微软雅黑" panose="020B0503020204020204" pitchFamily="34" charset="-122"/>
                <a:ea typeface="微软雅黑" panose="020B0503020204020204" pitchFamily="34" charset="-122"/>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标题 4"/>
          <p:cNvSpPr>
            <a:spLocks noGrp="1"/>
          </p:cNvSpPr>
          <p:nvPr>
            <p:ph type="title"/>
          </p:nvPr>
        </p:nvSpPr>
        <p:spPr>
          <a:xfrm>
            <a:off x="494024" y="974277"/>
            <a:ext cx="8372163" cy="574183"/>
          </a:xfrm>
          <a:prstGeom prst="rect">
            <a:avLst/>
          </a:prstGeom>
        </p:spPr>
        <p:txBody>
          <a:bodyPr/>
          <a:lstStyle>
            <a:lvl1pPr>
              <a:defRPr sz="3200" b="1">
                <a:solidFill>
                  <a:schemeClr val="accent1"/>
                </a:solidFill>
                <a:latin typeface="微软雅黑" panose="020B0503020204020204" pitchFamily="34" charset="-122"/>
                <a:ea typeface="微软雅黑" panose="020B0503020204020204" pitchFamily="34" charset="-122"/>
              </a:defRPr>
            </a:lvl1pPr>
          </a:lstStyle>
          <a:p>
            <a:r>
              <a:rPr lang="zh-CN" altLang="en-US"/>
              <a:t>单击此处编辑母版标题样式</a:t>
            </a:r>
            <a:endParaRPr lang="zh-CN" altLang="en-US" dirty="0"/>
          </a:p>
        </p:txBody>
      </p:sp>
      <p:sp>
        <p:nvSpPr>
          <p:cNvPr id="8" name="灯片编号占位符 8">
            <a:extLst>
              <a:ext uri="{FF2B5EF4-FFF2-40B4-BE49-F238E27FC236}">
                <a16:creationId xmlns:a16="http://schemas.microsoft.com/office/drawing/2014/main" id="{C984D7D2-4B56-4713-A4AD-21D0B0E25319}"/>
              </a:ext>
            </a:extLst>
          </p:cNvPr>
          <p:cNvSpPr>
            <a:spLocks noGrp="1"/>
          </p:cNvSpPr>
          <p:nvPr>
            <p:ph type="sldNum" sz="quarter" idx="12"/>
          </p:nvPr>
        </p:nvSpPr>
        <p:spPr>
          <a:xfrm>
            <a:off x="8173616" y="313200"/>
            <a:ext cx="1010139" cy="338554"/>
          </a:xfrm>
          <a:prstGeom prst="rect">
            <a:avLst/>
          </a:prstGeom>
          <a:noFill/>
        </p:spPr>
        <p:txBody>
          <a:bodyPr wrap="square" rtlCol="0">
            <a:spAutoFit/>
          </a:bodyPr>
          <a:lstStyle>
            <a:lvl1pPr>
              <a:defRPr lang="zh-CN" altLang="en-US" sz="1600" spc="-60" baseline="0" smtClean="0">
                <a:solidFill>
                  <a:schemeClr val="bg1"/>
                </a:solidFill>
                <a:latin typeface="微软雅黑" panose="020B0503020204020204" pitchFamily="34" charset="-122"/>
                <a:ea typeface="微软雅黑" panose="020B0503020204020204" pitchFamily="34" charset="-122"/>
              </a:defRPr>
            </a:lvl1pPr>
          </a:lstStyle>
          <a:p>
            <a:r>
              <a:rPr lang="en-US" altLang="zh-CN" dirty="0"/>
              <a:t>Page </a:t>
            </a:r>
            <a:fld id="{54BD5A17-3153-4A95-988E-B577C14000F1}" type="slidenum">
              <a:rPr lang="en-US" altLang="zh-CN" smtClean="0"/>
              <a:pPr/>
              <a:t>‹#›</a:t>
            </a:fld>
            <a:endParaRPr lang="en-US" altLang="zh-CN" dirty="0"/>
          </a:p>
        </p:txBody>
      </p:sp>
    </p:spTree>
    <p:extLst>
      <p:ext uri="{BB962C8B-B14F-4D97-AF65-F5344CB8AC3E}">
        <p14:creationId xmlns:p14="http://schemas.microsoft.com/office/powerpoint/2010/main" val="49050177"/>
      </p:ext>
    </p:extLst>
  </p:cSld>
  <p:clrMapOvr>
    <a:masterClrMapping/>
  </p:clrMapOvr>
  <p:extLst mod="1">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内页-有页码">
    <p:spTree>
      <p:nvGrpSpPr>
        <p:cNvPr id="1" name=""/>
        <p:cNvGrpSpPr/>
        <p:nvPr/>
      </p:nvGrpSpPr>
      <p:grpSpPr>
        <a:xfrm>
          <a:off x="0" y="0"/>
          <a:ext cx="0" cy="0"/>
          <a:chOff x="0" y="0"/>
          <a:chExt cx="0" cy="0"/>
        </a:xfrm>
      </p:grpSpPr>
      <p:sp>
        <p:nvSpPr>
          <p:cNvPr id="3" name="内容占位符 2"/>
          <p:cNvSpPr>
            <a:spLocks noGrp="1"/>
          </p:cNvSpPr>
          <p:nvPr>
            <p:ph sz="quarter" idx="10"/>
          </p:nvPr>
        </p:nvSpPr>
        <p:spPr>
          <a:xfrm>
            <a:off x="494025" y="1685678"/>
            <a:ext cx="8372163" cy="4921498"/>
          </a:xfrm>
        </p:spPr>
        <p:txBody>
          <a:bodyPr>
            <a:normAutofit/>
          </a:bodyPr>
          <a:lstStyle>
            <a:lvl1pPr>
              <a:buClr>
                <a:schemeClr val="accent1"/>
              </a:buClr>
              <a:defRPr sz="2000">
                <a:latin typeface="微软雅黑" panose="020B0503020204020204" pitchFamily="34" charset="-122"/>
                <a:ea typeface="微软雅黑" panose="020B0503020204020204" pitchFamily="34" charset="-122"/>
              </a:defRPr>
            </a:lvl1pPr>
            <a:lvl2pPr>
              <a:buClr>
                <a:schemeClr val="accent1"/>
              </a:buClr>
              <a:defRPr sz="1800">
                <a:latin typeface="微软雅黑" panose="020B0503020204020204" pitchFamily="34" charset="-122"/>
                <a:ea typeface="微软雅黑" panose="020B0503020204020204" pitchFamily="34" charset="-122"/>
              </a:defRPr>
            </a:lvl2pPr>
            <a:lvl3pPr>
              <a:buClr>
                <a:schemeClr val="accent1"/>
              </a:buClr>
              <a:defRPr sz="1600">
                <a:latin typeface="微软雅黑" panose="020B0503020204020204" pitchFamily="34" charset="-122"/>
                <a:ea typeface="微软雅黑" panose="020B0503020204020204" pitchFamily="34" charset="-122"/>
              </a:defRPr>
            </a:lvl3pPr>
            <a:lvl4pPr>
              <a:buClr>
                <a:schemeClr val="accent1"/>
              </a:buClr>
              <a:defRPr sz="1400">
                <a:latin typeface="微软雅黑" panose="020B0503020204020204" pitchFamily="34" charset="-122"/>
                <a:ea typeface="微软雅黑" panose="020B0503020204020204" pitchFamily="34" charset="-122"/>
              </a:defRPr>
            </a:lvl4pPr>
            <a:lvl5pPr>
              <a:buClr>
                <a:schemeClr val="accent1"/>
              </a:buClr>
              <a:defRPr sz="1400">
                <a:latin typeface="微软雅黑" panose="020B0503020204020204" pitchFamily="34" charset="-122"/>
                <a:ea typeface="微软雅黑" panose="020B0503020204020204" pitchFamily="34" charset="-122"/>
              </a:defRPr>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5" name="标题 4"/>
          <p:cNvSpPr>
            <a:spLocks noGrp="1"/>
          </p:cNvSpPr>
          <p:nvPr>
            <p:ph type="title"/>
          </p:nvPr>
        </p:nvSpPr>
        <p:spPr>
          <a:xfrm>
            <a:off x="494025" y="975600"/>
            <a:ext cx="8372163" cy="576000"/>
          </a:xfrm>
          <a:prstGeom prst="rect">
            <a:avLst/>
          </a:prstGeom>
        </p:spPr>
        <p:txBody>
          <a:bodyPr/>
          <a:lstStyle>
            <a:lvl1pPr>
              <a:defRPr sz="3200" b="1">
                <a:solidFill>
                  <a:schemeClr val="accent1"/>
                </a:solidFill>
                <a:latin typeface="微软雅黑" panose="020B0503020204020204" pitchFamily="34" charset="-122"/>
                <a:ea typeface="微软雅黑" panose="020B0503020204020204" pitchFamily="34" charset="-122"/>
              </a:defRPr>
            </a:lvl1pPr>
          </a:lstStyle>
          <a:p>
            <a:r>
              <a:rPr lang="zh-CN" altLang="en-US"/>
              <a:t>单击此处编辑母版标题样式</a:t>
            </a:r>
          </a:p>
        </p:txBody>
      </p:sp>
      <p:sp>
        <p:nvSpPr>
          <p:cNvPr id="6" name="灯片编号占位符 8">
            <a:extLst>
              <a:ext uri="{FF2B5EF4-FFF2-40B4-BE49-F238E27FC236}">
                <a16:creationId xmlns:a16="http://schemas.microsoft.com/office/drawing/2014/main" id="{48F205D0-1A35-40D5-BF31-CB733F7B234D}"/>
              </a:ext>
            </a:extLst>
          </p:cNvPr>
          <p:cNvSpPr>
            <a:spLocks noGrp="1"/>
          </p:cNvSpPr>
          <p:nvPr>
            <p:ph type="sldNum" sz="quarter" idx="12"/>
          </p:nvPr>
        </p:nvSpPr>
        <p:spPr>
          <a:xfrm>
            <a:off x="8173616" y="313200"/>
            <a:ext cx="1010139" cy="338554"/>
          </a:xfrm>
          <a:prstGeom prst="rect">
            <a:avLst/>
          </a:prstGeom>
          <a:noFill/>
        </p:spPr>
        <p:txBody>
          <a:bodyPr wrap="square" rtlCol="0">
            <a:spAutoFit/>
          </a:bodyPr>
          <a:lstStyle>
            <a:lvl1pPr>
              <a:defRPr lang="zh-CN" altLang="en-US" sz="1600" spc="-60" baseline="0" smtClean="0">
                <a:solidFill>
                  <a:schemeClr val="bg1"/>
                </a:solidFill>
                <a:latin typeface="微软雅黑" panose="020B0503020204020204" pitchFamily="34" charset="-122"/>
                <a:ea typeface="微软雅黑" panose="020B0503020204020204" pitchFamily="34" charset="-122"/>
              </a:defRPr>
            </a:lvl1pPr>
          </a:lstStyle>
          <a:p>
            <a:r>
              <a:rPr lang="en-US" altLang="zh-CN" dirty="0"/>
              <a:t>Page </a:t>
            </a:r>
            <a:fld id="{54BD5A17-3153-4A95-988E-B577C14000F1}" type="slidenum">
              <a:rPr lang="en-US" altLang="zh-CN" smtClean="0"/>
              <a:pPr/>
              <a:t>‹#›</a:t>
            </a:fld>
            <a:endParaRPr lang="en-US" altLang="zh-CN" dirty="0"/>
          </a:p>
        </p:txBody>
      </p:sp>
    </p:spTree>
    <p:extLst>
      <p:ext uri="{BB962C8B-B14F-4D97-AF65-F5344CB8AC3E}">
        <p14:creationId xmlns:p14="http://schemas.microsoft.com/office/powerpoint/2010/main" val="659745371"/>
      </p:ext>
    </p:extLst>
  </p:cSld>
  <p:clrMapOvr>
    <a:masterClrMapping/>
  </p:clrMapOvr>
  <p:extLst mod="1">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内页-极简">
    <p:spTree>
      <p:nvGrpSpPr>
        <p:cNvPr id="1" name=""/>
        <p:cNvGrpSpPr/>
        <p:nvPr/>
      </p:nvGrpSpPr>
      <p:grpSpPr>
        <a:xfrm>
          <a:off x="0" y="0"/>
          <a:ext cx="0" cy="0"/>
          <a:chOff x="0" y="0"/>
          <a:chExt cx="0" cy="0"/>
        </a:xfrm>
      </p:grpSpPr>
      <p:sp>
        <p:nvSpPr>
          <p:cNvPr id="3" name="内容占位符 2"/>
          <p:cNvSpPr>
            <a:spLocks noGrp="1"/>
          </p:cNvSpPr>
          <p:nvPr>
            <p:ph sz="quarter" idx="10"/>
          </p:nvPr>
        </p:nvSpPr>
        <p:spPr>
          <a:xfrm>
            <a:off x="494025" y="1685678"/>
            <a:ext cx="8372163" cy="492149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5" name="标题 4"/>
          <p:cNvSpPr>
            <a:spLocks noGrp="1"/>
          </p:cNvSpPr>
          <p:nvPr>
            <p:ph type="title"/>
          </p:nvPr>
        </p:nvSpPr>
        <p:spPr>
          <a:xfrm>
            <a:off x="494024" y="974277"/>
            <a:ext cx="8372163" cy="574183"/>
          </a:xfrm>
          <a:prstGeom prst="rect">
            <a:avLst/>
          </a:prstGeom>
        </p:spPr>
        <p:txBody>
          <a:bodyPr/>
          <a:lstStyle>
            <a:lvl1pPr>
              <a:defRPr sz="3200" b="1">
                <a:solidFill>
                  <a:schemeClr val="accent1"/>
                </a:solidFill>
              </a:defRPr>
            </a:lvl1pPr>
          </a:lstStyle>
          <a:p>
            <a:r>
              <a:rPr lang="zh-CN" altLang="en-US"/>
              <a:t>单击此处编辑母版标题样式</a:t>
            </a:r>
            <a:endParaRPr lang="zh-CN" altLang="en-US" dirty="0"/>
          </a:p>
        </p:txBody>
      </p:sp>
      <p:sp>
        <p:nvSpPr>
          <p:cNvPr id="9" name="矩形 8"/>
          <p:cNvSpPr/>
          <p:nvPr/>
        </p:nvSpPr>
        <p:spPr>
          <a:xfrm>
            <a:off x="0" y="1"/>
            <a:ext cx="9144000" cy="6688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p:cNvPicPr>
            <a:picLocks noChangeAspect="1"/>
          </p:cNvPicPr>
          <p:nvPr/>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04390"/>
            <a:ext cx="459922" cy="460086"/>
          </a:xfrm>
          <a:prstGeom prst="rect">
            <a:avLst/>
          </a:prstGeom>
        </p:spPr>
      </p:pic>
      <p:sp>
        <p:nvSpPr>
          <p:cNvPr id="7" name="矩形 6"/>
          <p:cNvSpPr/>
          <p:nvPr userDrawn="1"/>
        </p:nvSpPr>
        <p:spPr>
          <a:xfrm>
            <a:off x="0" y="1"/>
            <a:ext cx="9144000" cy="6688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userDrawn="1"/>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04390"/>
            <a:ext cx="459922" cy="460086"/>
          </a:xfrm>
          <a:prstGeom prst="rect">
            <a:avLst/>
          </a:prstGeom>
        </p:spPr>
      </p:pic>
    </p:spTree>
    <p:extLst>
      <p:ext uri="{BB962C8B-B14F-4D97-AF65-F5344CB8AC3E}">
        <p14:creationId xmlns:p14="http://schemas.microsoft.com/office/powerpoint/2010/main" val="52728377"/>
      </p:ext>
    </p:extLst>
  </p:cSld>
  <p:clrMapOvr>
    <a:masterClrMapping/>
  </p:clrMapOvr>
  <p:extLst mod="1">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内页-极简-有页码">
    <p:spTree>
      <p:nvGrpSpPr>
        <p:cNvPr id="1" name=""/>
        <p:cNvGrpSpPr/>
        <p:nvPr/>
      </p:nvGrpSpPr>
      <p:grpSpPr>
        <a:xfrm>
          <a:off x="0" y="0"/>
          <a:ext cx="0" cy="0"/>
          <a:chOff x="0" y="0"/>
          <a:chExt cx="0" cy="0"/>
        </a:xfrm>
      </p:grpSpPr>
      <p:sp>
        <p:nvSpPr>
          <p:cNvPr id="3" name="内容占位符 2"/>
          <p:cNvSpPr>
            <a:spLocks noGrp="1"/>
          </p:cNvSpPr>
          <p:nvPr>
            <p:ph sz="quarter" idx="10"/>
          </p:nvPr>
        </p:nvSpPr>
        <p:spPr>
          <a:xfrm>
            <a:off x="494025" y="1685678"/>
            <a:ext cx="8372163" cy="492149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5" name="标题 4"/>
          <p:cNvSpPr>
            <a:spLocks noGrp="1"/>
          </p:cNvSpPr>
          <p:nvPr>
            <p:ph type="title"/>
          </p:nvPr>
        </p:nvSpPr>
        <p:spPr>
          <a:xfrm>
            <a:off x="494024" y="974277"/>
            <a:ext cx="8372163" cy="574183"/>
          </a:xfrm>
          <a:prstGeom prst="rect">
            <a:avLst/>
          </a:prstGeom>
        </p:spPr>
        <p:txBody>
          <a:bodyPr/>
          <a:lstStyle>
            <a:lvl1pPr>
              <a:defRPr sz="3200" b="1">
                <a:solidFill>
                  <a:schemeClr val="accent1"/>
                </a:solidFill>
              </a:defRPr>
            </a:lvl1pPr>
          </a:lstStyle>
          <a:p>
            <a:r>
              <a:rPr lang="zh-CN" altLang="en-US"/>
              <a:t>单击此处编辑母版标题样式</a:t>
            </a:r>
            <a:endParaRPr lang="zh-CN" altLang="en-US" dirty="0"/>
          </a:p>
        </p:txBody>
      </p:sp>
      <p:sp>
        <p:nvSpPr>
          <p:cNvPr id="9" name="矩形 8"/>
          <p:cNvSpPr/>
          <p:nvPr/>
        </p:nvSpPr>
        <p:spPr>
          <a:xfrm>
            <a:off x="0" y="1"/>
            <a:ext cx="9144000" cy="6688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灯片编号占位符 8"/>
          <p:cNvSpPr>
            <a:spLocks noGrp="1"/>
          </p:cNvSpPr>
          <p:nvPr>
            <p:ph type="sldNum" sz="quarter" idx="12"/>
          </p:nvPr>
        </p:nvSpPr>
        <p:spPr>
          <a:xfrm>
            <a:off x="8697600" y="313200"/>
            <a:ext cx="365165" cy="276999"/>
          </a:xfrm>
          <a:prstGeom prst="rect">
            <a:avLst/>
          </a:prstGeom>
          <a:noFill/>
        </p:spPr>
        <p:txBody>
          <a:bodyPr wrap="none" rtlCol="0">
            <a:spAutoFit/>
          </a:bodyPr>
          <a:lstStyle>
            <a:lvl1pPr>
              <a:defRPr lang="zh-CN" altLang="en-US" sz="1200" spc="-60" baseline="0" smtClean="0">
                <a:solidFill>
                  <a:schemeClr val="bg1"/>
                </a:solidFill>
                <a:latin typeface="微软雅黑" panose="020B0503020204020204" pitchFamily="34" charset="-122"/>
                <a:ea typeface="微软雅黑" panose="020B0503020204020204" pitchFamily="34" charset="-122"/>
              </a:defRPr>
            </a:lvl1pPr>
          </a:lstStyle>
          <a:p>
            <a:fld id="{D4CE0C3C-47D3-4455-AB34-8268314DB49D}" type="slidenum">
              <a:rPr lang="en-US" altLang="zh-CN" smtClean="0"/>
              <a:pPr/>
              <a:t>‹#›</a:t>
            </a:fld>
            <a:endParaRPr lang="en-US" altLang="zh-CN"/>
          </a:p>
        </p:txBody>
      </p:sp>
      <p:sp>
        <p:nvSpPr>
          <p:cNvPr id="8" name="文本框 7"/>
          <p:cNvSpPr txBox="1"/>
          <p:nvPr/>
        </p:nvSpPr>
        <p:spPr>
          <a:xfrm>
            <a:off x="8250026" y="311755"/>
            <a:ext cx="578813" cy="276999"/>
          </a:xfrm>
          <a:prstGeom prst="rect">
            <a:avLst/>
          </a:prstGeom>
          <a:noFill/>
        </p:spPr>
        <p:txBody>
          <a:bodyPr wrap="none" rtlCol="0">
            <a:spAutoFit/>
          </a:bodyPr>
          <a:lstStyle/>
          <a:p>
            <a:r>
              <a:rPr lang="en-US" altLang="zh-CN" sz="1200" spc="-60" baseline="0" dirty="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pic>
        <p:nvPicPr>
          <p:cNvPr id="12" name="图片 11"/>
          <p:cNvPicPr>
            <a:picLocks noChangeAspect="1"/>
          </p:cNvPicPr>
          <p:nvPr/>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04390"/>
            <a:ext cx="459922" cy="460086"/>
          </a:xfrm>
          <a:prstGeom prst="rect">
            <a:avLst/>
          </a:prstGeom>
        </p:spPr>
      </p:pic>
      <p:sp>
        <p:nvSpPr>
          <p:cNvPr id="11" name="矩形 10"/>
          <p:cNvSpPr/>
          <p:nvPr userDrawn="1"/>
        </p:nvSpPr>
        <p:spPr>
          <a:xfrm>
            <a:off x="0" y="1"/>
            <a:ext cx="9144000" cy="6688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userDrawn="1"/>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图片 14"/>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04390"/>
            <a:ext cx="459922" cy="460086"/>
          </a:xfrm>
          <a:prstGeom prst="rect">
            <a:avLst/>
          </a:prstGeom>
        </p:spPr>
      </p:pic>
      <p:sp>
        <p:nvSpPr>
          <p:cNvPr id="17" name="文本框 16">
            <a:extLst>
              <a:ext uri="{FF2B5EF4-FFF2-40B4-BE49-F238E27FC236}">
                <a16:creationId xmlns:a16="http://schemas.microsoft.com/office/drawing/2014/main" id="{8F49A1C7-0EAB-41EB-B915-643F4D29F129}"/>
              </a:ext>
            </a:extLst>
          </p:cNvPr>
          <p:cNvSpPr txBox="1"/>
          <p:nvPr userDrawn="1"/>
        </p:nvSpPr>
        <p:spPr>
          <a:xfrm>
            <a:off x="8250026" y="313200"/>
            <a:ext cx="578813" cy="276999"/>
          </a:xfrm>
          <a:prstGeom prst="rect">
            <a:avLst/>
          </a:prstGeom>
          <a:noFill/>
        </p:spPr>
        <p:txBody>
          <a:bodyPr wrap="none" rtlCol="0">
            <a:spAutoFit/>
          </a:bodyPr>
          <a:lstStyle/>
          <a:p>
            <a:r>
              <a:rPr lang="en-US" altLang="zh-CN" sz="1200" spc="-60" baseline="0" dirty="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sp>
        <p:nvSpPr>
          <p:cNvPr id="18" name="灯片编号占位符 8">
            <a:extLst>
              <a:ext uri="{FF2B5EF4-FFF2-40B4-BE49-F238E27FC236}">
                <a16:creationId xmlns:a16="http://schemas.microsoft.com/office/drawing/2014/main" id="{B0602FDD-648A-4824-BED2-DF599E1825AF}"/>
              </a:ext>
            </a:extLst>
          </p:cNvPr>
          <p:cNvSpPr txBox="1">
            <a:spLocks/>
          </p:cNvSpPr>
          <p:nvPr userDrawn="1"/>
        </p:nvSpPr>
        <p:spPr>
          <a:xfrm>
            <a:off x="8696565" y="313200"/>
            <a:ext cx="487190" cy="276999"/>
          </a:xfrm>
          <a:prstGeom prst="rect">
            <a:avLst/>
          </a:prstGeom>
          <a:noFill/>
        </p:spPr>
        <p:txBody>
          <a:bodyPr wrap="square" rtlCol="0">
            <a:spAutoFit/>
          </a:bodyPr>
          <a:lstStyle>
            <a:defPPr>
              <a:defRPr lang="zh-CN"/>
            </a:defPPr>
            <a:lvl1pPr marL="0" algn="l" defTabSz="914400" rtl="0" eaLnBrk="1" latinLnBrk="0" hangingPunct="1">
              <a:defRPr lang="zh-CN" altLang="en-US" sz="1200" kern="1200" spc="-60" baseline="0" smtClean="0">
                <a:solidFill>
                  <a:schemeClr val="bg1"/>
                </a:solidFill>
                <a:latin typeface="微软雅黑" panose="020B0503020204020204" pitchFamily="34" charset="-122"/>
                <a:ea typeface="微软雅黑" panose="020B0503020204020204" pitchFamily="34"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4BD5A17-3153-4A95-988E-B577C14000F1}" type="slidenum">
              <a:rPr lang="en-US" altLang="zh-CN" smtClean="0"/>
              <a:pPr/>
              <a:t>‹#›</a:t>
            </a:fld>
            <a:endParaRPr lang="en-US" altLang="zh-CN" dirty="0"/>
          </a:p>
        </p:txBody>
      </p:sp>
    </p:spTree>
    <p:extLst>
      <p:ext uri="{BB962C8B-B14F-4D97-AF65-F5344CB8AC3E}">
        <p14:creationId xmlns:p14="http://schemas.microsoft.com/office/powerpoint/2010/main" val="3571174895"/>
      </p:ext>
    </p:extLst>
  </p:cSld>
  <p:clrMapOvr>
    <a:masterClrMapping/>
  </p:clrMapOvr>
  <p:extLst mod="1">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目录">
    <p:spTree>
      <p:nvGrpSpPr>
        <p:cNvPr id="1" name=""/>
        <p:cNvGrpSpPr/>
        <p:nvPr/>
      </p:nvGrpSpPr>
      <p:grpSpPr>
        <a:xfrm>
          <a:off x="0" y="0"/>
          <a:ext cx="0" cy="0"/>
          <a:chOff x="0" y="0"/>
          <a:chExt cx="0" cy="0"/>
        </a:xfrm>
      </p:grpSpPr>
      <p:pic>
        <p:nvPicPr>
          <p:cNvPr id="10" name="图片 9"/>
          <p:cNvPicPr>
            <a:picLocks noChangeAspect="1"/>
          </p:cNvPicPr>
          <p:nvPr/>
        </p:nvPicPr>
        <p:blipFill>
          <a:blip r:embed="rId2"/>
          <a:stretch>
            <a:fillRect/>
          </a:stretch>
        </p:blipFill>
        <p:spPr>
          <a:xfrm>
            <a:off x="0" y="0"/>
            <a:ext cx="9144793" cy="664522"/>
          </a:xfrm>
          <a:prstGeom prst="rect">
            <a:avLst/>
          </a:prstGeom>
        </p:spPr>
      </p:pic>
      <p:sp>
        <p:nvSpPr>
          <p:cNvPr id="7" name="矩形 6"/>
          <p:cNvSpPr/>
          <p:nvPr/>
        </p:nvSpPr>
        <p:spPr>
          <a:xfrm>
            <a:off x="0" y="5821680"/>
            <a:ext cx="9144000" cy="10363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67293" y="6100771"/>
            <a:ext cx="1958547" cy="518469"/>
          </a:xfrm>
          <a:prstGeom prst="rect">
            <a:avLst/>
          </a:prstGeom>
        </p:spPr>
      </p:pic>
      <p:sp>
        <p:nvSpPr>
          <p:cNvPr id="2" name="标题 1"/>
          <p:cNvSpPr>
            <a:spLocks noGrp="1"/>
          </p:cNvSpPr>
          <p:nvPr>
            <p:ph type="title"/>
          </p:nvPr>
        </p:nvSpPr>
        <p:spPr>
          <a:xfrm>
            <a:off x="323850" y="235137"/>
            <a:ext cx="6474515" cy="337358"/>
          </a:xfrm>
          <a:prstGeom prst="rect">
            <a:avLst/>
          </a:prstGeom>
        </p:spPr>
        <p:txBody>
          <a:bodyPr anchor="ctr"/>
          <a:lstStyle>
            <a:lvl1pPr>
              <a:defRPr sz="2000">
                <a:solidFill>
                  <a:schemeClr val="bg1"/>
                </a:solidFill>
                <a:effectLst/>
              </a:defRPr>
            </a:lvl1pPr>
          </a:lstStyle>
          <a:p>
            <a:r>
              <a:rPr lang="zh-CN" altLang="en-US"/>
              <a:t>单击此处编辑母版标题样式</a:t>
            </a:r>
            <a:endParaRPr lang="zh-CN" altLang="en-US" dirty="0"/>
          </a:p>
        </p:txBody>
      </p:sp>
      <p:sp>
        <p:nvSpPr>
          <p:cNvPr id="13" name="矩形 12"/>
          <p:cNvSpPr/>
          <p:nvPr/>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651240"/>
            <a:ext cx="9144000" cy="5185064"/>
          </a:xfrm>
          <a:prstGeom prst="rect">
            <a:avLst/>
          </a:prstGeom>
        </p:spPr>
      </p:pic>
      <p:pic>
        <p:nvPicPr>
          <p:cNvPr id="9" name="图片 8"/>
          <p:cNvPicPr>
            <a:picLocks noChangeAspect="1"/>
          </p:cNvPicPr>
          <p:nvPr userDrawn="1"/>
        </p:nvPicPr>
        <p:blipFill>
          <a:blip r:embed="rId2"/>
          <a:stretch>
            <a:fillRect/>
          </a:stretch>
        </p:blipFill>
        <p:spPr>
          <a:xfrm>
            <a:off x="0" y="0"/>
            <a:ext cx="9144793" cy="664522"/>
          </a:xfrm>
          <a:prstGeom prst="rect">
            <a:avLst/>
          </a:prstGeom>
        </p:spPr>
      </p:pic>
      <p:sp>
        <p:nvSpPr>
          <p:cNvPr id="11" name="矩形 10"/>
          <p:cNvSpPr/>
          <p:nvPr userDrawn="1"/>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651240"/>
            <a:ext cx="9144000" cy="5185064"/>
          </a:xfrm>
          <a:prstGeom prst="rect">
            <a:avLst/>
          </a:prstGeom>
        </p:spPr>
      </p:pic>
    </p:spTree>
    <p:extLst>
      <p:ext uri="{BB962C8B-B14F-4D97-AF65-F5344CB8AC3E}">
        <p14:creationId xmlns:p14="http://schemas.microsoft.com/office/powerpoint/2010/main" val="1186249892"/>
      </p:ext>
    </p:extLst>
  </p:cSld>
  <p:clrMapOvr>
    <a:masterClrMapping/>
  </p:clrMapOvr>
  <p:extLst>
    <p:ext uri="{DCECCB84-F9BA-43D5-87BE-67443E8EF086}">
      <p15:sldGuideLst xmlns:p15="http://schemas.microsoft.com/office/powerpoint/2012/main">
        <p15:guide id="1" pos="5556">
          <p15:clr>
            <a:srgbClr val="FBAE40"/>
          </p15:clr>
        </p15:guide>
        <p15:guide id="2" pos="204">
          <p15:clr>
            <a:srgbClr val="FBAE40"/>
          </p15:clr>
        </p15:guide>
        <p15:guide id="5" pos="3125">
          <p15:clr>
            <a:srgbClr val="FBAE40"/>
          </p15:clr>
        </p15:guide>
        <p15:guide id="6" pos="115">
          <p15:clr>
            <a:srgbClr val="FBAE40"/>
          </p15:clr>
        </p15:guide>
        <p15:guide id="7" pos="4167" userDrawn="1">
          <p15:clr>
            <a:srgbClr val="FBAE40"/>
          </p15:clr>
        </p15:guide>
        <p15:guide id="8" pos="153"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纯标题">
    <p:spTree>
      <p:nvGrpSpPr>
        <p:cNvPr id="1" name=""/>
        <p:cNvGrpSpPr/>
        <p:nvPr/>
      </p:nvGrpSpPr>
      <p:grpSpPr>
        <a:xfrm>
          <a:off x="0" y="0"/>
          <a:ext cx="0" cy="0"/>
          <a:chOff x="0" y="0"/>
          <a:chExt cx="0" cy="0"/>
        </a:xfrm>
      </p:grpSpPr>
      <p:sp>
        <p:nvSpPr>
          <p:cNvPr id="5" name="标题 4"/>
          <p:cNvSpPr>
            <a:spLocks noGrp="1"/>
          </p:cNvSpPr>
          <p:nvPr>
            <p:ph type="title"/>
          </p:nvPr>
        </p:nvSpPr>
        <p:spPr>
          <a:xfrm>
            <a:off x="494025" y="975600"/>
            <a:ext cx="8372163" cy="574183"/>
          </a:xfrm>
          <a:prstGeom prst="rect">
            <a:avLst/>
          </a:prstGeom>
        </p:spPr>
        <p:txBody>
          <a:bodyPr/>
          <a:lstStyle>
            <a:lvl1pPr>
              <a:defRPr sz="3200" b="1">
                <a:solidFill>
                  <a:schemeClr val="accent1"/>
                </a:solidFill>
              </a:defRPr>
            </a:lvl1pPr>
          </a:lstStyle>
          <a:p>
            <a:r>
              <a:rPr lang="zh-CN" altLang="en-US"/>
              <a:t>单击此处编辑母版标题样式</a:t>
            </a:r>
          </a:p>
        </p:txBody>
      </p:sp>
      <p:sp>
        <p:nvSpPr>
          <p:cNvPr id="6" name="灯片编号占位符 8">
            <a:extLst>
              <a:ext uri="{FF2B5EF4-FFF2-40B4-BE49-F238E27FC236}">
                <a16:creationId xmlns:a16="http://schemas.microsoft.com/office/drawing/2014/main" id="{743C29A2-3789-4D43-9D46-785F3B7713E3}"/>
              </a:ext>
            </a:extLst>
          </p:cNvPr>
          <p:cNvSpPr>
            <a:spLocks noGrp="1"/>
          </p:cNvSpPr>
          <p:nvPr>
            <p:ph type="sldNum" sz="quarter" idx="12"/>
          </p:nvPr>
        </p:nvSpPr>
        <p:spPr>
          <a:xfrm>
            <a:off x="8173616" y="313200"/>
            <a:ext cx="1010139" cy="338554"/>
          </a:xfrm>
          <a:prstGeom prst="rect">
            <a:avLst/>
          </a:prstGeom>
          <a:noFill/>
        </p:spPr>
        <p:txBody>
          <a:bodyPr wrap="square" rtlCol="0">
            <a:spAutoFit/>
          </a:bodyPr>
          <a:lstStyle>
            <a:lvl1pPr>
              <a:defRPr lang="zh-CN" altLang="en-US" sz="1600" spc="-60" baseline="0" smtClean="0">
                <a:solidFill>
                  <a:schemeClr val="bg1"/>
                </a:solidFill>
                <a:latin typeface="微软雅黑" panose="020B0503020204020204" pitchFamily="34" charset="-122"/>
                <a:ea typeface="微软雅黑" panose="020B0503020204020204" pitchFamily="34" charset="-122"/>
              </a:defRPr>
            </a:lvl1pPr>
          </a:lstStyle>
          <a:p>
            <a:r>
              <a:rPr lang="en-US" altLang="zh-CN" dirty="0"/>
              <a:t>Page </a:t>
            </a:r>
            <a:fld id="{54BD5A17-3153-4A95-988E-B577C14000F1}" type="slidenum">
              <a:rPr lang="en-US" altLang="zh-CN" smtClean="0"/>
              <a:pPr/>
              <a:t>‹#›</a:t>
            </a:fld>
            <a:endParaRPr lang="en-US" altLang="zh-CN" dirty="0"/>
          </a:p>
        </p:txBody>
      </p:sp>
    </p:spTree>
    <p:extLst>
      <p:ext uri="{BB962C8B-B14F-4D97-AF65-F5344CB8AC3E}">
        <p14:creationId xmlns:p14="http://schemas.microsoft.com/office/powerpoint/2010/main" val="18665885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纯标题-有页码">
    <p:spTree>
      <p:nvGrpSpPr>
        <p:cNvPr id="1" name=""/>
        <p:cNvGrpSpPr/>
        <p:nvPr/>
      </p:nvGrpSpPr>
      <p:grpSpPr>
        <a:xfrm>
          <a:off x="0" y="0"/>
          <a:ext cx="0" cy="0"/>
          <a:chOff x="0" y="0"/>
          <a:chExt cx="0" cy="0"/>
        </a:xfrm>
      </p:grpSpPr>
      <p:sp>
        <p:nvSpPr>
          <p:cNvPr id="5" name="标题 4"/>
          <p:cNvSpPr>
            <a:spLocks noGrp="1"/>
          </p:cNvSpPr>
          <p:nvPr>
            <p:ph type="title"/>
          </p:nvPr>
        </p:nvSpPr>
        <p:spPr>
          <a:xfrm>
            <a:off x="494025" y="975600"/>
            <a:ext cx="8372163" cy="574183"/>
          </a:xfrm>
          <a:prstGeom prst="rect">
            <a:avLst/>
          </a:prstGeom>
        </p:spPr>
        <p:txBody>
          <a:bodyPr/>
          <a:lstStyle>
            <a:lvl1pPr>
              <a:defRPr sz="3200" b="1">
                <a:solidFill>
                  <a:schemeClr val="accent1"/>
                </a:solidFill>
              </a:defRPr>
            </a:lvl1pPr>
          </a:lstStyle>
          <a:p>
            <a:r>
              <a:rPr lang="zh-CN" altLang="en-US"/>
              <a:t>单击此处编辑母版标题样式</a:t>
            </a:r>
            <a:endParaRPr lang="zh-CN" altLang="en-US" dirty="0"/>
          </a:p>
        </p:txBody>
      </p:sp>
      <p:sp>
        <p:nvSpPr>
          <p:cNvPr id="6" name="灯片编号占位符 8">
            <a:extLst>
              <a:ext uri="{FF2B5EF4-FFF2-40B4-BE49-F238E27FC236}">
                <a16:creationId xmlns:a16="http://schemas.microsoft.com/office/drawing/2014/main" id="{4AD7E2D9-BE29-4DC8-9A8E-673C0FB6CAD8}"/>
              </a:ext>
            </a:extLst>
          </p:cNvPr>
          <p:cNvSpPr>
            <a:spLocks noGrp="1"/>
          </p:cNvSpPr>
          <p:nvPr>
            <p:ph type="sldNum" sz="quarter" idx="12"/>
          </p:nvPr>
        </p:nvSpPr>
        <p:spPr>
          <a:xfrm>
            <a:off x="8173616" y="313200"/>
            <a:ext cx="1010139" cy="338554"/>
          </a:xfrm>
          <a:prstGeom prst="rect">
            <a:avLst/>
          </a:prstGeom>
          <a:noFill/>
        </p:spPr>
        <p:txBody>
          <a:bodyPr wrap="square" rtlCol="0">
            <a:spAutoFit/>
          </a:bodyPr>
          <a:lstStyle>
            <a:lvl1pPr>
              <a:defRPr lang="zh-CN" altLang="en-US" sz="1600" spc="-60" baseline="0" smtClean="0">
                <a:solidFill>
                  <a:schemeClr val="bg1"/>
                </a:solidFill>
                <a:latin typeface="微软雅黑" panose="020B0503020204020204" pitchFamily="34" charset="-122"/>
                <a:ea typeface="微软雅黑" panose="020B0503020204020204" pitchFamily="34" charset="-122"/>
              </a:defRPr>
            </a:lvl1pPr>
          </a:lstStyle>
          <a:p>
            <a:r>
              <a:rPr lang="en-US" altLang="zh-CN" dirty="0"/>
              <a:t>Page </a:t>
            </a:r>
            <a:fld id="{54BD5A17-3153-4A95-988E-B577C14000F1}" type="slidenum">
              <a:rPr lang="en-US" altLang="zh-CN" smtClean="0"/>
              <a:pPr/>
              <a:t>‹#›</a:t>
            </a:fld>
            <a:endParaRPr lang="en-US" altLang="zh-CN" dirty="0"/>
          </a:p>
        </p:txBody>
      </p:sp>
    </p:spTree>
    <p:extLst>
      <p:ext uri="{BB962C8B-B14F-4D97-AF65-F5344CB8AC3E}">
        <p14:creationId xmlns:p14="http://schemas.microsoft.com/office/powerpoint/2010/main" val="1132619931"/>
      </p:ext>
    </p:extLst>
  </p:cSld>
  <p:clrMapOvr>
    <a:masterClrMapping/>
  </p:clrMapOvr>
  <p:extLst mod="1">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空白">
    <p:spTree>
      <p:nvGrpSpPr>
        <p:cNvPr id="1" name=""/>
        <p:cNvGrpSpPr/>
        <p:nvPr/>
      </p:nvGrpSpPr>
      <p:grpSpPr>
        <a:xfrm>
          <a:off x="0" y="0"/>
          <a:ext cx="0" cy="0"/>
          <a:chOff x="0" y="0"/>
          <a:chExt cx="0" cy="0"/>
        </a:xfrm>
      </p:grpSpPr>
      <p:pic>
        <p:nvPicPr>
          <p:cNvPr id="8" name="图片 7"/>
          <p:cNvPicPr>
            <a:picLocks noChangeAspect="1"/>
          </p:cNvPicPr>
          <p:nvPr/>
        </p:nvPicPr>
        <p:blipFill>
          <a:blip r:embed="rId2"/>
          <a:stretch>
            <a:fillRect/>
          </a:stretch>
        </p:blipFill>
        <p:spPr>
          <a:xfrm>
            <a:off x="0" y="0"/>
            <a:ext cx="9144793" cy="664522"/>
          </a:xfrm>
          <a:prstGeom prst="rect">
            <a:avLst/>
          </a:prstGeom>
        </p:spPr>
      </p:pic>
      <p:sp>
        <p:nvSpPr>
          <p:cNvPr id="11" name="矩形 10"/>
          <p:cNvSpPr/>
          <p:nvPr/>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13" name="矩形 12"/>
          <p:cNvSpPr/>
          <p:nvPr/>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p:cNvPicPr>
            <a:picLocks noChangeAspect="1"/>
          </p:cNvPicPr>
          <p:nvPr userDrawn="1"/>
        </p:nvPicPr>
        <p:blipFill>
          <a:blip r:embed="rId2"/>
          <a:stretch>
            <a:fillRect/>
          </a:stretch>
        </p:blipFill>
        <p:spPr>
          <a:xfrm>
            <a:off x="0" y="0"/>
            <a:ext cx="9144793" cy="664522"/>
          </a:xfrm>
          <a:prstGeom prst="rect">
            <a:avLst/>
          </a:prstGeom>
        </p:spPr>
      </p:pic>
      <p:sp>
        <p:nvSpPr>
          <p:cNvPr id="7" name="矩形 6"/>
          <p:cNvSpPr/>
          <p:nvPr userDrawn="1"/>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10" name="矩形 9"/>
          <p:cNvSpPr/>
          <p:nvPr userDrawn="1"/>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灯片编号占位符 8">
            <a:extLst>
              <a:ext uri="{FF2B5EF4-FFF2-40B4-BE49-F238E27FC236}">
                <a16:creationId xmlns:a16="http://schemas.microsoft.com/office/drawing/2014/main" id="{463CB448-32BA-4E95-AD91-6D04986089EB}"/>
              </a:ext>
            </a:extLst>
          </p:cNvPr>
          <p:cNvSpPr>
            <a:spLocks noGrp="1"/>
          </p:cNvSpPr>
          <p:nvPr>
            <p:ph type="sldNum" sz="quarter" idx="12"/>
          </p:nvPr>
        </p:nvSpPr>
        <p:spPr>
          <a:xfrm>
            <a:off x="8173616" y="313200"/>
            <a:ext cx="1010139" cy="338554"/>
          </a:xfrm>
          <a:prstGeom prst="rect">
            <a:avLst/>
          </a:prstGeom>
          <a:noFill/>
        </p:spPr>
        <p:txBody>
          <a:bodyPr wrap="square" rtlCol="0">
            <a:spAutoFit/>
          </a:bodyPr>
          <a:lstStyle>
            <a:lvl1pPr>
              <a:defRPr lang="zh-CN" altLang="en-US" sz="1600" spc="-60" baseline="0" smtClean="0">
                <a:solidFill>
                  <a:schemeClr val="bg1"/>
                </a:solidFill>
                <a:latin typeface="微软雅黑" panose="020B0503020204020204" pitchFamily="34" charset="-122"/>
                <a:ea typeface="微软雅黑" panose="020B0503020204020204" pitchFamily="34" charset="-122"/>
              </a:defRPr>
            </a:lvl1pPr>
          </a:lstStyle>
          <a:p>
            <a:r>
              <a:rPr lang="en-US" altLang="zh-CN" dirty="0"/>
              <a:t>Page </a:t>
            </a:r>
            <a:fld id="{54BD5A17-3153-4A95-988E-B577C14000F1}" type="slidenum">
              <a:rPr lang="en-US" altLang="zh-CN" smtClean="0"/>
              <a:pPr/>
              <a:t>‹#›</a:t>
            </a:fld>
            <a:endParaRPr lang="en-US" altLang="zh-CN" dirty="0"/>
          </a:p>
        </p:txBody>
      </p:sp>
    </p:spTree>
    <p:extLst>
      <p:ext uri="{BB962C8B-B14F-4D97-AF65-F5344CB8AC3E}">
        <p14:creationId xmlns:p14="http://schemas.microsoft.com/office/powerpoint/2010/main" val="11193303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21" Type="http://schemas.openxmlformats.org/officeDocument/2006/relationships/image" Target="../media/image3.emf"/><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microsoft.com/office/2007/relationships/hdphoto" Target="../media/hdphoto1.wdp"/><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2" name="图片 1"/>
          <p:cNvPicPr>
            <a:picLocks noChangeAspect="1"/>
          </p:cNvPicPr>
          <p:nvPr/>
        </p:nvPicPr>
        <p:blipFill>
          <a:blip r:embed="rId18"/>
          <a:stretch>
            <a:fillRect/>
          </a:stretch>
        </p:blipFill>
        <p:spPr>
          <a:xfrm>
            <a:off x="0" y="0"/>
            <a:ext cx="9144793" cy="664522"/>
          </a:xfrm>
          <a:prstGeom prst="rect">
            <a:avLst/>
          </a:prstGeom>
        </p:spPr>
      </p:pic>
      <p:sp>
        <p:nvSpPr>
          <p:cNvPr id="6" name="文本占位符 5"/>
          <p:cNvSpPr>
            <a:spLocks noGrp="1"/>
          </p:cNvSpPr>
          <p:nvPr>
            <p:ph type="body" idx="1"/>
          </p:nvPr>
        </p:nvSpPr>
        <p:spPr>
          <a:xfrm>
            <a:off x="413468" y="1673352"/>
            <a:ext cx="8340421" cy="4999840"/>
          </a:xfrm>
          <a:prstGeom prst="rect">
            <a:avLst/>
          </a:prstGeom>
        </p:spPr>
        <p:txBody>
          <a:bodyPr vert="horz" lIns="91440" tIns="45720" rIns="91440" bIns="45720" rtlCol="0">
            <a:normAutofit/>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0" name="矩形 9"/>
          <p:cNvSpPr/>
          <p:nvPr/>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p:cNvPicPr>
            <a:picLocks noChangeAspect="1"/>
          </p:cNvPicPr>
          <p:nvPr/>
        </p:nvPicPr>
        <p:blipFill>
          <a:blip r:embed="rId19" cstate="print">
            <a:extLst>
              <a:ext uri="{BEBA8EAE-BF5A-486C-A8C5-ECC9F3942E4B}">
                <a14:imgProps xmlns:a14="http://schemas.microsoft.com/office/drawing/2010/main">
                  <a14:imgLayer r:embed="rId20">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13" name="矩形 12"/>
          <p:cNvSpPr/>
          <p:nvPr/>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 name="图片 13"/>
          <p:cNvPicPr>
            <a:picLocks noChangeAspect="1"/>
          </p:cNvPicPr>
          <p:nvPr/>
        </p:nvPicPr>
        <p:blipFill>
          <a:blip r:embed="rId21"/>
          <a:stretch>
            <a:fillRect/>
          </a:stretch>
        </p:blipFill>
        <p:spPr>
          <a:xfrm>
            <a:off x="0" y="1231682"/>
            <a:ext cx="9144000" cy="332713"/>
          </a:xfrm>
          <a:prstGeom prst="rect">
            <a:avLst/>
          </a:prstGeom>
        </p:spPr>
      </p:pic>
      <p:sp>
        <p:nvSpPr>
          <p:cNvPr id="4" name="标题占位符 3"/>
          <p:cNvSpPr>
            <a:spLocks noGrp="1"/>
          </p:cNvSpPr>
          <p:nvPr>
            <p:ph type="title"/>
          </p:nvPr>
        </p:nvSpPr>
        <p:spPr>
          <a:xfrm>
            <a:off x="413468" y="863020"/>
            <a:ext cx="8410492" cy="701375"/>
          </a:xfrm>
          <a:prstGeom prst="rect">
            <a:avLst/>
          </a:prstGeom>
        </p:spPr>
        <p:txBody>
          <a:bodyPr vert="horz" lIns="91440" tIns="45720" rIns="91440" bIns="45720" rtlCol="0" anchor="ctr">
            <a:normAutofit/>
          </a:bodyPr>
          <a:lstStyle/>
          <a:p>
            <a:r>
              <a:rPr lang="zh-CN" altLang="en-US"/>
              <a:t>单击此处编辑母版标题样式</a:t>
            </a:r>
          </a:p>
        </p:txBody>
      </p:sp>
      <p:pic>
        <p:nvPicPr>
          <p:cNvPr id="9" name="图片 8"/>
          <p:cNvPicPr>
            <a:picLocks noChangeAspect="1"/>
          </p:cNvPicPr>
          <p:nvPr userDrawn="1"/>
        </p:nvPicPr>
        <p:blipFill>
          <a:blip r:embed="rId18"/>
          <a:stretch>
            <a:fillRect/>
          </a:stretch>
        </p:blipFill>
        <p:spPr>
          <a:xfrm>
            <a:off x="0" y="0"/>
            <a:ext cx="9144793" cy="664522"/>
          </a:xfrm>
          <a:prstGeom prst="rect">
            <a:avLst/>
          </a:prstGeom>
        </p:spPr>
      </p:pic>
      <p:sp>
        <p:nvSpPr>
          <p:cNvPr id="11" name="矩形 10"/>
          <p:cNvSpPr/>
          <p:nvPr userDrawn="1"/>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图片 14"/>
          <p:cNvPicPr>
            <a:picLocks noChangeAspect="1"/>
          </p:cNvPicPr>
          <p:nvPr userDrawn="1"/>
        </p:nvPicPr>
        <p:blipFill>
          <a:blip r:embed="rId19" cstate="print">
            <a:extLst>
              <a:ext uri="{BEBA8EAE-BF5A-486C-A8C5-ECC9F3942E4B}">
                <a14:imgProps xmlns:a14="http://schemas.microsoft.com/office/drawing/2010/main">
                  <a14:imgLayer r:embed="rId20">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16" name="矩形 15"/>
          <p:cNvSpPr/>
          <p:nvPr userDrawn="1"/>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片 16"/>
          <p:cNvPicPr>
            <a:picLocks noChangeAspect="1"/>
          </p:cNvPicPr>
          <p:nvPr userDrawn="1"/>
        </p:nvPicPr>
        <p:blipFill>
          <a:blip r:embed="rId21"/>
          <a:stretch>
            <a:fillRect/>
          </a:stretch>
        </p:blipFill>
        <p:spPr>
          <a:xfrm>
            <a:off x="0" y="1231682"/>
            <a:ext cx="9144000" cy="332713"/>
          </a:xfrm>
          <a:prstGeom prst="rect">
            <a:avLst/>
          </a:prstGeom>
        </p:spPr>
      </p:pic>
    </p:spTree>
    <p:extLst>
      <p:ext uri="{BB962C8B-B14F-4D97-AF65-F5344CB8AC3E}">
        <p14:creationId xmlns:p14="http://schemas.microsoft.com/office/powerpoint/2010/main" val="3265737396"/>
      </p:ext>
    </p:extLst>
  </p:cSld>
  <p:clrMap bg1="lt1" tx1="dk1" bg2="lt2" tx2="dk2" accent1="accent1" accent2="accent2" accent3="accent3" accent4="accent4" accent5="accent5" accent6="accent6" hlink="hlink" folHlink="folHlink"/>
  <p:sldLayoutIdLst>
    <p:sldLayoutId id="2147483803" r:id="rId1"/>
    <p:sldLayoutId id="2147483804" r:id="rId2"/>
    <p:sldLayoutId id="2147483805" r:id="rId3"/>
    <p:sldLayoutId id="2147483806" r:id="rId4"/>
    <p:sldLayoutId id="2147483807" r:id="rId5"/>
    <p:sldLayoutId id="2147483808" r:id="rId6"/>
    <p:sldLayoutId id="2147483809" r:id="rId7"/>
    <p:sldLayoutId id="2147483810" r:id="rId8"/>
    <p:sldLayoutId id="2147483811" r:id="rId9"/>
    <p:sldLayoutId id="2147483812" r:id="rId10"/>
    <p:sldLayoutId id="2147483813" r:id="rId11"/>
    <p:sldLayoutId id="2147483814" r:id="rId12"/>
    <p:sldLayoutId id="2147483815" r:id="rId13"/>
    <p:sldLayoutId id="2147483816" r:id="rId14"/>
    <p:sldLayoutId id="2147483817" r:id="rId15"/>
    <p:sldLayoutId id="2147483819" r:id="rId16"/>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tags" Target="../tags/tag4.xml"/><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11.xml"/><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tags" Target="../tags/tag5.xml"/><Relationship Id="rId5" Type="http://schemas.openxmlformats.org/officeDocument/2006/relationships/image" Target="../media/image27.png"/><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notesSlide" Target="../notesSlides/notesSlide20.xml"/><Relationship Id="rId7" Type="http://schemas.openxmlformats.org/officeDocument/2006/relationships/image" Target="../media/image31.png"/><Relationship Id="rId2" Type="http://schemas.openxmlformats.org/officeDocument/2006/relationships/slideLayout" Target="../slideLayouts/slideLayout11.xml"/><Relationship Id="rId1" Type="http://schemas.openxmlformats.org/officeDocument/2006/relationships/tags" Target="../tags/tag6.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 Id="rId9" Type="http://schemas.openxmlformats.org/officeDocument/2006/relationships/image" Target="../media/image33.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1.xml"/><Relationship Id="rId1" Type="http://schemas.openxmlformats.org/officeDocument/2006/relationships/tags" Target="../tags/tag7.xml"/><Relationship Id="rId5" Type="http://schemas.openxmlformats.org/officeDocument/2006/relationships/image" Target="../media/image35.png"/><Relationship Id="rId4" Type="http://schemas.openxmlformats.org/officeDocument/2006/relationships/image" Target="../media/image34.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3.xml"/><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13" Type="http://schemas.openxmlformats.org/officeDocument/2006/relationships/tags" Target="../tags/tag20.xml"/><Relationship Id="rId18" Type="http://schemas.openxmlformats.org/officeDocument/2006/relationships/tags" Target="../tags/tag25.xml"/><Relationship Id="rId26" Type="http://schemas.openxmlformats.org/officeDocument/2006/relationships/image" Target="../media/image42.png"/><Relationship Id="rId3" Type="http://schemas.openxmlformats.org/officeDocument/2006/relationships/tags" Target="../tags/tag10.xml"/><Relationship Id="rId21" Type="http://schemas.openxmlformats.org/officeDocument/2006/relationships/image" Target="../media/image37.png"/><Relationship Id="rId34" Type="http://schemas.openxmlformats.org/officeDocument/2006/relationships/image" Target="../media/image50.png"/><Relationship Id="rId7" Type="http://schemas.openxmlformats.org/officeDocument/2006/relationships/tags" Target="../tags/tag14.xml"/><Relationship Id="rId12" Type="http://schemas.openxmlformats.org/officeDocument/2006/relationships/tags" Target="../tags/tag19.xml"/><Relationship Id="rId17" Type="http://schemas.openxmlformats.org/officeDocument/2006/relationships/tags" Target="../tags/tag24.xml"/><Relationship Id="rId25" Type="http://schemas.openxmlformats.org/officeDocument/2006/relationships/image" Target="../media/image41.png"/><Relationship Id="rId33" Type="http://schemas.openxmlformats.org/officeDocument/2006/relationships/image" Target="../media/image49.png"/><Relationship Id="rId2" Type="http://schemas.openxmlformats.org/officeDocument/2006/relationships/tags" Target="../tags/tag9.xml"/><Relationship Id="rId16" Type="http://schemas.openxmlformats.org/officeDocument/2006/relationships/tags" Target="../tags/tag23.xml"/><Relationship Id="rId20" Type="http://schemas.openxmlformats.org/officeDocument/2006/relationships/notesSlide" Target="../notesSlides/notesSlide24.xml"/><Relationship Id="rId29" Type="http://schemas.openxmlformats.org/officeDocument/2006/relationships/image" Target="../media/image45.png"/><Relationship Id="rId1" Type="http://schemas.openxmlformats.org/officeDocument/2006/relationships/tags" Target="../tags/tag8.xml"/><Relationship Id="rId6" Type="http://schemas.openxmlformats.org/officeDocument/2006/relationships/tags" Target="../tags/tag13.xml"/><Relationship Id="rId11" Type="http://schemas.openxmlformats.org/officeDocument/2006/relationships/tags" Target="../tags/tag18.xml"/><Relationship Id="rId24" Type="http://schemas.openxmlformats.org/officeDocument/2006/relationships/image" Target="../media/image40.png"/><Relationship Id="rId32" Type="http://schemas.openxmlformats.org/officeDocument/2006/relationships/image" Target="../media/image48.png"/><Relationship Id="rId5" Type="http://schemas.openxmlformats.org/officeDocument/2006/relationships/tags" Target="../tags/tag12.xml"/><Relationship Id="rId15" Type="http://schemas.openxmlformats.org/officeDocument/2006/relationships/tags" Target="../tags/tag22.xml"/><Relationship Id="rId23" Type="http://schemas.openxmlformats.org/officeDocument/2006/relationships/image" Target="../media/image39.png"/><Relationship Id="rId28" Type="http://schemas.openxmlformats.org/officeDocument/2006/relationships/image" Target="../media/image44.png"/><Relationship Id="rId10" Type="http://schemas.openxmlformats.org/officeDocument/2006/relationships/tags" Target="../tags/tag17.xml"/><Relationship Id="rId19" Type="http://schemas.openxmlformats.org/officeDocument/2006/relationships/slideLayout" Target="../slideLayouts/slideLayout11.xml"/><Relationship Id="rId31" Type="http://schemas.openxmlformats.org/officeDocument/2006/relationships/image" Target="../media/image47.png"/><Relationship Id="rId4" Type="http://schemas.openxmlformats.org/officeDocument/2006/relationships/tags" Target="../tags/tag11.xml"/><Relationship Id="rId9" Type="http://schemas.openxmlformats.org/officeDocument/2006/relationships/tags" Target="../tags/tag16.xml"/><Relationship Id="rId14" Type="http://schemas.openxmlformats.org/officeDocument/2006/relationships/tags" Target="../tags/tag21.xml"/><Relationship Id="rId22" Type="http://schemas.openxmlformats.org/officeDocument/2006/relationships/image" Target="../media/image38.png"/><Relationship Id="rId27" Type="http://schemas.openxmlformats.org/officeDocument/2006/relationships/image" Target="../media/image43.png"/><Relationship Id="rId30" Type="http://schemas.openxmlformats.org/officeDocument/2006/relationships/image" Target="../media/image46.png"/><Relationship Id="rId8" Type="http://schemas.openxmlformats.org/officeDocument/2006/relationships/tags" Target="../tags/tag15.xml"/></Relationships>
</file>

<file path=ppt/slides/_rels/slide26.xml.rels><?xml version="1.0" encoding="UTF-8" standalone="yes"?>
<Relationships xmlns="http://schemas.openxmlformats.org/package/2006/relationships"><Relationship Id="rId8" Type="http://schemas.openxmlformats.org/officeDocument/2006/relationships/tags" Target="../tags/tag33.xml"/><Relationship Id="rId13" Type="http://schemas.openxmlformats.org/officeDocument/2006/relationships/tags" Target="../tags/tag38.xml"/><Relationship Id="rId18" Type="http://schemas.openxmlformats.org/officeDocument/2006/relationships/image" Target="../media/image51.png"/><Relationship Id="rId3" Type="http://schemas.openxmlformats.org/officeDocument/2006/relationships/tags" Target="../tags/tag28.xml"/><Relationship Id="rId21" Type="http://schemas.openxmlformats.org/officeDocument/2006/relationships/image" Target="../media/image53.png"/><Relationship Id="rId7" Type="http://schemas.openxmlformats.org/officeDocument/2006/relationships/tags" Target="../tags/tag32.xml"/><Relationship Id="rId12" Type="http://schemas.openxmlformats.org/officeDocument/2006/relationships/tags" Target="../tags/tag37.xml"/><Relationship Id="rId17" Type="http://schemas.openxmlformats.org/officeDocument/2006/relationships/notesSlide" Target="../notesSlides/notesSlide25.xml"/><Relationship Id="rId2" Type="http://schemas.openxmlformats.org/officeDocument/2006/relationships/tags" Target="../tags/tag27.xml"/><Relationship Id="rId16" Type="http://schemas.openxmlformats.org/officeDocument/2006/relationships/slideLayout" Target="../slideLayouts/slideLayout2.xml"/><Relationship Id="rId20" Type="http://schemas.openxmlformats.org/officeDocument/2006/relationships/image" Target="../media/image52.png"/><Relationship Id="rId1" Type="http://schemas.openxmlformats.org/officeDocument/2006/relationships/tags" Target="../tags/tag26.xml"/><Relationship Id="rId6" Type="http://schemas.openxmlformats.org/officeDocument/2006/relationships/tags" Target="../tags/tag31.xml"/><Relationship Id="rId11" Type="http://schemas.openxmlformats.org/officeDocument/2006/relationships/tags" Target="../tags/tag36.xml"/><Relationship Id="rId24" Type="http://schemas.openxmlformats.org/officeDocument/2006/relationships/image" Target="../media/image55.png"/><Relationship Id="rId5" Type="http://schemas.openxmlformats.org/officeDocument/2006/relationships/tags" Target="../tags/tag30.xml"/><Relationship Id="rId15" Type="http://schemas.openxmlformats.org/officeDocument/2006/relationships/tags" Target="../tags/tag40.xml"/><Relationship Id="rId23" Type="http://schemas.openxmlformats.org/officeDocument/2006/relationships/image" Target="../media/image54.png"/><Relationship Id="rId10" Type="http://schemas.openxmlformats.org/officeDocument/2006/relationships/tags" Target="../tags/tag35.xml"/><Relationship Id="rId19" Type="http://schemas.openxmlformats.org/officeDocument/2006/relationships/image" Target="../media/image43.png"/><Relationship Id="rId4" Type="http://schemas.openxmlformats.org/officeDocument/2006/relationships/tags" Target="../tags/tag29.xml"/><Relationship Id="rId9" Type="http://schemas.openxmlformats.org/officeDocument/2006/relationships/tags" Target="../tags/tag34.xml"/><Relationship Id="rId14" Type="http://schemas.openxmlformats.org/officeDocument/2006/relationships/tags" Target="../tags/tag39.xml"/><Relationship Id="rId22" Type="http://schemas.openxmlformats.org/officeDocument/2006/relationships/image" Target="../media/image47.png"/></Relationships>
</file>

<file path=ppt/slides/_rels/slide27.xml.rels><?xml version="1.0" encoding="UTF-8" standalone="yes"?>
<Relationships xmlns="http://schemas.openxmlformats.org/package/2006/relationships"><Relationship Id="rId13" Type="http://schemas.openxmlformats.org/officeDocument/2006/relationships/tags" Target="../tags/tag53.xml"/><Relationship Id="rId18" Type="http://schemas.openxmlformats.org/officeDocument/2006/relationships/tags" Target="../tags/tag58.xml"/><Relationship Id="rId26" Type="http://schemas.openxmlformats.org/officeDocument/2006/relationships/image" Target="../media/image56.png"/><Relationship Id="rId39" Type="http://schemas.openxmlformats.org/officeDocument/2006/relationships/image" Target="../media/image63.png"/><Relationship Id="rId21" Type="http://schemas.openxmlformats.org/officeDocument/2006/relationships/tags" Target="../tags/tag61.xml"/><Relationship Id="rId34" Type="http://schemas.openxmlformats.org/officeDocument/2006/relationships/image" Target="../media/image60.png"/><Relationship Id="rId7" Type="http://schemas.openxmlformats.org/officeDocument/2006/relationships/tags" Target="../tags/tag47.xml"/><Relationship Id="rId12" Type="http://schemas.openxmlformats.org/officeDocument/2006/relationships/tags" Target="../tags/tag52.xml"/><Relationship Id="rId17" Type="http://schemas.openxmlformats.org/officeDocument/2006/relationships/tags" Target="../tags/tag57.xml"/><Relationship Id="rId25" Type="http://schemas.openxmlformats.org/officeDocument/2006/relationships/notesSlide" Target="../notesSlides/notesSlide26.xml"/><Relationship Id="rId33" Type="http://schemas.openxmlformats.org/officeDocument/2006/relationships/image" Target="../media/image59.png"/><Relationship Id="rId38" Type="http://schemas.openxmlformats.org/officeDocument/2006/relationships/image" Target="../media/image62.png"/><Relationship Id="rId2" Type="http://schemas.openxmlformats.org/officeDocument/2006/relationships/tags" Target="../tags/tag42.xml"/><Relationship Id="rId16" Type="http://schemas.openxmlformats.org/officeDocument/2006/relationships/tags" Target="../tags/tag56.xml"/><Relationship Id="rId20" Type="http://schemas.openxmlformats.org/officeDocument/2006/relationships/tags" Target="../tags/tag60.xml"/><Relationship Id="rId29" Type="http://schemas.openxmlformats.org/officeDocument/2006/relationships/image" Target="../media/image57.png"/><Relationship Id="rId1" Type="http://schemas.openxmlformats.org/officeDocument/2006/relationships/tags" Target="../tags/tag41.xml"/><Relationship Id="rId6" Type="http://schemas.openxmlformats.org/officeDocument/2006/relationships/tags" Target="../tags/tag46.xml"/><Relationship Id="rId11" Type="http://schemas.openxmlformats.org/officeDocument/2006/relationships/tags" Target="../tags/tag51.xml"/><Relationship Id="rId24" Type="http://schemas.openxmlformats.org/officeDocument/2006/relationships/slideLayout" Target="../slideLayouts/slideLayout2.xml"/><Relationship Id="rId32" Type="http://schemas.openxmlformats.org/officeDocument/2006/relationships/image" Target="../media/image58.png"/><Relationship Id="rId37" Type="http://schemas.openxmlformats.org/officeDocument/2006/relationships/image" Target="../media/image61.png"/><Relationship Id="rId5" Type="http://schemas.openxmlformats.org/officeDocument/2006/relationships/tags" Target="../tags/tag45.xml"/><Relationship Id="rId15" Type="http://schemas.openxmlformats.org/officeDocument/2006/relationships/tags" Target="../tags/tag55.xml"/><Relationship Id="rId23" Type="http://schemas.openxmlformats.org/officeDocument/2006/relationships/tags" Target="../tags/tag63.xml"/><Relationship Id="rId28" Type="http://schemas.openxmlformats.org/officeDocument/2006/relationships/image" Target="../media/image42.png"/><Relationship Id="rId36" Type="http://schemas.openxmlformats.org/officeDocument/2006/relationships/image" Target="../media/image54.png"/><Relationship Id="rId10" Type="http://schemas.openxmlformats.org/officeDocument/2006/relationships/tags" Target="../tags/tag50.xml"/><Relationship Id="rId19" Type="http://schemas.openxmlformats.org/officeDocument/2006/relationships/tags" Target="../tags/tag59.xml"/><Relationship Id="rId31" Type="http://schemas.openxmlformats.org/officeDocument/2006/relationships/image" Target="../media/image53.png"/><Relationship Id="rId4" Type="http://schemas.openxmlformats.org/officeDocument/2006/relationships/tags" Target="../tags/tag44.xml"/><Relationship Id="rId9" Type="http://schemas.openxmlformats.org/officeDocument/2006/relationships/tags" Target="../tags/tag49.xml"/><Relationship Id="rId14" Type="http://schemas.openxmlformats.org/officeDocument/2006/relationships/tags" Target="../tags/tag54.xml"/><Relationship Id="rId22" Type="http://schemas.openxmlformats.org/officeDocument/2006/relationships/tags" Target="../tags/tag62.xml"/><Relationship Id="rId27" Type="http://schemas.openxmlformats.org/officeDocument/2006/relationships/image" Target="../media/image41.png"/><Relationship Id="rId30" Type="http://schemas.openxmlformats.org/officeDocument/2006/relationships/image" Target="../media/image52.png"/><Relationship Id="rId35" Type="http://schemas.openxmlformats.org/officeDocument/2006/relationships/image" Target="../media/image47.png"/><Relationship Id="rId8" Type="http://schemas.openxmlformats.org/officeDocument/2006/relationships/tags" Target="../tags/tag48.xml"/><Relationship Id="rId3" Type="http://schemas.openxmlformats.org/officeDocument/2006/relationships/tags" Target="../tags/tag43.xml"/></Relationships>
</file>

<file path=ppt/slides/_rels/slide28.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tags" Target="../tags/tag66.xml"/><Relationship Id="rId7" Type="http://schemas.openxmlformats.org/officeDocument/2006/relationships/image" Target="../media/image47.png"/><Relationship Id="rId2" Type="http://schemas.openxmlformats.org/officeDocument/2006/relationships/tags" Target="../tags/tag65.xml"/><Relationship Id="rId1" Type="http://schemas.openxmlformats.org/officeDocument/2006/relationships/tags" Target="../tags/tag64.xml"/><Relationship Id="rId6" Type="http://schemas.openxmlformats.org/officeDocument/2006/relationships/notesSlide" Target="../notesSlides/notesSlide27.xml"/><Relationship Id="rId5" Type="http://schemas.openxmlformats.org/officeDocument/2006/relationships/slideLayout" Target="../slideLayouts/slideLayout2.xml"/><Relationship Id="rId4" Type="http://schemas.openxmlformats.org/officeDocument/2006/relationships/tags" Target="../tags/tag67.xml"/><Relationship Id="rId9" Type="http://schemas.openxmlformats.org/officeDocument/2006/relationships/image" Target="../media/image65.png"/></Relationships>
</file>

<file path=ppt/slides/_rels/slide29.xml.rels><?xml version="1.0" encoding="UTF-8" standalone="yes"?>
<Relationships xmlns="http://schemas.openxmlformats.org/package/2006/relationships"><Relationship Id="rId8" Type="http://schemas.openxmlformats.org/officeDocument/2006/relationships/image" Target="../media/image66.png"/><Relationship Id="rId13" Type="http://schemas.openxmlformats.org/officeDocument/2006/relationships/image" Target="../media/image71.png"/><Relationship Id="rId3" Type="http://schemas.openxmlformats.org/officeDocument/2006/relationships/tags" Target="../tags/tag70.xml"/><Relationship Id="rId7" Type="http://schemas.openxmlformats.org/officeDocument/2006/relationships/notesSlide" Target="../notesSlides/notesSlide28.xml"/><Relationship Id="rId12" Type="http://schemas.openxmlformats.org/officeDocument/2006/relationships/image" Target="../media/image70.png"/><Relationship Id="rId2" Type="http://schemas.openxmlformats.org/officeDocument/2006/relationships/tags" Target="../tags/tag69.xml"/><Relationship Id="rId16" Type="http://schemas.openxmlformats.org/officeDocument/2006/relationships/image" Target="../media/image21.emf"/><Relationship Id="rId1" Type="http://schemas.openxmlformats.org/officeDocument/2006/relationships/tags" Target="../tags/tag68.xml"/><Relationship Id="rId6" Type="http://schemas.openxmlformats.org/officeDocument/2006/relationships/slideLayout" Target="../slideLayouts/slideLayout11.xml"/><Relationship Id="rId11" Type="http://schemas.openxmlformats.org/officeDocument/2006/relationships/image" Target="../media/image69.png"/><Relationship Id="rId5" Type="http://schemas.openxmlformats.org/officeDocument/2006/relationships/tags" Target="../tags/tag72.xml"/><Relationship Id="rId15" Type="http://schemas.openxmlformats.org/officeDocument/2006/relationships/image" Target="../media/image20.emf"/><Relationship Id="rId10" Type="http://schemas.openxmlformats.org/officeDocument/2006/relationships/image" Target="../media/image68.png"/><Relationship Id="rId4" Type="http://schemas.openxmlformats.org/officeDocument/2006/relationships/tags" Target="../tags/tag71.xml"/><Relationship Id="rId9" Type="http://schemas.openxmlformats.org/officeDocument/2006/relationships/image" Target="../media/image67.png"/><Relationship Id="rId14" Type="http://schemas.openxmlformats.org/officeDocument/2006/relationships/image" Target="../media/image7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9.xml"/><Relationship Id="rId1" Type="http://schemas.openxmlformats.org/officeDocument/2006/relationships/slideLayout" Target="../slideLayouts/slideLayout11.xml"/><Relationship Id="rId4" Type="http://schemas.openxmlformats.org/officeDocument/2006/relationships/image" Target="../media/image74.png"/></Relationships>
</file>

<file path=ppt/slides/_rels/slide3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0.xml"/><Relationship Id="rId1" Type="http://schemas.openxmlformats.org/officeDocument/2006/relationships/slideLayout" Target="../slideLayouts/slideLayout11.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2.xml"/><Relationship Id="rId1" Type="http://schemas.openxmlformats.org/officeDocument/2006/relationships/slideLayout" Target="../slideLayouts/slideLayout1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33.xml"/><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34.xml"/><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35.xml"/><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11.xml"/><Relationship Id="rId1" Type="http://schemas.openxmlformats.org/officeDocument/2006/relationships/tags" Target="../tags/tag73.xml"/><Relationship Id="rId4" Type="http://schemas.openxmlformats.org/officeDocument/2006/relationships/image" Target="../media/image83.png"/></Relationships>
</file>

<file path=ppt/slides/_rels/slide39.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37.xml"/><Relationship Id="rId1" Type="http://schemas.openxmlformats.org/officeDocument/2006/relationships/slideLayout" Target="../slideLayouts/slideLayout11.xml"/><Relationship Id="rId4" Type="http://schemas.openxmlformats.org/officeDocument/2006/relationships/image" Target="../media/image84.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1.xml"/><Relationship Id="rId5" Type="http://schemas.openxmlformats.org/officeDocument/2006/relationships/image" Target="../media/image10.emf"/><Relationship Id="rId4" Type="http://schemas.openxmlformats.org/officeDocument/2006/relationships/image" Target="../media/image9.png"/></Relationships>
</file>

<file path=ppt/slides/_rels/slide4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38.xml"/><Relationship Id="rId1" Type="http://schemas.openxmlformats.org/officeDocument/2006/relationships/slideLayout" Target="../slideLayouts/slideLayout11.xml"/><Relationship Id="rId4" Type="http://schemas.openxmlformats.org/officeDocument/2006/relationships/image" Target="../media/image86.png"/></Relationships>
</file>

<file path=ppt/slides/_rels/slide41.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39.xml"/><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40.xml"/><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41.xml"/><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42.xml"/><Relationship Id="rId1" Type="http://schemas.openxmlformats.org/officeDocument/2006/relationships/slideLayout" Target="../slideLayouts/slideLayout11.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91.png"/></Relationships>
</file>

<file path=ppt/slides/_rels/slide45.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2.xml"/><Relationship Id="rId4" Type="http://schemas.openxmlformats.org/officeDocument/2006/relationships/image" Target="../media/image96.jpeg"/></Relationships>
</file>

<file path=ppt/slides/_rels/slide46.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image" Target="../media/image99.png"/><Relationship Id="rId4" Type="http://schemas.openxmlformats.org/officeDocument/2006/relationships/image" Target="../media/image98.png"/></Relationships>
</file>

<file path=ppt/slides/_rels/slide47.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101.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jpe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xml"/><Relationship Id="rId1" Type="http://schemas.openxmlformats.org/officeDocument/2006/relationships/tags" Target="../tags/tag2.xml"/><Relationship Id="rId5" Type="http://schemas.openxmlformats.org/officeDocument/2006/relationships/image" Target="../media/image19.png"/><Relationship Id="rId4"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1.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248786" y="4089910"/>
            <a:ext cx="8325019" cy="1114192"/>
          </a:xfrm>
        </p:spPr>
        <p:txBody>
          <a:bodyPr/>
          <a:lstStyle/>
          <a:p>
            <a:r>
              <a:rPr lang="zh-CN" altLang="en-US" sz="3000" dirty="0">
                <a:solidFill>
                  <a:prstClr val="white"/>
                </a:solidFill>
                <a:latin typeface="微软雅黑" panose="020B0503020204020204" pitchFamily="34" charset="-122"/>
                <a:ea typeface="微软雅黑" panose="020B0503020204020204" pitchFamily="34" charset="-122"/>
              </a:rPr>
              <a:t>时间敏感网络的确定性传输机制：数据交换架构、调度算法及实现</a:t>
            </a:r>
          </a:p>
        </p:txBody>
      </p:sp>
      <p:sp>
        <p:nvSpPr>
          <p:cNvPr id="5" name="副标题 4"/>
          <p:cNvSpPr>
            <a:spLocks noGrp="1"/>
          </p:cNvSpPr>
          <p:nvPr>
            <p:ph type="subTitle" idx="1"/>
          </p:nvPr>
        </p:nvSpPr>
        <p:spPr>
          <a:xfrm>
            <a:off x="412750" y="5204102"/>
            <a:ext cx="5820358" cy="953416"/>
          </a:xfrm>
        </p:spPr>
        <p:txBody>
          <a:bodyPr/>
          <a:lstStyle/>
          <a:p>
            <a:r>
              <a:rPr lang="zh-CN" altLang="en-US" dirty="0">
                <a:latin typeface="微软雅黑" panose="020B0503020204020204" pitchFamily="34" charset="-122"/>
                <a:ea typeface="微软雅黑" panose="020B0503020204020204" pitchFamily="34" charset="-122"/>
              </a:rPr>
              <a:t>答辩人：郧绮雯</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导   师：关新平 教授、陈彩莲 教授</a:t>
            </a:r>
          </a:p>
        </p:txBody>
      </p:sp>
      <p:sp>
        <p:nvSpPr>
          <p:cNvPr id="3" name="Text Placeholder 2">
            <a:extLst>
              <a:ext uri="{FF2B5EF4-FFF2-40B4-BE49-F238E27FC236}">
                <a16:creationId xmlns:a16="http://schemas.microsoft.com/office/drawing/2014/main" id="{A11ADD42-BEF0-424C-AB67-7CD8BC64575A}"/>
              </a:ext>
            </a:extLst>
          </p:cNvPr>
          <p:cNvSpPr>
            <a:spLocks noGrp="1"/>
          </p:cNvSpPr>
          <p:nvPr>
            <p:ph type="body" sz="quarter" idx="10"/>
          </p:nvPr>
        </p:nvSpPr>
        <p:spPr>
          <a:xfrm>
            <a:off x="412750" y="6318294"/>
            <a:ext cx="4159250" cy="499004"/>
          </a:xfrm>
        </p:spPr>
        <p:txBody>
          <a:bodyPr/>
          <a:lstStyle/>
          <a:p>
            <a:r>
              <a:rPr lang="en-US" altLang="zh-CN" dirty="0"/>
              <a:t>2022</a:t>
            </a:r>
            <a:r>
              <a:rPr lang="zh-CN" altLang="en-US" dirty="0"/>
              <a:t>年</a:t>
            </a:r>
            <a:r>
              <a:rPr lang="en-US" altLang="zh-CN" dirty="0"/>
              <a:t>2</a:t>
            </a:r>
            <a:r>
              <a:rPr lang="zh-CN" altLang="en-US" dirty="0"/>
              <a:t>月</a:t>
            </a:r>
            <a:r>
              <a:rPr lang="en-US" altLang="zh-CN" dirty="0"/>
              <a:t>11</a:t>
            </a:r>
            <a:r>
              <a:rPr lang="zh-CN" altLang="en-US" dirty="0"/>
              <a:t>日</a:t>
            </a:r>
          </a:p>
        </p:txBody>
      </p:sp>
    </p:spTree>
    <p:extLst>
      <p:ext uri="{BB962C8B-B14F-4D97-AF65-F5344CB8AC3E}">
        <p14:creationId xmlns:p14="http://schemas.microsoft.com/office/powerpoint/2010/main" val="2049770824"/>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C8C44ED-6098-496B-BB97-D9D4CB136821}"/>
              </a:ext>
            </a:extLst>
          </p:cNvPr>
          <p:cNvSpPr>
            <a:spLocks noGrp="1"/>
          </p:cNvSpPr>
          <p:nvPr>
            <p:ph type="title"/>
          </p:nvPr>
        </p:nvSpPr>
        <p:spPr/>
        <p:txBody>
          <a:bodyPr>
            <a:normAutofit/>
          </a:bodyPr>
          <a:lstStyle/>
          <a:p>
            <a:r>
              <a:rPr lang="zh-CN" altLang="en-US" dirty="0"/>
              <a:t>研究现状</a:t>
            </a:r>
            <a:r>
              <a:rPr lang="en-US" altLang="zh-CN" dirty="0"/>
              <a:t>—</a:t>
            </a:r>
            <a:r>
              <a:rPr lang="zh-CN" altLang="en-US" dirty="0"/>
              <a:t>总结</a:t>
            </a:r>
          </a:p>
        </p:txBody>
      </p:sp>
      <p:sp>
        <p:nvSpPr>
          <p:cNvPr id="168" name="Content Placeholder 1">
            <a:extLst>
              <a:ext uri="{FF2B5EF4-FFF2-40B4-BE49-F238E27FC236}">
                <a16:creationId xmlns:a16="http://schemas.microsoft.com/office/drawing/2014/main" id="{819F8CA1-7E36-494D-A2EB-4CED2A8279BA}"/>
              </a:ext>
            </a:extLst>
          </p:cNvPr>
          <p:cNvSpPr>
            <a:spLocks noGrp="1"/>
          </p:cNvSpPr>
          <p:nvPr>
            <p:ph sz="quarter" idx="10"/>
          </p:nvPr>
        </p:nvSpPr>
        <p:spPr>
          <a:xfrm>
            <a:off x="494024" y="1548460"/>
            <a:ext cx="4460531" cy="5083883"/>
          </a:xfrm>
        </p:spPr>
        <p:txBody>
          <a:bodyPr>
            <a:normAutofit/>
          </a:bodyPr>
          <a:lstStyle/>
          <a:p>
            <a:pPr marL="0" indent="0">
              <a:buNone/>
            </a:pPr>
            <a:r>
              <a:rPr lang="zh-CN" altLang="en-US" sz="1600" b="1" dirty="0"/>
              <a:t>一</a:t>
            </a:r>
            <a:r>
              <a:rPr lang="en-US" altLang="zh-CN" sz="1600" b="1" dirty="0"/>
              <a:t>. TSN</a:t>
            </a:r>
            <a:r>
              <a:rPr lang="zh-CN" altLang="en-US" sz="1600" b="1" dirty="0"/>
              <a:t>数据交换架构设计</a:t>
            </a:r>
            <a:endParaRPr lang="en-US" altLang="zh-CN" sz="1600" b="1" dirty="0"/>
          </a:p>
          <a:p>
            <a:pPr marL="457200" lvl="1" indent="0">
              <a:buNone/>
            </a:pPr>
            <a:r>
              <a:rPr lang="zh-CN" altLang="en-US" sz="1400" dirty="0"/>
              <a:t>数据交换结构</a:t>
            </a:r>
            <a:endParaRPr lang="en-US" altLang="zh-CN" sz="1400" dirty="0"/>
          </a:p>
          <a:p>
            <a:pPr lvl="2"/>
            <a:r>
              <a:rPr lang="zh-CN" altLang="en-US" sz="1400" dirty="0"/>
              <a:t>输出端口队列结构</a:t>
            </a:r>
            <a:endParaRPr lang="en-US" altLang="zh-CN" sz="1400" dirty="0"/>
          </a:p>
          <a:p>
            <a:pPr lvl="2"/>
            <a:r>
              <a:rPr lang="zh-CN" altLang="en-US" sz="1400" dirty="0"/>
              <a:t>共享缓存结构（</a:t>
            </a:r>
            <a:r>
              <a:rPr lang="en-US" altLang="zh-CN" sz="1400" dirty="0"/>
              <a:t>SMS</a:t>
            </a:r>
            <a:r>
              <a:rPr lang="zh-CN" altLang="en-US" sz="1400" dirty="0"/>
              <a:t>）</a:t>
            </a:r>
            <a:endParaRPr lang="en-US" altLang="zh-CN" sz="1400" dirty="0"/>
          </a:p>
          <a:p>
            <a:pPr marL="457200" lvl="1" indent="0">
              <a:buNone/>
            </a:pPr>
            <a:r>
              <a:rPr lang="zh-CN" altLang="en-US" sz="1400" dirty="0"/>
              <a:t>数据调度结构</a:t>
            </a:r>
            <a:endParaRPr lang="en-US" altLang="zh-CN" sz="1400" dirty="0"/>
          </a:p>
          <a:p>
            <a:pPr lvl="2"/>
            <a:r>
              <a:rPr lang="zh-CN" altLang="en-US" sz="1400" dirty="0"/>
              <a:t>先入先出（</a:t>
            </a:r>
            <a:r>
              <a:rPr lang="en-US" altLang="zh-CN" sz="1400" dirty="0"/>
              <a:t>FIFO</a:t>
            </a:r>
            <a:r>
              <a:rPr lang="zh-CN" altLang="en-US" sz="1400" dirty="0"/>
              <a:t>）</a:t>
            </a:r>
            <a:endParaRPr lang="en-US" altLang="zh-CN" sz="1400" dirty="0"/>
          </a:p>
          <a:p>
            <a:pPr lvl="2"/>
            <a:r>
              <a:rPr lang="zh-CN" altLang="en-US" sz="1400" dirty="0"/>
              <a:t>推入先出（</a:t>
            </a:r>
            <a:r>
              <a:rPr lang="en-US" altLang="zh-CN" sz="1400" dirty="0"/>
              <a:t>PIFO</a:t>
            </a:r>
            <a:r>
              <a:rPr lang="zh-CN" altLang="en-US" sz="1400" dirty="0"/>
              <a:t>）</a:t>
            </a:r>
            <a:endParaRPr lang="en-US" altLang="zh-CN" sz="1400" dirty="0"/>
          </a:p>
          <a:p>
            <a:pPr lvl="2"/>
            <a:r>
              <a:rPr lang="zh-CN" altLang="en-US" sz="1400" dirty="0"/>
              <a:t>推入提出（</a:t>
            </a:r>
            <a:r>
              <a:rPr lang="en-US" altLang="zh-CN" sz="1400" dirty="0"/>
              <a:t>PIEO</a:t>
            </a:r>
            <a:r>
              <a:rPr lang="zh-CN" altLang="en-US" sz="1400" dirty="0"/>
              <a:t>）</a:t>
            </a:r>
            <a:endParaRPr lang="en-US" altLang="zh-CN" sz="1400" dirty="0"/>
          </a:p>
          <a:p>
            <a:pPr marL="0" indent="0">
              <a:buNone/>
            </a:pPr>
            <a:r>
              <a:rPr lang="zh-CN" altLang="en-US" sz="1600" b="1" dirty="0"/>
              <a:t>二</a:t>
            </a:r>
            <a:r>
              <a:rPr lang="en-US" altLang="zh-CN" sz="1600" b="1" dirty="0"/>
              <a:t>. </a:t>
            </a:r>
            <a:r>
              <a:rPr lang="zh-CN" altLang="en-US" sz="1600" b="1" dirty="0"/>
              <a:t>实时数据确定性传输调度算法</a:t>
            </a:r>
            <a:endParaRPr lang="en-US" altLang="zh-CN" sz="1600" b="1" dirty="0"/>
          </a:p>
          <a:p>
            <a:pPr lvl="1"/>
            <a:r>
              <a:rPr lang="zh-CN" altLang="en-US" sz="1400" dirty="0"/>
              <a:t>直接调度算法</a:t>
            </a:r>
            <a:endParaRPr lang="en-US" altLang="zh-CN" sz="1400" dirty="0"/>
          </a:p>
          <a:p>
            <a:pPr lvl="1"/>
            <a:r>
              <a:rPr lang="zh-CN" altLang="en-US" sz="1400" dirty="0"/>
              <a:t>分组迭代调度算法</a:t>
            </a:r>
            <a:endParaRPr lang="en-US" altLang="zh-CN" sz="1400" dirty="0"/>
          </a:p>
          <a:p>
            <a:pPr marL="0" indent="0">
              <a:buNone/>
            </a:pPr>
            <a:r>
              <a:rPr lang="zh-CN" altLang="en-US" sz="1600" b="1" dirty="0"/>
              <a:t>三</a:t>
            </a:r>
            <a:r>
              <a:rPr lang="en-US" altLang="zh-CN" sz="1600" b="1" dirty="0"/>
              <a:t>. TSN</a:t>
            </a:r>
            <a:r>
              <a:rPr lang="zh-CN" altLang="en-US" sz="1600" b="1" dirty="0"/>
              <a:t> </a:t>
            </a:r>
            <a:r>
              <a:rPr lang="en-US" altLang="zh-CN" sz="1600" b="1" dirty="0"/>
              <a:t>IP</a:t>
            </a:r>
            <a:r>
              <a:rPr lang="zh-CN" altLang="en-US" sz="1600" b="1" dirty="0"/>
              <a:t>核（</a:t>
            </a:r>
            <a:r>
              <a:rPr lang="en-US" altLang="zh-CN" sz="1600" b="1" dirty="0"/>
              <a:t>Intellectual Property Core</a:t>
            </a:r>
            <a:r>
              <a:rPr lang="zh-CN" altLang="en-US" sz="1600" b="1" dirty="0"/>
              <a:t>）</a:t>
            </a:r>
            <a:endParaRPr lang="en-US" altLang="zh-CN" sz="1600" b="1" dirty="0"/>
          </a:p>
          <a:p>
            <a:pPr lvl="1"/>
            <a:r>
              <a:rPr lang="en-US" altLang="zh-CN" sz="1400" dirty="0"/>
              <a:t>TSN</a:t>
            </a:r>
            <a:r>
              <a:rPr lang="zh-CN" altLang="en-US" sz="1400" dirty="0"/>
              <a:t>交换机、芯片</a:t>
            </a:r>
            <a:endParaRPr lang="en-US" altLang="zh-CN" sz="1400" dirty="0"/>
          </a:p>
          <a:p>
            <a:pPr lvl="1"/>
            <a:r>
              <a:rPr lang="en-US" altLang="zh-CN" sz="1400" dirty="0"/>
              <a:t>TSN </a:t>
            </a:r>
            <a:r>
              <a:rPr lang="zh-CN" altLang="en-US" sz="1400" dirty="0"/>
              <a:t>知识产权核</a:t>
            </a:r>
            <a:endParaRPr lang="en-US" altLang="zh-CN" sz="1400" dirty="0"/>
          </a:p>
        </p:txBody>
      </p:sp>
      <p:sp>
        <p:nvSpPr>
          <p:cNvPr id="7" name="Right Brace 6">
            <a:extLst>
              <a:ext uri="{FF2B5EF4-FFF2-40B4-BE49-F238E27FC236}">
                <a16:creationId xmlns:a16="http://schemas.microsoft.com/office/drawing/2014/main" id="{5483C7A0-9AFB-4CCF-BD6D-FD82BB8DF4FF}"/>
              </a:ext>
            </a:extLst>
          </p:cNvPr>
          <p:cNvSpPr/>
          <p:nvPr/>
        </p:nvSpPr>
        <p:spPr>
          <a:xfrm>
            <a:off x="4874003" y="1845579"/>
            <a:ext cx="277427" cy="226537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8" name="TextBox 7">
            <a:extLst>
              <a:ext uri="{FF2B5EF4-FFF2-40B4-BE49-F238E27FC236}">
                <a16:creationId xmlns:a16="http://schemas.microsoft.com/office/drawing/2014/main" id="{0F14F091-4E54-4492-A25B-CCAC16B9AF6B}"/>
              </a:ext>
            </a:extLst>
          </p:cNvPr>
          <p:cNvSpPr txBox="1"/>
          <p:nvPr/>
        </p:nvSpPr>
        <p:spPr>
          <a:xfrm>
            <a:off x="5189138" y="1996817"/>
            <a:ext cx="3842494" cy="5401479"/>
          </a:xfrm>
          <a:prstGeom prst="rect">
            <a:avLst/>
          </a:prstGeom>
          <a:noFill/>
        </p:spPr>
        <p:txBody>
          <a:bodyPr wrap="square" rtlCol="0">
            <a:spAutoFit/>
          </a:bodyPr>
          <a:lstStyle/>
          <a:p>
            <a:pPr>
              <a:lnSpc>
                <a:spcPct val="150000"/>
              </a:lnSpc>
            </a:pPr>
            <a:r>
              <a:rPr lang="en-US" altLang="zh-CN" sz="1600" b="1" dirty="0">
                <a:solidFill>
                  <a:srgbClr val="C00000"/>
                </a:solidFill>
                <a:latin typeface="微软雅黑" panose="020B0503020204020204" pitchFamily="34" charset="-122"/>
                <a:ea typeface="微软雅黑" panose="020B0503020204020204" pitchFamily="34" charset="-122"/>
              </a:rPr>
              <a:t>TSN</a:t>
            </a:r>
            <a:r>
              <a:rPr lang="zh-CN" altLang="en-US" sz="1600" b="1" dirty="0">
                <a:solidFill>
                  <a:srgbClr val="C00000"/>
                </a:solidFill>
                <a:latin typeface="微软雅黑" panose="020B0503020204020204" pitchFamily="34" charset="-122"/>
                <a:ea typeface="微软雅黑" panose="020B0503020204020204" pitchFamily="34" charset="-122"/>
              </a:rPr>
              <a:t>数据交换架构存在的不足：</a:t>
            </a:r>
            <a:endParaRPr lang="en-US" altLang="zh-CN" sz="1600" b="1" dirty="0">
              <a:solidFill>
                <a:srgbClr val="C00000"/>
              </a:solidFill>
              <a:latin typeface="微软雅黑" panose="020B0503020204020204" pitchFamily="34" charset="-122"/>
              <a:ea typeface="微软雅黑" panose="020B0503020204020204" pitchFamily="34" charset="-122"/>
            </a:endParaRPr>
          </a:p>
          <a:p>
            <a:pPr marL="342900" indent="-342900">
              <a:lnSpc>
                <a:spcPct val="150000"/>
              </a:lnSpc>
              <a:buFont typeface="+mj-lt"/>
              <a:buAutoNum type="arabicPeriod"/>
            </a:pPr>
            <a:r>
              <a:rPr lang="zh-CN" altLang="en-US" sz="1400" dirty="0">
                <a:latin typeface="微软雅黑" panose="020B0503020204020204" pitchFamily="34" charset="-122"/>
                <a:ea typeface="微软雅黑" panose="020B0503020204020204" pitchFamily="34" charset="-122"/>
              </a:rPr>
              <a:t>逻辑资源消耗大，存储资源利用率低，难以支持规模化数据流调度。</a:t>
            </a:r>
            <a:endParaRPr lang="en-US" altLang="zh-CN" sz="1400" dirty="0">
              <a:latin typeface="微软雅黑" panose="020B0503020204020204" pitchFamily="34" charset="-122"/>
              <a:ea typeface="微软雅黑" panose="020B0503020204020204" pitchFamily="34" charset="-122"/>
            </a:endParaRPr>
          </a:p>
          <a:p>
            <a:pPr marL="342900" indent="-342900">
              <a:lnSpc>
                <a:spcPct val="150000"/>
              </a:lnSpc>
              <a:buFont typeface="+mj-lt"/>
              <a:buAutoNum type="arabicPeriod"/>
            </a:pPr>
            <a:r>
              <a:rPr lang="zh-CN" altLang="en-US" sz="1400" dirty="0">
                <a:latin typeface="微软雅黑" panose="020B0503020204020204" pitchFamily="34" charset="-122"/>
                <a:ea typeface="微软雅黑" panose="020B0503020204020204" pitchFamily="34" charset="-122"/>
              </a:rPr>
              <a:t>调度灵活性差，难以支持更多种类的数据调度。</a:t>
            </a:r>
            <a:endParaRPr lang="en-US" altLang="zh-CN" sz="1400" dirty="0">
              <a:latin typeface="微软雅黑" panose="020B0503020204020204" pitchFamily="34" charset="-122"/>
              <a:ea typeface="微软雅黑" panose="020B0503020204020204" pitchFamily="34" charset="-122"/>
            </a:endParaRPr>
          </a:p>
          <a:p>
            <a:pPr marL="342900" indent="-342900">
              <a:lnSpc>
                <a:spcPct val="150000"/>
              </a:lnSpc>
              <a:buFont typeface="+mj-lt"/>
              <a:buAutoNum type="arabicPeriod"/>
            </a:pPr>
            <a:endParaRPr lang="en-US" altLang="zh-CN" sz="1400" dirty="0">
              <a:latin typeface="微软雅黑" panose="020B0503020204020204" pitchFamily="34" charset="-122"/>
              <a:ea typeface="微软雅黑" panose="020B0503020204020204" pitchFamily="34" charset="-122"/>
            </a:endParaRPr>
          </a:p>
          <a:p>
            <a:pPr marL="342900" indent="-342900">
              <a:lnSpc>
                <a:spcPct val="150000"/>
              </a:lnSpc>
              <a:buFont typeface="+mj-lt"/>
              <a:buAutoNum type="arabicPeriod"/>
            </a:pPr>
            <a:endParaRPr lang="en-US" altLang="zh-CN" sz="1400" dirty="0">
              <a:latin typeface="微软雅黑" panose="020B0503020204020204" pitchFamily="34" charset="-122"/>
              <a:ea typeface="微软雅黑" panose="020B0503020204020204" pitchFamily="34" charset="-122"/>
            </a:endParaRPr>
          </a:p>
          <a:p>
            <a:pPr>
              <a:lnSpc>
                <a:spcPct val="150000"/>
              </a:lnSpc>
            </a:pPr>
            <a:r>
              <a:rPr lang="zh-CN" altLang="en-US" sz="1600" b="1" dirty="0">
                <a:solidFill>
                  <a:srgbClr val="C00000"/>
                </a:solidFill>
                <a:latin typeface="微软雅黑" panose="020B0503020204020204" pitchFamily="34" charset="-122"/>
                <a:ea typeface="微软雅黑" panose="020B0503020204020204" pitchFamily="34" charset="-122"/>
              </a:rPr>
              <a:t>实时数据确定性传输调度算法存在的不足：</a:t>
            </a:r>
            <a:endParaRPr lang="en-US" altLang="zh-CN" sz="1600" b="1" dirty="0">
              <a:solidFill>
                <a:srgbClr val="C00000"/>
              </a:solidFill>
              <a:latin typeface="微软雅黑" panose="020B0503020204020204" pitchFamily="34" charset="-122"/>
              <a:ea typeface="微软雅黑" panose="020B0503020204020204" pitchFamily="34" charset="-122"/>
            </a:endParaRPr>
          </a:p>
          <a:p>
            <a:pPr marL="342900" indent="-342900">
              <a:lnSpc>
                <a:spcPct val="150000"/>
              </a:lnSpc>
              <a:buFont typeface="+mj-lt"/>
              <a:buAutoNum type="arabicPeriod"/>
            </a:pPr>
            <a:r>
              <a:rPr lang="zh-CN" altLang="en-US" sz="1400" dirty="0">
                <a:latin typeface="微软雅黑" panose="020B0503020204020204" pitchFamily="34" charset="-122"/>
                <a:ea typeface="微软雅黑" panose="020B0503020204020204" pitchFamily="34" charset="-122"/>
              </a:rPr>
              <a:t>基于当前交换架构的约束集复杂度高</a:t>
            </a:r>
            <a:endParaRPr lang="en-US" altLang="zh-CN" sz="1400" dirty="0">
              <a:latin typeface="微软雅黑" panose="020B0503020204020204" pitchFamily="34" charset="-122"/>
              <a:ea typeface="微软雅黑" panose="020B0503020204020204" pitchFamily="34" charset="-122"/>
            </a:endParaRPr>
          </a:p>
          <a:p>
            <a:pPr marL="342900" indent="-342900">
              <a:lnSpc>
                <a:spcPct val="150000"/>
              </a:lnSpc>
              <a:buFont typeface="+mj-lt"/>
              <a:buAutoNum type="arabicPeriod"/>
            </a:pPr>
            <a:r>
              <a:rPr lang="zh-CN" altLang="en-US" sz="1400" dirty="0">
                <a:latin typeface="微软雅黑" panose="020B0503020204020204" pitchFamily="34" charset="-122"/>
                <a:ea typeface="微软雅黑" panose="020B0503020204020204" pitchFamily="34" charset="-122"/>
              </a:rPr>
              <a:t>对分组规则研究不足</a:t>
            </a:r>
            <a:endParaRPr lang="en-US" altLang="zh-CN" sz="1400" dirty="0">
              <a:latin typeface="微软雅黑" panose="020B0503020204020204" pitchFamily="34" charset="-122"/>
              <a:ea typeface="微软雅黑" panose="020B0503020204020204" pitchFamily="34" charset="-122"/>
            </a:endParaRPr>
          </a:p>
          <a:p>
            <a:pPr>
              <a:lnSpc>
                <a:spcPct val="150000"/>
              </a:lnSpc>
            </a:pPr>
            <a:r>
              <a:rPr lang="en-US" altLang="zh-CN" sz="1600" b="1" dirty="0">
                <a:solidFill>
                  <a:srgbClr val="C00000"/>
                </a:solidFill>
                <a:latin typeface="微软雅黑" panose="020B0503020204020204" pitchFamily="34" charset="-122"/>
                <a:ea typeface="微软雅黑" panose="020B0503020204020204" pitchFamily="34" charset="-122"/>
              </a:rPr>
              <a:t>TSN</a:t>
            </a:r>
            <a:r>
              <a:rPr lang="zh-CN" altLang="en-US" sz="1600" b="1" dirty="0">
                <a:solidFill>
                  <a:srgbClr val="C00000"/>
                </a:solidFill>
                <a:latin typeface="微软雅黑" panose="020B0503020204020204" pitchFamily="34" charset="-122"/>
                <a:ea typeface="微软雅黑" panose="020B0503020204020204" pitchFamily="34" charset="-122"/>
              </a:rPr>
              <a:t>相关设备不足：</a:t>
            </a:r>
            <a:endParaRPr lang="en-US" altLang="zh-CN" sz="1600" b="1" dirty="0">
              <a:solidFill>
                <a:srgbClr val="C00000"/>
              </a:solidFill>
              <a:latin typeface="微软雅黑" panose="020B0503020204020204" pitchFamily="34" charset="-122"/>
              <a:ea typeface="微软雅黑" panose="020B0503020204020204" pitchFamily="34" charset="-122"/>
            </a:endParaRPr>
          </a:p>
          <a:p>
            <a:pPr marL="342900" indent="-342900">
              <a:lnSpc>
                <a:spcPct val="150000"/>
              </a:lnSpc>
              <a:buAutoNum type="arabicPeriod"/>
            </a:pPr>
            <a:r>
              <a:rPr lang="zh-CN" altLang="en-US" sz="1400" dirty="0">
                <a:latin typeface="微软雅黑" panose="020B0503020204020204" pitchFamily="34" charset="-122"/>
                <a:ea typeface="微软雅黑" panose="020B0503020204020204" pitchFamily="34" charset="-122"/>
              </a:rPr>
              <a:t>国内的</a:t>
            </a:r>
            <a:r>
              <a:rPr lang="en-US" altLang="zh-CN" sz="1400" dirty="0">
                <a:latin typeface="微软雅黑" panose="020B0503020204020204" pitchFamily="34" charset="-122"/>
                <a:ea typeface="微软雅黑" panose="020B0503020204020204" pitchFamily="34" charset="-122"/>
              </a:rPr>
              <a:t>TSN</a:t>
            </a:r>
            <a:r>
              <a:rPr lang="zh-CN" altLang="en-US" sz="1400" dirty="0">
                <a:latin typeface="微软雅黑" panose="020B0503020204020204" pitchFamily="34" charset="-122"/>
                <a:ea typeface="微软雅黑" panose="020B0503020204020204" pitchFamily="34" charset="-122"/>
              </a:rPr>
              <a:t>芯片、网络设备、</a:t>
            </a:r>
            <a:r>
              <a:rPr lang="en-US" altLang="zh-CN" sz="1400" dirty="0">
                <a:latin typeface="微软雅黑" panose="020B0503020204020204" pitchFamily="34" charset="-122"/>
                <a:ea typeface="微软雅黑" panose="020B0503020204020204" pitchFamily="34" charset="-122"/>
              </a:rPr>
              <a:t>IP</a:t>
            </a:r>
            <a:r>
              <a:rPr lang="zh-CN" altLang="en-US" sz="1400" dirty="0">
                <a:latin typeface="微软雅黑" panose="020B0503020204020204" pitchFamily="34" charset="-122"/>
                <a:ea typeface="微软雅黑" panose="020B0503020204020204" pitchFamily="34" charset="-122"/>
              </a:rPr>
              <a:t>研发不足</a:t>
            </a:r>
            <a:endParaRPr lang="en-US" altLang="zh-CN" sz="1400" dirty="0">
              <a:latin typeface="微软雅黑" panose="020B0503020204020204" pitchFamily="34" charset="-122"/>
              <a:ea typeface="微软雅黑" panose="020B0503020204020204" pitchFamily="34" charset="-122"/>
            </a:endParaRPr>
          </a:p>
          <a:p>
            <a:pPr marL="342900" indent="-342900">
              <a:lnSpc>
                <a:spcPct val="150000"/>
              </a:lnSpc>
              <a:buAutoNum type="arabicPeriod"/>
            </a:pPr>
            <a:r>
              <a:rPr lang="zh-CN" altLang="en-US" sz="1400" dirty="0">
                <a:latin typeface="微软雅黑" panose="020B0503020204020204" pitchFamily="34" charset="-122"/>
                <a:ea typeface="微软雅黑" panose="020B0503020204020204" pitchFamily="34" charset="-122"/>
              </a:rPr>
              <a:t>支持少数</a:t>
            </a:r>
            <a:r>
              <a:rPr lang="en-US" altLang="zh-CN" sz="1400" dirty="0">
                <a:latin typeface="微软雅黑" panose="020B0503020204020204" pitchFamily="34" charset="-122"/>
                <a:ea typeface="微软雅黑" panose="020B0503020204020204" pitchFamily="34" charset="-122"/>
              </a:rPr>
              <a:t>TSN</a:t>
            </a:r>
            <a:r>
              <a:rPr lang="zh-CN" altLang="en-US" sz="1400" dirty="0">
                <a:latin typeface="微软雅黑" panose="020B0503020204020204" pitchFamily="34" charset="-122"/>
                <a:ea typeface="微软雅黑" panose="020B0503020204020204" pitchFamily="34" charset="-122"/>
              </a:rPr>
              <a:t>标准，扩展性差</a:t>
            </a:r>
          </a:p>
          <a:p>
            <a:pPr>
              <a:lnSpc>
                <a:spcPct val="150000"/>
              </a:lnSpc>
            </a:pPr>
            <a:endParaRPr lang="zh-CN" altLang="en-US" sz="1600" dirty="0">
              <a:latin typeface="微软雅黑" panose="020B0503020204020204" pitchFamily="34" charset="-122"/>
              <a:ea typeface="微软雅黑" panose="020B0503020204020204" pitchFamily="34" charset="-122"/>
            </a:endParaRPr>
          </a:p>
          <a:p>
            <a:pPr>
              <a:lnSpc>
                <a:spcPct val="150000"/>
              </a:lnSpc>
            </a:pPr>
            <a:endParaRPr lang="en-US" altLang="zh-CN" sz="1400" dirty="0">
              <a:latin typeface="微软雅黑" panose="020B0503020204020204" pitchFamily="34" charset="-122"/>
              <a:ea typeface="微软雅黑" panose="020B0503020204020204" pitchFamily="34" charset="-122"/>
            </a:endParaRPr>
          </a:p>
          <a:p>
            <a:endParaRPr lang="zh-CN" altLang="en-US" dirty="0">
              <a:latin typeface="微软雅黑" panose="020B0503020204020204" pitchFamily="34" charset="-122"/>
              <a:ea typeface="微软雅黑" panose="020B0503020204020204" pitchFamily="34" charset="-122"/>
            </a:endParaRPr>
          </a:p>
        </p:txBody>
      </p:sp>
      <p:sp>
        <p:nvSpPr>
          <p:cNvPr id="9" name="Right Brace 8">
            <a:extLst>
              <a:ext uri="{FF2B5EF4-FFF2-40B4-BE49-F238E27FC236}">
                <a16:creationId xmlns:a16="http://schemas.microsoft.com/office/drawing/2014/main" id="{77DA3656-835B-48EB-A81A-2585171D96E6}"/>
              </a:ext>
            </a:extLst>
          </p:cNvPr>
          <p:cNvSpPr/>
          <p:nvPr/>
        </p:nvSpPr>
        <p:spPr>
          <a:xfrm>
            <a:off x="4863905" y="4428351"/>
            <a:ext cx="277426" cy="688933"/>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4" name="Right Brace 13">
            <a:extLst>
              <a:ext uri="{FF2B5EF4-FFF2-40B4-BE49-F238E27FC236}">
                <a16:creationId xmlns:a16="http://schemas.microsoft.com/office/drawing/2014/main" id="{4107B89E-89C2-42B1-B3D8-AA6288A792BD}"/>
              </a:ext>
            </a:extLst>
          </p:cNvPr>
          <p:cNvSpPr/>
          <p:nvPr/>
        </p:nvSpPr>
        <p:spPr>
          <a:xfrm>
            <a:off x="4861715" y="5434686"/>
            <a:ext cx="277426" cy="1024837"/>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 name="灯片编号占位符 1">
            <a:extLst>
              <a:ext uri="{FF2B5EF4-FFF2-40B4-BE49-F238E27FC236}">
                <a16:creationId xmlns:a16="http://schemas.microsoft.com/office/drawing/2014/main" id="{4025D792-A365-43CD-A569-7B979D53601A}"/>
              </a:ext>
            </a:extLst>
          </p:cNvPr>
          <p:cNvSpPr>
            <a:spLocks noGrp="1"/>
          </p:cNvSpPr>
          <p:nvPr>
            <p:ph type="sldNum" sz="quarter" idx="12"/>
          </p:nvPr>
        </p:nvSpPr>
        <p:spPr/>
        <p:txBody>
          <a:bodyPr/>
          <a:lstStyle/>
          <a:p>
            <a:fld id="{54BD5A17-3153-4A95-988E-B577C14000F1}" type="slidenum">
              <a:rPr lang="en-US" altLang="zh-CN" smtClean="0"/>
              <a:pPr/>
              <a:t>10</a:t>
            </a:fld>
            <a:endParaRPr lang="en-US" altLang="zh-CN" dirty="0"/>
          </a:p>
        </p:txBody>
      </p:sp>
    </p:spTree>
    <p:extLst>
      <p:ext uri="{BB962C8B-B14F-4D97-AF65-F5344CB8AC3E}">
        <p14:creationId xmlns:p14="http://schemas.microsoft.com/office/powerpoint/2010/main" val="26751443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E679617-FE5B-432E-87EF-69BED377C1DB}"/>
              </a:ext>
            </a:extLst>
          </p:cNvPr>
          <p:cNvSpPr>
            <a:spLocks noGrp="1"/>
          </p:cNvSpPr>
          <p:nvPr>
            <p:ph type="title"/>
          </p:nvPr>
        </p:nvSpPr>
        <p:spPr>
          <a:xfrm>
            <a:off x="771837" y="835497"/>
            <a:ext cx="8372163" cy="574183"/>
          </a:xfrm>
        </p:spPr>
        <p:txBody>
          <a:bodyPr>
            <a:normAutofit/>
          </a:bodyPr>
          <a:lstStyle/>
          <a:p>
            <a:r>
              <a:rPr lang="zh-CN" altLang="en-US" dirty="0"/>
              <a:t>主要研究内容</a:t>
            </a:r>
          </a:p>
        </p:txBody>
      </p:sp>
      <p:sp>
        <p:nvSpPr>
          <p:cNvPr id="30" name="Rectangle 29">
            <a:extLst>
              <a:ext uri="{FF2B5EF4-FFF2-40B4-BE49-F238E27FC236}">
                <a16:creationId xmlns:a16="http://schemas.microsoft.com/office/drawing/2014/main" id="{A619899D-4C4A-408D-ADDC-674C66205497}"/>
              </a:ext>
            </a:extLst>
          </p:cNvPr>
          <p:cNvSpPr/>
          <p:nvPr/>
        </p:nvSpPr>
        <p:spPr>
          <a:xfrm>
            <a:off x="1073269" y="2147194"/>
            <a:ext cx="1932750" cy="351258"/>
          </a:xfrm>
          <a:prstGeom prst="rect">
            <a:avLst/>
          </a:prstGeom>
          <a:solidFill>
            <a:srgbClr val="FFC000">
              <a:lumMod val="20000"/>
              <a:lumOff val="8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4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交换架构设计</a:t>
            </a:r>
          </a:p>
        </p:txBody>
      </p:sp>
      <p:sp>
        <p:nvSpPr>
          <p:cNvPr id="33" name="Rectangle 32">
            <a:extLst>
              <a:ext uri="{FF2B5EF4-FFF2-40B4-BE49-F238E27FC236}">
                <a16:creationId xmlns:a16="http://schemas.microsoft.com/office/drawing/2014/main" id="{E47546BD-43B3-47BF-8211-178964C41845}"/>
              </a:ext>
            </a:extLst>
          </p:cNvPr>
          <p:cNvSpPr/>
          <p:nvPr/>
        </p:nvSpPr>
        <p:spPr>
          <a:xfrm>
            <a:off x="877334" y="2643713"/>
            <a:ext cx="2329381" cy="743213"/>
          </a:xfrm>
          <a:prstGeom prst="rect">
            <a:avLst/>
          </a:prstGeom>
          <a:solidFill>
            <a:srgbClr val="FFC000">
              <a:lumMod val="20000"/>
              <a:lumOff val="80000"/>
            </a:srgbClr>
          </a:solidFill>
          <a:ln w="12700" cap="flat" cmpd="sng" algn="ctr">
            <a:noFill/>
            <a:prstDash val="solid"/>
            <a:miter lim="800000"/>
          </a:ln>
          <a:effectLst/>
        </p:spPr>
        <p:txBody>
          <a:bodyPr rtlCol="0" anchor="ctr"/>
          <a:lstStyle/>
          <a:p>
            <a:pPr algn="ctr"/>
            <a:r>
              <a:rPr lang="zh-CN" altLang="en-US" sz="1400" b="1" kern="0" dirty="0">
                <a:solidFill>
                  <a:prstClr val="black"/>
                </a:solidFill>
                <a:latin typeface="微软雅黑" panose="020B0503020204020204" pitchFamily="34" charset="-122"/>
                <a:ea typeface="微软雅黑" panose="020B0503020204020204" pitchFamily="34" charset="-122"/>
              </a:rPr>
              <a:t>第二章</a:t>
            </a:r>
            <a:endParaRPr lang="en-US" altLang="zh-CN" sz="1400" b="1" kern="0" dirty="0">
              <a:solidFill>
                <a:prstClr val="black"/>
              </a:solidFill>
              <a:latin typeface="微软雅黑" panose="020B0503020204020204" pitchFamily="34" charset="-122"/>
              <a:ea typeface="微软雅黑" panose="020B0503020204020204" pitchFamily="34" charset="-122"/>
            </a:endParaRPr>
          </a:p>
          <a:p>
            <a:pPr algn="ctr"/>
            <a:r>
              <a:rPr lang="zh-CN" altLang="en-US" sz="1400" kern="0" dirty="0">
                <a:solidFill>
                  <a:prstClr val="black"/>
                </a:solidFill>
                <a:latin typeface="微软雅黑" panose="020B0503020204020204" pitchFamily="34" charset="-122"/>
                <a:ea typeface="微软雅黑" panose="020B0503020204020204" pitchFamily="34" charset="-122"/>
              </a:rPr>
              <a:t>基于虚拟队列的并行缓存交换架构（</a:t>
            </a:r>
            <a:r>
              <a:rPr lang="en-US" altLang="zh-CN" sz="1400" kern="0" dirty="0">
                <a:solidFill>
                  <a:prstClr val="black"/>
                </a:solidFill>
                <a:latin typeface="微软雅黑" panose="020B0503020204020204" pitchFamily="34" charset="-122"/>
                <a:ea typeface="微软雅黑" panose="020B0503020204020204" pitchFamily="34" charset="-122"/>
              </a:rPr>
              <a:t>VQSA</a:t>
            </a:r>
            <a:r>
              <a:rPr lang="zh-CN" altLang="en-US" sz="1400" kern="0" dirty="0">
                <a:solidFill>
                  <a:prstClr val="black"/>
                </a:solidFill>
                <a:latin typeface="微软雅黑" panose="020B0503020204020204" pitchFamily="34" charset="-122"/>
                <a:ea typeface="微软雅黑" panose="020B0503020204020204" pitchFamily="34" charset="-122"/>
              </a:rPr>
              <a:t>）设计</a:t>
            </a:r>
          </a:p>
        </p:txBody>
      </p:sp>
      <p:sp>
        <p:nvSpPr>
          <p:cNvPr id="34" name="Rectangle 33">
            <a:extLst>
              <a:ext uri="{FF2B5EF4-FFF2-40B4-BE49-F238E27FC236}">
                <a16:creationId xmlns:a16="http://schemas.microsoft.com/office/drawing/2014/main" id="{5E469FB6-3649-4CD1-BAE8-E07BB870EB86}"/>
              </a:ext>
            </a:extLst>
          </p:cNvPr>
          <p:cNvSpPr/>
          <p:nvPr/>
        </p:nvSpPr>
        <p:spPr>
          <a:xfrm>
            <a:off x="3408480" y="2643713"/>
            <a:ext cx="2327039" cy="743213"/>
          </a:xfrm>
          <a:prstGeom prst="rect">
            <a:avLst/>
          </a:prstGeom>
          <a:solidFill>
            <a:srgbClr val="FFC000">
              <a:lumMod val="20000"/>
              <a:lumOff val="80000"/>
            </a:srgbClr>
          </a:solidFill>
          <a:ln w="12700" cap="flat" cmpd="sng" algn="ctr">
            <a:noFill/>
            <a:prstDash val="solid"/>
            <a:miter lim="800000"/>
          </a:ln>
          <a:effectLst/>
        </p:spPr>
        <p:txBody>
          <a:bodyPr rtlCol="0" anchor="ctr"/>
          <a:lstStyle/>
          <a:p>
            <a:pPr algn="ctr"/>
            <a:r>
              <a:rPr lang="zh-CN" altLang="en-US" sz="1400" b="1" kern="0" dirty="0">
                <a:solidFill>
                  <a:prstClr val="black"/>
                </a:solidFill>
                <a:latin typeface="微软雅黑" panose="020B0503020204020204" pitchFamily="34" charset="-122"/>
                <a:ea typeface="微软雅黑" panose="020B0503020204020204" pitchFamily="34" charset="-122"/>
              </a:rPr>
              <a:t>第三章</a:t>
            </a:r>
            <a:endParaRPr lang="en-US" altLang="zh-CN" sz="1400" b="1" kern="0" dirty="0">
              <a:solidFill>
                <a:prstClr val="black"/>
              </a:solidFill>
              <a:latin typeface="微软雅黑" panose="020B0503020204020204" pitchFamily="34" charset="-122"/>
              <a:ea typeface="微软雅黑" panose="020B0503020204020204" pitchFamily="34" charset="-122"/>
            </a:endParaRPr>
          </a:p>
          <a:p>
            <a:pPr algn="ctr"/>
            <a:r>
              <a:rPr lang="zh-CN" altLang="en-US" sz="1400" kern="0" dirty="0">
                <a:solidFill>
                  <a:prstClr val="black"/>
                </a:solidFill>
                <a:latin typeface="微软雅黑" panose="020B0503020204020204" pitchFamily="34" charset="-122"/>
                <a:ea typeface="微软雅黑" panose="020B0503020204020204" pitchFamily="34" charset="-122"/>
              </a:rPr>
              <a:t>基于</a:t>
            </a:r>
            <a:r>
              <a:rPr lang="en-US" altLang="zh-CN" sz="1400" kern="0" dirty="0">
                <a:solidFill>
                  <a:prstClr val="black"/>
                </a:solidFill>
                <a:latin typeface="微软雅黑" panose="020B0503020204020204" pitchFamily="34" charset="-122"/>
                <a:ea typeface="微软雅黑" panose="020B0503020204020204" pitchFamily="34" charset="-122"/>
              </a:rPr>
              <a:t>VQSA</a:t>
            </a:r>
            <a:r>
              <a:rPr lang="zh-CN" altLang="en-US" sz="1400" kern="0" dirty="0">
                <a:solidFill>
                  <a:prstClr val="black"/>
                </a:solidFill>
                <a:latin typeface="微软雅黑" panose="020B0503020204020204" pitchFamily="34" charset="-122"/>
                <a:ea typeface="微软雅黑" panose="020B0503020204020204" pitchFamily="34" charset="-122"/>
              </a:rPr>
              <a:t>的确定性传输调度算法设计</a:t>
            </a:r>
          </a:p>
        </p:txBody>
      </p:sp>
      <p:sp>
        <p:nvSpPr>
          <p:cNvPr id="35" name="Rectangle 34">
            <a:extLst>
              <a:ext uri="{FF2B5EF4-FFF2-40B4-BE49-F238E27FC236}">
                <a16:creationId xmlns:a16="http://schemas.microsoft.com/office/drawing/2014/main" id="{169641B1-9568-49DD-98DB-64FBF3365EA2}"/>
              </a:ext>
            </a:extLst>
          </p:cNvPr>
          <p:cNvSpPr/>
          <p:nvPr/>
        </p:nvSpPr>
        <p:spPr>
          <a:xfrm>
            <a:off x="5958459" y="2646127"/>
            <a:ext cx="2329381" cy="743212"/>
          </a:xfrm>
          <a:prstGeom prst="rect">
            <a:avLst/>
          </a:prstGeom>
          <a:solidFill>
            <a:srgbClr val="FFC000">
              <a:lumMod val="20000"/>
              <a:lumOff val="80000"/>
            </a:srgbClr>
          </a:solidFill>
          <a:ln w="12700" cap="flat" cmpd="sng" algn="ctr">
            <a:noFill/>
            <a:prstDash val="solid"/>
            <a:miter lim="800000"/>
          </a:ln>
          <a:effectLst/>
        </p:spPr>
        <p:txBody>
          <a:bodyPr rtlCol="0" anchor="ctr"/>
          <a:lstStyle/>
          <a:p>
            <a:pPr algn="ctr"/>
            <a:r>
              <a:rPr lang="zh-CN" altLang="en-US" sz="1400" b="1" kern="0" dirty="0">
                <a:solidFill>
                  <a:prstClr val="black"/>
                </a:solidFill>
                <a:latin typeface="微软雅黑" panose="020B0503020204020204" pitchFamily="34" charset="-122"/>
                <a:ea typeface="微软雅黑" panose="020B0503020204020204" pitchFamily="34" charset="-122"/>
              </a:rPr>
              <a:t>第四章</a:t>
            </a:r>
            <a:endParaRPr lang="en-US" altLang="zh-CN" sz="1400" b="1" kern="0" dirty="0">
              <a:solidFill>
                <a:prstClr val="black"/>
              </a:solidFill>
              <a:latin typeface="微软雅黑" panose="020B0503020204020204" pitchFamily="34" charset="-122"/>
              <a:ea typeface="微软雅黑" panose="020B0503020204020204" pitchFamily="34" charset="-122"/>
            </a:endParaRPr>
          </a:p>
          <a:p>
            <a:pPr algn="ctr"/>
            <a:r>
              <a:rPr lang="zh-CN" altLang="en-US" sz="1400" kern="0" dirty="0">
                <a:solidFill>
                  <a:prstClr val="black"/>
                </a:solidFill>
                <a:latin typeface="微软雅黑" panose="020B0503020204020204" pitchFamily="34" charset="-122"/>
                <a:ea typeface="微软雅黑" panose="020B0503020204020204" pitchFamily="34" charset="-122"/>
              </a:rPr>
              <a:t>基于</a:t>
            </a:r>
            <a:r>
              <a:rPr lang="en-US" altLang="zh-CN" sz="1400" kern="0" dirty="0">
                <a:solidFill>
                  <a:prstClr val="black"/>
                </a:solidFill>
                <a:latin typeface="微软雅黑" panose="020B0503020204020204" pitchFamily="34" charset="-122"/>
                <a:ea typeface="微软雅黑" panose="020B0503020204020204" pitchFamily="34" charset="-122"/>
              </a:rPr>
              <a:t>VQSA</a:t>
            </a:r>
            <a:r>
              <a:rPr lang="zh-CN" altLang="en-US" sz="1400" kern="0" dirty="0">
                <a:solidFill>
                  <a:prstClr val="black"/>
                </a:solidFill>
                <a:latin typeface="微软雅黑" panose="020B0503020204020204" pitchFamily="34" charset="-122"/>
                <a:ea typeface="微软雅黑" panose="020B0503020204020204" pitchFamily="34" charset="-122"/>
              </a:rPr>
              <a:t>的</a:t>
            </a:r>
            <a:r>
              <a:rPr lang="en-US" altLang="zh-CN" sz="1400" kern="0" dirty="0">
                <a:solidFill>
                  <a:prstClr val="black"/>
                </a:solidFill>
                <a:latin typeface="微软雅黑" panose="020B0503020204020204" pitchFamily="34" charset="-122"/>
                <a:ea typeface="微软雅黑" panose="020B0503020204020204" pitchFamily="34" charset="-122"/>
              </a:rPr>
              <a:t>TSN</a:t>
            </a:r>
            <a:r>
              <a:rPr lang="zh-CN" altLang="en-US" sz="1400" kern="0" dirty="0">
                <a:solidFill>
                  <a:prstClr val="black"/>
                </a:solidFill>
                <a:latin typeface="微软雅黑" panose="020B0503020204020204" pitchFamily="34" charset="-122"/>
                <a:ea typeface="微软雅黑" panose="020B0503020204020204" pitchFamily="34" charset="-122"/>
              </a:rPr>
              <a:t>交换</a:t>
            </a:r>
            <a:r>
              <a:rPr lang="en-US" altLang="zh-CN" sz="1400" kern="0" dirty="0">
                <a:solidFill>
                  <a:prstClr val="black"/>
                </a:solidFill>
                <a:latin typeface="微软雅黑" panose="020B0503020204020204" pitchFamily="34" charset="-122"/>
                <a:ea typeface="微软雅黑" panose="020B0503020204020204" pitchFamily="34" charset="-122"/>
              </a:rPr>
              <a:t>IP</a:t>
            </a:r>
            <a:r>
              <a:rPr lang="zh-CN" altLang="en-US" sz="1400" kern="0" dirty="0">
                <a:solidFill>
                  <a:prstClr val="black"/>
                </a:solidFill>
                <a:latin typeface="微软雅黑" panose="020B0503020204020204" pitchFamily="34" charset="-122"/>
                <a:ea typeface="微软雅黑" panose="020B0503020204020204" pitchFamily="34" charset="-122"/>
              </a:rPr>
              <a:t>实现与测试</a:t>
            </a:r>
          </a:p>
        </p:txBody>
      </p:sp>
      <p:sp>
        <p:nvSpPr>
          <p:cNvPr id="36" name="Rectangle 35">
            <a:extLst>
              <a:ext uri="{FF2B5EF4-FFF2-40B4-BE49-F238E27FC236}">
                <a16:creationId xmlns:a16="http://schemas.microsoft.com/office/drawing/2014/main" id="{A4610E81-FC11-4019-B3D5-CBECEB1200A1}"/>
              </a:ext>
            </a:extLst>
          </p:cNvPr>
          <p:cNvSpPr/>
          <p:nvPr/>
        </p:nvSpPr>
        <p:spPr>
          <a:xfrm>
            <a:off x="2688356" y="1577034"/>
            <a:ext cx="3767287" cy="260059"/>
          </a:xfrm>
          <a:prstGeom prst="rect">
            <a:avLst/>
          </a:prstGeom>
          <a:solidFill>
            <a:schemeClr val="accent3">
              <a:lumMod val="20000"/>
              <a:lumOff val="8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4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时间敏感网络确定性传输机制研究</a:t>
            </a:r>
          </a:p>
        </p:txBody>
      </p:sp>
      <p:sp>
        <p:nvSpPr>
          <p:cNvPr id="37" name="Rectangle 36">
            <a:extLst>
              <a:ext uri="{FF2B5EF4-FFF2-40B4-BE49-F238E27FC236}">
                <a16:creationId xmlns:a16="http://schemas.microsoft.com/office/drawing/2014/main" id="{C1125DF1-55CB-4372-8D03-8DDCF93C81C3}"/>
              </a:ext>
            </a:extLst>
          </p:cNvPr>
          <p:cNvSpPr/>
          <p:nvPr/>
        </p:nvSpPr>
        <p:spPr>
          <a:xfrm>
            <a:off x="877334" y="3385820"/>
            <a:ext cx="2329381" cy="883555"/>
          </a:xfrm>
          <a:prstGeom prst="rect">
            <a:avLst/>
          </a:prstGeom>
          <a:solidFill>
            <a:srgbClr val="4472C4">
              <a:lumMod val="20000"/>
              <a:lumOff val="8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40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a:p>
            <a:pPr algn="ctr"/>
            <a:r>
              <a:rPr lang="zh-CN" altLang="en-US" sz="1400" b="1" kern="0" dirty="0">
                <a:solidFill>
                  <a:prstClr val="black"/>
                </a:solidFill>
                <a:latin typeface="微软雅黑" panose="020B0503020204020204" pitchFamily="34" charset="-122"/>
                <a:ea typeface="微软雅黑" panose="020B0503020204020204" pitchFamily="34" charset="-122"/>
              </a:rPr>
              <a:t>问题</a:t>
            </a:r>
            <a:endParaRPr lang="en-US" altLang="zh-CN" sz="1400" b="1" kern="0" dirty="0">
              <a:solidFill>
                <a:prstClr val="black"/>
              </a:solidFill>
              <a:latin typeface="微软雅黑" panose="020B0503020204020204" pitchFamily="34" charset="-122"/>
              <a:ea typeface="微软雅黑" panose="020B0503020204020204" pitchFamily="34" charset="-122"/>
            </a:endParaRPr>
          </a:p>
          <a:p>
            <a:pPr algn="ctr"/>
            <a:r>
              <a:rPr lang="zh-CN" altLang="en-US" sz="1400" kern="0" dirty="0">
                <a:solidFill>
                  <a:prstClr val="black"/>
                </a:solidFill>
                <a:latin typeface="微软雅黑" panose="020B0503020204020204" pitchFamily="34" charset="-122"/>
                <a:ea typeface="微软雅黑" panose="020B0503020204020204" pitchFamily="34" charset="-122"/>
              </a:rPr>
              <a:t>交换架构灵活性不足</a:t>
            </a:r>
            <a:endParaRPr lang="en-US" altLang="zh-CN" sz="1400" kern="0" dirty="0">
              <a:solidFill>
                <a:prstClr val="black"/>
              </a:solidFill>
              <a:latin typeface="微软雅黑" panose="020B0503020204020204" pitchFamily="34" charset="-122"/>
              <a:ea typeface="微软雅黑" panose="020B0503020204020204" pitchFamily="34" charset="-122"/>
            </a:endParaRPr>
          </a:p>
          <a:p>
            <a:pPr algn="ctr"/>
            <a:r>
              <a:rPr lang="zh-CN" altLang="en-US" sz="1400" kern="0" dirty="0">
                <a:solidFill>
                  <a:prstClr val="black"/>
                </a:solidFill>
                <a:latin typeface="微软雅黑" panose="020B0503020204020204" pitchFamily="34" charset="-122"/>
                <a:ea typeface="微软雅黑" panose="020B0503020204020204" pitchFamily="34" charset="-122"/>
              </a:rPr>
              <a:t>资源利用率低</a:t>
            </a:r>
            <a:br>
              <a:rPr kumimoji="0" lang="en-US" altLang="zh-CN" sz="140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br>
            <a:endParaRPr kumimoji="0" lang="zh-CN" altLang="en-US" sz="140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38" name="Rectangle 37">
            <a:extLst>
              <a:ext uri="{FF2B5EF4-FFF2-40B4-BE49-F238E27FC236}">
                <a16:creationId xmlns:a16="http://schemas.microsoft.com/office/drawing/2014/main" id="{BF33B988-A7B2-4F49-96CC-EAB43D19D613}"/>
              </a:ext>
            </a:extLst>
          </p:cNvPr>
          <p:cNvSpPr/>
          <p:nvPr/>
        </p:nvSpPr>
        <p:spPr>
          <a:xfrm>
            <a:off x="3407309" y="3385820"/>
            <a:ext cx="2329380" cy="883555"/>
          </a:xfrm>
          <a:prstGeom prst="rect">
            <a:avLst/>
          </a:prstGeom>
          <a:solidFill>
            <a:srgbClr val="4472C4">
              <a:lumMod val="20000"/>
              <a:lumOff val="8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4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问题</a:t>
            </a:r>
            <a:endParaRPr kumimoji="0" lang="en-US" altLang="zh-CN" sz="14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40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约束集复杂</a:t>
            </a:r>
            <a:br>
              <a:rPr kumimoji="0" lang="en-US" altLang="zh-CN" sz="140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br>
            <a:r>
              <a:rPr kumimoji="0" lang="zh-CN" altLang="en-US" sz="140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求解速度慢</a:t>
            </a:r>
          </a:p>
        </p:txBody>
      </p:sp>
      <p:sp>
        <p:nvSpPr>
          <p:cNvPr id="39" name="Rectangle 38">
            <a:extLst>
              <a:ext uri="{FF2B5EF4-FFF2-40B4-BE49-F238E27FC236}">
                <a16:creationId xmlns:a16="http://schemas.microsoft.com/office/drawing/2014/main" id="{80CE9C0A-485C-4207-95EB-3BCEC23711CD}"/>
              </a:ext>
            </a:extLst>
          </p:cNvPr>
          <p:cNvSpPr/>
          <p:nvPr/>
        </p:nvSpPr>
        <p:spPr>
          <a:xfrm>
            <a:off x="5958459" y="3385820"/>
            <a:ext cx="2329381" cy="883555"/>
          </a:xfrm>
          <a:prstGeom prst="rect">
            <a:avLst/>
          </a:prstGeom>
          <a:solidFill>
            <a:srgbClr val="4472C4">
              <a:lumMod val="20000"/>
              <a:lumOff val="8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4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问题</a:t>
            </a:r>
            <a:br>
              <a:rPr kumimoji="0" lang="en-US" altLang="zh-CN" sz="140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br>
            <a:r>
              <a:rPr kumimoji="0" lang="zh-CN" altLang="en-US" sz="140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缺乏自主可控</a:t>
            </a:r>
            <a:r>
              <a:rPr kumimoji="0" lang="en-US" altLang="zh-CN" sz="140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TSN</a:t>
            </a:r>
            <a:r>
              <a:rPr lang="zh-CN" altLang="en-US" sz="1400" kern="0" dirty="0">
                <a:solidFill>
                  <a:prstClr val="black"/>
                </a:solidFill>
                <a:latin typeface="微软雅黑" panose="020B0503020204020204" pitchFamily="34" charset="-122"/>
                <a:ea typeface="微软雅黑" panose="020B0503020204020204" pitchFamily="34" charset="-122"/>
              </a:rPr>
              <a:t> </a:t>
            </a:r>
            <a:r>
              <a:rPr kumimoji="0" lang="en-US" altLang="zh-CN" sz="140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IP</a:t>
            </a:r>
            <a:endParaRPr kumimoji="0" lang="zh-CN" altLang="en-US" sz="140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40" name="Rectangle 39">
            <a:extLst>
              <a:ext uri="{FF2B5EF4-FFF2-40B4-BE49-F238E27FC236}">
                <a16:creationId xmlns:a16="http://schemas.microsoft.com/office/drawing/2014/main" id="{BC10FBB5-F47D-4F38-879B-BB26B9C4E88C}"/>
              </a:ext>
            </a:extLst>
          </p:cNvPr>
          <p:cNvSpPr/>
          <p:nvPr/>
        </p:nvSpPr>
        <p:spPr>
          <a:xfrm>
            <a:off x="877335" y="4272079"/>
            <a:ext cx="2324618" cy="853092"/>
          </a:xfrm>
          <a:prstGeom prst="rect">
            <a:avLst/>
          </a:prstGeom>
          <a:solidFill>
            <a:srgbClr val="4472C4">
              <a:lumMod val="20000"/>
              <a:lumOff val="8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40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a:p>
            <a:pPr marL="0" marR="0" lvl="0" indent="0" algn="ctr" defTabSz="914400" eaLnBrk="1" fontAlgn="auto" latinLnBrk="0" hangingPunct="1">
              <a:lnSpc>
                <a:spcPct val="100000"/>
              </a:lnSpc>
              <a:spcBef>
                <a:spcPts val="0"/>
              </a:spcBef>
              <a:spcAft>
                <a:spcPts val="0"/>
              </a:spcAft>
              <a:buClrTx/>
              <a:buSzTx/>
              <a:buFontTx/>
              <a:buNone/>
              <a:tabLst/>
              <a:defRPr/>
            </a:pPr>
            <a:r>
              <a:rPr lang="zh-CN" altLang="en-US" sz="1400" b="1" kern="0" dirty="0">
                <a:solidFill>
                  <a:prstClr val="black"/>
                </a:solidFill>
                <a:latin typeface="微软雅黑" panose="020B0503020204020204" pitchFamily="34" charset="-122"/>
                <a:ea typeface="微软雅黑" panose="020B0503020204020204" pitchFamily="34" charset="-122"/>
              </a:rPr>
              <a:t>方案</a:t>
            </a:r>
            <a:endParaRPr lang="en-US" altLang="zh-CN" sz="1400" b="1" kern="0" dirty="0">
              <a:solidFill>
                <a:prstClr val="black"/>
              </a:solidFill>
              <a:latin typeface="微软雅黑" panose="020B0503020204020204" pitchFamily="34" charset="-122"/>
              <a:ea typeface="微软雅黑" panose="020B0503020204020204" pitchFamily="34" charset="-122"/>
            </a:endParaRPr>
          </a:p>
          <a:p>
            <a:pPr marR="0" lvl="0" algn="ctr" defTabSz="914400" eaLnBrk="1" fontAlgn="auto" latinLnBrk="0" hangingPunct="1">
              <a:lnSpc>
                <a:spcPct val="100000"/>
              </a:lnSpc>
              <a:spcBef>
                <a:spcPts val="0"/>
              </a:spcBef>
              <a:spcAft>
                <a:spcPts val="0"/>
              </a:spcAft>
              <a:buClrTx/>
              <a:buSzTx/>
              <a:tabLst/>
              <a:defRPr/>
            </a:pPr>
            <a:r>
              <a:rPr lang="zh-CN" altLang="en-US" sz="1400" kern="0" dirty="0">
                <a:solidFill>
                  <a:prstClr val="black"/>
                </a:solidFill>
                <a:latin typeface="微软雅黑" panose="020B0503020204020204" pitchFamily="34" charset="-122"/>
                <a:ea typeface="微软雅黑" panose="020B0503020204020204" pitchFamily="34" charset="-122"/>
              </a:rPr>
              <a:t>虚拟队列调度（</a:t>
            </a:r>
            <a:r>
              <a:rPr lang="en-US" altLang="zh-CN" sz="1400" kern="0" dirty="0">
                <a:solidFill>
                  <a:prstClr val="black"/>
                </a:solidFill>
                <a:latin typeface="微软雅黑" panose="020B0503020204020204" pitchFamily="34" charset="-122"/>
                <a:ea typeface="微软雅黑" panose="020B0503020204020204" pitchFamily="34" charset="-122"/>
              </a:rPr>
              <a:t>VQS</a:t>
            </a:r>
            <a:r>
              <a:rPr lang="zh-CN" altLang="en-US" sz="1400" kern="0" dirty="0">
                <a:solidFill>
                  <a:prstClr val="black"/>
                </a:solidFill>
                <a:latin typeface="微软雅黑" panose="020B0503020204020204" pitchFamily="34" charset="-122"/>
                <a:ea typeface="微软雅黑" panose="020B0503020204020204" pitchFamily="34" charset="-122"/>
              </a:rPr>
              <a:t>）</a:t>
            </a:r>
            <a:endParaRPr lang="en-US" altLang="zh-CN" sz="1400" kern="0" dirty="0">
              <a:solidFill>
                <a:prstClr val="black"/>
              </a:solidFill>
              <a:latin typeface="微软雅黑" panose="020B0503020204020204" pitchFamily="34" charset="-122"/>
              <a:ea typeface="微软雅黑" panose="020B0503020204020204" pitchFamily="34" charset="-122"/>
            </a:endParaRPr>
          </a:p>
          <a:p>
            <a:pPr marR="0" lvl="0" algn="ctr" defTabSz="914400" eaLnBrk="1" fontAlgn="auto" latinLnBrk="0" hangingPunct="1">
              <a:lnSpc>
                <a:spcPct val="100000"/>
              </a:lnSpc>
              <a:spcBef>
                <a:spcPts val="0"/>
              </a:spcBef>
              <a:spcAft>
                <a:spcPts val="0"/>
              </a:spcAft>
              <a:buClrTx/>
              <a:buSzTx/>
              <a:tabLst/>
              <a:defRPr/>
            </a:pPr>
            <a:r>
              <a:rPr lang="zh-CN" altLang="en-US" sz="1400" kern="0" dirty="0">
                <a:solidFill>
                  <a:prstClr val="black"/>
                </a:solidFill>
                <a:latin typeface="微软雅黑" panose="020B0503020204020204" pitchFamily="34" charset="-122"/>
                <a:ea typeface="微软雅黑" panose="020B0503020204020204" pitchFamily="34" charset="-122"/>
              </a:rPr>
              <a:t>并行缓存（</a:t>
            </a:r>
            <a:r>
              <a:rPr lang="en-US" altLang="zh-CN" sz="1400" kern="0" dirty="0">
                <a:solidFill>
                  <a:prstClr val="black"/>
                </a:solidFill>
                <a:latin typeface="微软雅黑" panose="020B0503020204020204" pitchFamily="34" charset="-122"/>
                <a:ea typeface="微软雅黑" panose="020B0503020204020204" pitchFamily="34" charset="-122"/>
              </a:rPr>
              <a:t>PSM</a:t>
            </a:r>
            <a:r>
              <a:rPr lang="zh-CN" altLang="en-US" sz="1400" kern="0" dirty="0">
                <a:solidFill>
                  <a:prstClr val="black"/>
                </a:solidFill>
                <a:latin typeface="微软雅黑" panose="020B0503020204020204" pitchFamily="34" charset="-122"/>
                <a:ea typeface="微软雅黑" panose="020B0503020204020204" pitchFamily="34" charset="-122"/>
              </a:rPr>
              <a:t>）</a:t>
            </a:r>
            <a:br>
              <a:rPr kumimoji="0" lang="en-US" altLang="zh-CN" sz="140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br>
            <a:endParaRPr kumimoji="0" lang="zh-CN" altLang="en-US" sz="140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41" name="Rectangle 40">
            <a:extLst>
              <a:ext uri="{FF2B5EF4-FFF2-40B4-BE49-F238E27FC236}">
                <a16:creationId xmlns:a16="http://schemas.microsoft.com/office/drawing/2014/main" id="{571F312E-6874-4A9D-BA04-70EC6D53DC46}"/>
              </a:ext>
            </a:extLst>
          </p:cNvPr>
          <p:cNvSpPr/>
          <p:nvPr/>
        </p:nvSpPr>
        <p:spPr>
          <a:xfrm>
            <a:off x="3407310" y="4279224"/>
            <a:ext cx="2328210" cy="854823"/>
          </a:xfrm>
          <a:prstGeom prst="rect">
            <a:avLst/>
          </a:prstGeom>
          <a:solidFill>
            <a:srgbClr val="4472C4">
              <a:lumMod val="20000"/>
              <a:lumOff val="80000"/>
            </a:srgbClr>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40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4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方案</a:t>
            </a:r>
            <a:endParaRPr kumimoji="0" lang="en-US" altLang="zh-CN" sz="14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a:p>
            <a:pPr lvl="0" algn="ctr">
              <a:defRPr/>
            </a:pPr>
            <a:r>
              <a:rPr kumimoji="0" lang="zh-CN" altLang="en-US" sz="140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基于</a:t>
            </a:r>
            <a:r>
              <a:rPr kumimoji="0" lang="en-US" altLang="zh-CN" sz="140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VQSA</a:t>
            </a:r>
            <a:r>
              <a:rPr kumimoji="0" lang="zh-CN" altLang="en-US" sz="140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的约束集设计</a:t>
            </a:r>
            <a:br>
              <a:rPr kumimoji="0" lang="en-US" altLang="zh-CN" sz="140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br>
            <a:r>
              <a:rPr kumimoji="0" lang="zh-CN" altLang="en-US" sz="140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基于时隙占用率的分组</a:t>
            </a:r>
            <a:r>
              <a:rPr lang="zh-CN" altLang="en-US" sz="1400" kern="0" dirty="0">
                <a:solidFill>
                  <a:prstClr val="black"/>
                </a:solidFill>
                <a:latin typeface="微软雅黑" panose="020B0503020204020204" pitchFamily="34" charset="-122"/>
                <a:ea typeface="微软雅黑" panose="020B0503020204020204" pitchFamily="34" charset="-122"/>
              </a:rPr>
              <a:t>迭代调度算法</a:t>
            </a:r>
            <a:br>
              <a:rPr kumimoji="0" lang="en-US" altLang="zh-CN" sz="140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br>
            <a:endParaRPr kumimoji="0" lang="zh-CN" altLang="en-US" sz="140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42" name="Rectangle 41">
            <a:extLst>
              <a:ext uri="{FF2B5EF4-FFF2-40B4-BE49-F238E27FC236}">
                <a16:creationId xmlns:a16="http://schemas.microsoft.com/office/drawing/2014/main" id="{881AE8F6-23AA-49AC-94CD-32589F552A43}"/>
              </a:ext>
            </a:extLst>
          </p:cNvPr>
          <p:cNvSpPr/>
          <p:nvPr/>
        </p:nvSpPr>
        <p:spPr>
          <a:xfrm>
            <a:off x="5958459" y="4279224"/>
            <a:ext cx="2329381" cy="854824"/>
          </a:xfrm>
          <a:prstGeom prst="rect">
            <a:avLst/>
          </a:prstGeom>
          <a:solidFill>
            <a:srgbClr val="4472C4">
              <a:lumMod val="20000"/>
              <a:lumOff val="8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40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4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方案</a:t>
            </a:r>
            <a:endParaRPr kumimoji="0" lang="en-US" altLang="zh-CN" sz="14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40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基于</a:t>
            </a:r>
            <a:r>
              <a:rPr lang="en-US" altLang="zh-CN" sz="1400" kern="0" dirty="0">
                <a:solidFill>
                  <a:prstClr val="black"/>
                </a:solidFill>
                <a:latin typeface="微软雅黑" panose="020B0503020204020204" pitchFamily="34" charset="-122"/>
                <a:ea typeface="微软雅黑" panose="020B0503020204020204" pitchFamily="34" charset="-122"/>
              </a:rPr>
              <a:t>VQSA</a:t>
            </a:r>
            <a:r>
              <a:rPr kumimoji="0" lang="zh-CN" altLang="en-US" sz="140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的</a:t>
            </a:r>
            <a:r>
              <a:rPr kumimoji="0" lang="en-US" altLang="zh-CN" sz="140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TSN</a:t>
            </a:r>
            <a:r>
              <a:rPr kumimoji="0" lang="zh-CN" altLang="en-US" sz="140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交换</a:t>
            </a:r>
            <a:r>
              <a:rPr kumimoji="0" lang="en-US" altLang="zh-CN" sz="140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IP</a:t>
            </a:r>
            <a:r>
              <a:rPr kumimoji="0" lang="zh-CN" altLang="en-US" sz="140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设计及</a:t>
            </a:r>
            <a:r>
              <a:rPr lang="en-US" altLang="zh-CN" sz="1400" kern="0" dirty="0">
                <a:solidFill>
                  <a:prstClr val="black"/>
                </a:solidFill>
                <a:latin typeface="微软雅黑" panose="020B0503020204020204" pitchFamily="34" charset="-122"/>
                <a:ea typeface="微软雅黑" panose="020B0503020204020204" pitchFamily="34" charset="-122"/>
              </a:rPr>
              <a:t>FPGA</a:t>
            </a:r>
            <a:r>
              <a:rPr kumimoji="0" lang="zh-CN" altLang="en-US" sz="140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实现</a:t>
            </a:r>
            <a:br>
              <a:rPr kumimoji="0" lang="en-US" altLang="zh-CN" sz="140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br>
            <a:endParaRPr kumimoji="0" lang="zh-CN" altLang="en-US" sz="140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cxnSp>
        <p:nvCxnSpPr>
          <p:cNvPr id="49" name="Straight Connector 48">
            <a:extLst>
              <a:ext uri="{FF2B5EF4-FFF2-40B4-BE49-F238E27FC236}">
                <a16:creationId xmlns:a16="http://schemas.microsoft.com/office/drawing/2014/main" id="{703D2E2D-D5CA-4069-BCA8-527C85E8C508}"/>
              </a:ext>
            </a:extLst>
          </p:cNvPr>
          <p:cNvCxnSpPr>
            <a:cxnSpLocks/>
          </p:cNvCxnSpPr>
          <p:nvPr/>
        </p:nvCxnSpPr>
        <p:spPr>
          <a:xfrm>
            <a:off x="884514" y="4264538"/>
            <a:ext cx="2315020" cy="0"/>
          </a:xfrm>
          <a:prstGeom prst="line">
            <a:avLst/>
          </a:prstGeom>
          <a:noFill/>
          <a:ln w="6350" cap="flat" cmpd="sng" algn="ctr">
            <a:solidFill>
              <a:srgbClr val="4472C4"/>
            </a:solidFill>
            <a:prstDash val="dash"/>
            <a:miter lim="800000"/>
          </a:ln>
          <a:effectLst/>
        </p:spPr>
      </p:cxnSp>
      <p:cxnSp>
        <p:nvCxnSpPr>
          <p:cNvPr id="51" name="Straight Connector 50">
            <a:extLst>
              <a:ext uri="{FF2B5EF4-FFF2-40B4-BE49-F238E27FC236}">
                <a16:creationId xmlns:a16="http://schemas.microsoft.com/office/drawing/2014/main" id="{9114FEE9-0A72-447A-AB78-9BDBF8FFB303}"/>
              </a:ext>
            </a:extLst>
          </p:cNvPr>
          <p:cNvCxnSpPr>
            <a:cxnSpLocks/>
          </p:cNvCxnSpPr>
          <p:nvPr/>
        </p:nvCxnSpPr>
        <p:spPr>
          <a:xfrm>
            <a:off x="5960801" y="4264538"/>
            <a:ext cx="2327039" cy="0"/>
          </a:xfrm>
          <a:prstGeom prst="line">
            <a:avLst/>
          </a:prstGeom>
          <a:noFill/>
          <a:ln w="6350" cap="flat" cmpd="sng" algn="ctr">
            <a:solidFill>
              <a:srgbClr val="4472C4"/>
            </a:solidFill>
            <a:prstDash val="dash"/>
            <a:miter lim="800000"/>
          </a:ln>
          <a:effectLst/>
        </p:spPr>
      </p:cxnSp>
      <p:sp>
        <p:nvSpPr>
          <p:cNvPr id="69" name="Rectangle 68">
            <a:extLst>
              <a:ext uri="{FF2B5EF4-FFF2-40B4-BE49-F238E27FC236}">
                <a16:creationId xmlns:a16="http://schemas.microsoft.com/office/drawing/2014/main" id="{49E0CE55-4642-4E2D-97F1-7086B6729902}"/>
              </a:ext>
            </a:extLst>
          </p:cNvPr>
          <p:cNvSpPr/>
          <p:nvPr/>
        </p:nvSpPr>
        <p:spPr>
          <a:xfrm>
            <a:off x="3605624" y="2150493"/>
            <a:ext cx="1932750" cy="351258"/>
          </a:xfrm>
          <a:prstGeom prst="rect">
            <a:avLst/>
          </a:prstGeom>
          <a:solidFill>
            <a:srgbClr val="FFC000">
              <a:lumMod val="20000"/>
              <a:lumOff val="8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4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调度算法设计</a:t>
            </a:r>
          </a:p>
        </p:txBody>
      </p:sp>
      <p:sp>
        <p:nvSpPr>
          <p:cNvPr id="70" name="Rectangle 69">
            <a:extLst>
              <a:ext uri="{FF2B5EF4-FFF2-40B4-BE49-F238E27FC236}">
                <a16:creationId xmlns:a16="http://schemas.microsoft.com/office/drawing/2014/main" id="{69D62675-857A-4832-968F-04BD2C621A9E}"/>
              </a:ext>
            </a:extLst>
          </p:cNvPr>
          <p:cNvSpPr/>
          <p:nvPr/>
        </p:nvSpPr>
        <p:spPr>
          <a:xfrm>
            <a:off x="6156775" y="2147194"/>
            <a:ext cx="1932750" cy="351258"/>
          </a:xfrm>
          <a:prstGeom prst="rect">
            <a:avLst/>
          </a:prstGeom>
          <a:solidFill>
            <a:srgbClr val="FFC000">
              <a:lumMod val="20000"/>
              <a:lumOff val="8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4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TSN</a:t>
            </a:r>
            <a:r>
              <a:rPr kumimoji="0" lang="zh-CN" altLang="en-US" sz="14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交换</a:t>
            </a:r>
            <a:r>
              <a:rPr kumimoji="0" lang="en-US" altLang="zh-CN" sz="14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IP</a:t>
            </a:r>
            <a:r>
              <a:rPr kumimoji="0" lang="zh-CN" altLang="en-US" sz="14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设计</a:t>
            </a:r>
          </a:p>
        </p:txBody>
      </p:sp>
      <p:cxnSp>
        <p:nvCxnSpPr>
          <p:cNvPr id="76" name="Straight Connector 75">
            <a:extLst>
              <a:ext uri="{FF2B5EF4-FFF2-40B4-BE49-F238E27FC236}">
                <a16:creationId xmlns:a16="http://schemas.microsoft.com/office/drawing/2014/main" id="{4A48A5E5-45BA-46F3-8DEB-26CE902F4C1D}"/>
              </a:ext>
            </a:extLst>
          </p:cNvPr>
          <p:cNvCxnSpPr>
            <a:cxnSpLocks/>
          </p:cNvCxnSpPr>
          <p:nvPr/>
        </p:nvCxnSpPr>
        <p:spPr>
          <a:xfrm flipV="1">
            <a:off x="3426629" y="4264538"/>
            <a:ext cx="2321857" cy="7147"/>
          </a:xfrm>
          <a:prstGeom prst="line">
            <a:avLst/>
          </a:prstGeom>
          <a:noFill/>
          <a:ln w="6350" cap="flat" cmpd="sng" algn="ctr">
            <a:solidFill>
              <a:srgbClr val="4472C4"/>
            </a:solidFill>
            <a:prstDash val="dash"/>
            <a:miter lim="800000"/>
          </a:ln>
          <a:effectLst/>
        </p:spPr>
      </p:cxnSp>
      <p:cxnSp>
        <p:nvCxnSpPr>
          <p:cNvPr id="77" name="Connector: Elbow 76">
            <a:extLst>
              <a:ext uri="{FF2B5EF4-FFF2-40B4-BE49-F238E27FC236}">
                <a16:creationId xmlns:a16="http://schemas.microsoft.com/office/drawing/2014/main" id="{025B93B1-A490-4CD7-9A57-9F8BC66690E5}"/>
              </a:ext>
            </a:extLst>
          </p:cNvPr>
          <p:cNvCxnSpPr>
            <a:stCxn id="36" idx="2"/>
            <a:endCxn id="30" idx="0"/>
          </p:cNvCxnSpPr>
          <p:nvPr/>
        </p:nvCxnSpPr>
        <p:spPr>
          <a:xfrm rot="5400000">
            <a:off x="3150772" y="725965"/>
            <a:ext cx="310101" cy="253235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9" name="Connector: Elbow 78">
            <a:extLst>
              <a:ext uri="{FF2B5EF4-FFF2-40B4-BE49-F238E27FC236}">
                <a16:creationId xmlns:a16="http://schemas.microsoft.com/office/drawing/2014/main" id="{F0AAEA91-85AF-40FB-812D-B7E70C857C1D}"/>
              </a:ext>
            </a:extLst>
          </p:cNvPr>
          <p:cNvCxnSpPr>
            <a:stCxn id="36" idx="2"/>
            <a:endCxn id="70" idx="0"/>
          </p:cNvCxnSpPr>
          <p:nvPr/>
        </p:nvCxnSpPr>
        <p:spPr>
          <a:xfrm rot="16200000" flipH="1">
            <a:off x="5692525" y="716568"/>
            <a:ext cx="310101" cy="2551150"/>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7909A3C9-082A-480E-B356-18AEC09B586A}"/>
              </a:ext>
            </a:extLst>
          </p:cNvPr>
          <p:cNvCxnSpPr>
            <a:stCxn id="36" idx="2"/>
            <a:endCxn id="69" idx="0"/>
          </p:cNvCxnSpPr>
          <p:nvPr/>
        </p:nvCxnSpPr>
        <p:spPr>
          <a:xfrm flipH="1">
            <a:off x="4571999" y="1837093"/>
            <a:ext cx="1" cy="313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778A7646-58CF-4CCD-AC11-0125EBC08197}"/>
              </a:ext>
            </a:extLst>
          </p:cNvPr>
          <p:cNvCxnSpPr>
            <a:cxnSpLocks/>
            <a:stCxn id="69" idx="2"/>
            <a:endCxn id="34" idx="0"/>
          </p:cNvCxnSpPr>
          <p:nvPr/>
        </p:nvCxnSpPr>
        <p:spPr>
          <a:xfrm>
            <a:off x="4571999" y="2501751"/>
            <a:ext cx="1" cy="1419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D0092C38-BDE1-4943-8DFE-501B8D67BA29}"/>
              </a:ext>
            </a:extLst>
          </p:cNvPr>
          <p:cNvCxnSpPr>
            <a:cxnSpLocks/>
          </p:cNvCxnSpPr>
          <p:nvPr/>
        </p:nvCxnSpPr>
        <p:spPr>
          <a:xfrm flipH="1">
            <a:off x="2040816" y="2427178"/>
            <a:ext cx="2416" cy="2165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532846DD-7DF7-4415-B82E-461CCB0438EC}"/>
              </a:ext>
            </a:extLst>
          </p:cNvPr>
          <p:cNvCxnSpPr>
            <a:cxnSpLocks/>
            <a:stCxn id="70" idx="2"/>
            <a:endCxn id="35" idx="0"/>
          </p:cNvCxnSpPr>
          <p:nvPr/>
        </p:nvCxnSpPr>
        <p:spPr>
          <a:xfrm>
            <a:off x="7123150" y="2498452"/>
            <a:ext cx="0" cy="1476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Rectangle: Rounded Corners 1">
            <a:extLst>
              <a:ext uri="{FF2B5EF4-FFF2-40B4-BE49-F238E27FC236}">
                <a16:creationId xmlns:a16="http://schemas.microsoft.com/office/drawing/2014/main" id="{F4313801-14FE-4894-BF7F-E941BD15457E}"/>
              </a:ext>
            </a:extLst>
          </p:cNvPr>
          <p:cNvSpPr/>
          <p:nvPr/>
        </p:nvSpPr>
        <p:spPr>
          <a:xfrm>
            <a:off x="877333" y="5309077"/>
            <a:ext cx="2346719" cy="1385338"/>
          </a:xfrm>
          <a:prstGeom prst="roundRect">
            <a:avLst/>
          </a:prstGeom>
          <a:solidFill>
            <a:schemeClr val="accent6">
              <a:lumMod val="20000"/>
              <a:lumOff val="80000"/>
            </a:schemeClr>
          </a:solidFill>
          <a:ln w="12700" cap="flat" cmpd="sng" algn="ctr">
            <a:noFill/>
            <a:prstDash val="solid"/>
            <a:miter lim="800000"/>
          </a:ln>
          <a:effectLst/>
        </p:spPr>
        <p:txBody>
          <a:bodyPr rtlCol="0" anchor="ctr"/>
          <a:lstStyle/>
          <a:p>
            <a:pPr algn="ctr"/>
            <a:r>
              <a:rPr lang="zh-CN" altLang="en-US" sz="1400" b="1" kern="0" dirty="0">
                <a:solidFill>
                  <a:prstClr val="black"/>
                </a:solidFill>
                <a:latin typeface="微软雅黑" panose="020B0503020204020204" pitchFamily="34" charset="-122"/>
                <a:ea typeface="微软雅黑" panose="020B0503020204020204" pitchFamily="34" charset="-122"/>
              </a:rPr>
              <a:t>特点</a:t>
            </a:r>
            <a:endParaRPr lang="en-US" altLang="zh-CN" sz="1400" b="1" kern="0" dirty="0">
              <a:solidFill>
                <a:prstClr val="black"/>
              </a:solidFill>
              <a:latin typeface="微软雅黑" panose="020B0503020204020204" pitchFamily="34" charset="-122"/>
              <a:ea typeface="微软雅黑" panose="020B0503020204020204" pitchFamily="34" charset="-122"/>
            </a:endParaRPr>
          </a:p>
          <a:p>
            <a:r>
              <a:rPr lang="zh-CN" altLang="en-US" sz="1400" kern="0" dirty="0">
                <a:solidFill>
                  <a:prstClr val="black"/>
                </a:solidFill>
                <a:latin typeface="微软雅黑" panose="020B0503020204020204" pitchFamily="34" charset="-122"/>
                <a:ea typeface="微软雅黑" panose="020B0503020204020204" pitchFamily="34" charset="-122"/>
              </a:rPr>
              <a:t>队列虚拟化 提高了异构数据调度灵活性</a:t>
            </a:r>
            <a:endParaRPr lang="en-US" altLang="zh-CN" sz="1400" kern="0" dirty="0">
              <a:solidFill>
                <a:prstClr val="black"/>
              </a:solidFill>
              <a:latin typeface="微软雅黑" panose="020B0503020204020204" pitchFamily="34" charset="-122"/>
              <a:ea typeface="微软雅黑" panose="020B0503020204020204" pitchFamily="34" charset="-122"/>
            </a:endParaRPr>
          </a:p>
          <a:p>
            <a:r>
              <a:rPr lang="zh-CN" altLang="en-US" sz="1400" kern="0" dirty="0">
                <a:solidFill>
                  <a:prstClr val="black"/>
                </a:solidFill>
                <a:latin typeface="微软雅黑" panose="020B0503020204020204" pitchFamily="34" charset="-122"/>
                <a:ea typeface="微软雅黑" panose="020B0503020204020204" pitchFamily="34" charset="-122"/>
              </a:rPr>
              <a:t>缓存共享提高存储资源利用率</a:t>
            </a:r>
          </a:p>
        </p:txBody>
      </p:sp>
      <p:sp>
        <p:nvSpPr>
          <p:cNvPr id="26" name="Rectangle: Rounded Corners 25">
            <a:extLst>
              <a:ext uri="{FF2B5EF4-FFF2-40B4-BE49-F238E27FC236}">
                <a16:creationId xmlns:a16="http://schemas.microsoft.com/office/drawing/2014/main" id="{2D2EED9F-ECDE-4A18-A0BE-60E659092B5A}"/>
              </a:ext>
            </a:extLst>
          </p:cNvPr>
          <p:cNvSpPr/>
          <p:nvPr/>
        </p:nvSpPr>
        <p:spPr>
          <a:xfrm>
            <a:off x="3409851" y="5309076"/>
            <a:ext cx="2329381" cy="1385337"/>
          </a:xfrm>
          <a:prstGeom prst="round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400" b="1" kern="0" dirty="0">
                <a:solidFill>
                  <a:prstClr val="black"/>
                </a:solidFill>
                <a:latin typeface="微软雅黑" panose="020B0503020204020204" pitchFamily="34" charset="-122"/>
                <a:ea typeface="微软雅黑" panose="020B0503020204020204" pitchFamily="34" charset="-122"/>
              </a:rPr>
              <a:t>	</a:t>
            </a:r>
            <a:r>
              <a:rPr lang="zh-CN" altLang="en-US" sz="1400" b="1" kern="0" dirty="0">
                <a:solidFill>
                  <a:prstClr val="black"/>
                </a:solidFill>
                <a:latin typeface="微软雅黑" panose="020B0503020204020204" pitchFamily="34" charset="-122"/>
                <a:ea typeface="微软雅黑" panose="020B0503020204020204" pitchFamily="34" charset="-122"/>
              </a:rPr>
              <a:t>特点</a:t>
            </a:r>
            <a:endParaRPr lang="en-US" altLang="zh-CN" sz="1400" b="1" kern="0" dirty="0">
              <a:solidFill>
                <a:prstClr val="black"/>
              </a:solidFill>
              <a:latin typeface="微软雅黑" panose="020B0503020204020204" pitchFamily="34" charset="-122"/>
              <a:ea typeface="微软雅黑" panose="020B0503020204020204" pitchFamily="34" charset="-122"/>
            </a:endParaRPr>
          </a:p>
          <a:p>
            <a:r>
              <a:rPr lang="en-US" altLang="zh-CN" sz="1400" kern="0" dirty="0">
                <a:solidFill>
                  <a:prstClr val="black"/>
                </a:solidFill>
                <a:latin typeface="微软雅黑" panose="020B0503020204020204" pitchFamily="34" charset="-122"/>
                <a:ea typeface="微软雅黑" panose="020B0503020204020204" pitchFamily="34" charset="-122"/>
              </a:rPr>
              <a:t>VQSA</a:t>
            </a:r>
            <a:r>
              <a:rPr lang="zh-CN" altLang="en-US" sz="1400" kern="0" dirty="0">
                <a:solidFill>
                  <a:prstClr val="black"/>
                </a:solidFill>
                <a:latin typeface="微软雅黑" panose="020B0503020204020204" pitchFamily="34" charset="-122"/>
                <a:ea typeface="微软雅黑" panose="020B0503020204020204" pitchFamily="34" charset="-122"/>
              </a:rPr>
              <a:t>交换架构降低约束集复杂度</a:t>
            </a:r>
            <a:endParaRPr lang="en-US" altLang="zh-CN" sz="1400" kern="0" dirty="0">
              <a:solidFill>
                <a:prstClr val="black"/>
              </a:solidFill>
              <a:latin typeface="微软雅黑" panose="020B0503020204020204" pitchFamily="34" charset="-122"/>
              <a:ea typeface="微软雅黑" panose="020B0503020204020204" pitchFamily="34" charset="-122"/>
            </a:endParaRPr>
          </a:p>
          <a:p>
            <a:r>
              <a:rPr lang="en-US" altLang="zh-CN" sz="1400" kern="0" dirty="0">
                <a:solidFill>
                  <a:prstClr val="black"/>
                </a:solidFill>
                <a:latin typeface="微软雅黑" panose="020B0503020204020204" pitchFamily="34" charset="-122"/>
                <a:ea typeface="微软雅黑" panose="020B0503020204020204" pitchFamily="34" charset="-122"/>
              </a:rPr>
              <a:t>SORP</a:t>
            </a:r>
            <a:r>
              <a:rPr lang="zh-CN" altLang="en-US" sz="1400" kern="0" dirty="0">
                <a:solidFill>
                  <a:prstClr val="black"/>
                </a:solidFill>
                <a:latin typeface="微软雅黑" panose="020B0503020204020204" pitchFamily="34" charset="-122"/>
                <a:ea typeface="微软雅黑" panose="020B0503020204020204" pitchFamily="34" charset="-122"/>
              </a:rPr>
              <a:t>算法提高求解速度</a:t>
            </a:r>
          </a:p>
        </p:txBody>
      </p:sp>
      <p:sp>
        <p:nvSpPr>
          <p:cNvPr id="27" name="Rectangle: Rounded Corners 26">
            <a:extLst>
              <a:ext uri="{FF2B5EF4-FFF2-40B4-BE49-F238E27FC236}">
                <a16:creationId xmlns:a16="http://schemas.microsoft.com/office/drawing/2014/main" id="{D58CCD3D-BEBD-4F81-83B6-91F11650834D}"/>
              </a:ext>
            </a:extLst>
          </p:cNvPr>
          <p:cNvSpPr/>
          <p:nvPr/>
        </p:nvSpPr>
        <p:spPr>
          <a:xfrm>
            <a:off x="5908126" y="5309077"/>
            <a:ext cx="2438920" cy="1385336"/>
          </a:xfrm>
          <a:prstGeom prst="round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kern="0" dirty="0">
                <a:solidFill>
                  <a:prstClr val="black"/>
                </a:solidFill>
                <a:latin typeface="微软雅黑" panose="020B0503020204020204" pitchFamily="34" charset="-122"/>
                <a:ea typeface="微软雅黑" panose="020B0503020204020204" pitchFamily="34" charset="-122"/>
              </a:rPr>
              <a:t>特点</a:t>
            </a:r>
            <a:endParaRPr lang="en-US" altLang="zh-CN" sz="1400" b="1" kern="0" dirty="0">
              <a:solidFill>
                <a:prstClr val="black"/>
              </a:solidFill>
              <a:latin typeface="微软雅黑" panose="020B0503020204020204" pitchFamily="34" charset="-122"/>
              <a:ea typeface="微软雅黑" panose="020B0503020204020204" pitchFamily="34" charset="-122"/>
            </a:endParaRPr>
          </a:p>
          <a:p>
            <a:r>
              <a:rPr lang="zh-CN" altLang="en-US" sz="1400" kern="0" dirty="0">
                <a:solidFill>
                  <a:prstClr val="black"/>
                </a:solidFill>
                <a:latin typeface="微软雅黑" panose="020B0503020204020204" pitchFamily="34" charset="-122"/>
                <a:ea typeface="微软雅黑" panose="020B0503020204020204" pitchFamily="34" charset="-122"/>
              </a:rPr>
              <a:t>联合验证了</a:t>
            </a:r>
            <a:r>
              <a:rPr lang="en-US" altLang="zh-CN" sz="1400" kern="0" dirty="0">
                <a:solidFill>
                  <a:prstClr val="black"/>
                </a:solidFill>
                <a:latin typeface="微软雅黑" panose="020B0503020204020204" pitchFamily="34" charset="-122"/>
                <a:ea typeface="微软雅黑" panose="020B0503020204020204" pitchFamily="34" charset="-122"/>
              </a:rPr>
              <a:t>VQSA</a:t>
            </a:r>
            <a:r>
              <a:rPr lang="zh-CN" altLang="en-US" sz="1400" kern="0" dirty="0">
                <a:solidFill>
                  <a:prstClr val="black"/>
                </a:solidFill>
                <a:latin typeface="微软雅黑" panose="020B0503020204020204" pitchFamily="34" charset="-122"/>
                <a:ea typeface="微软雅黑" panose="020B0503020204020204" pitchFamily="34" charset="-122"/>
              </a:rPr>
              <a:t>和</a:t>
            </a:r>
            <a:r>
              <a:rPr lang="en-US" altLang="zh-CN" sz="1400" kern="0" dirty="0">
                <a:solidFill>
                  <a:prstClr val="black"/>
                </a:solidFill>
                <a:latin typeface="微软雅黑" panose="020B0503020204020204" pitchFamily="34" charset="-122"/>
                <a:ea typeface="微软雅黑" panose="020B0503020204020204" pitchFamily="34" charset="-122"/>
              </a:rPr>
              <a:t>SORP</a:t>
            </a:r>
            <a:r>
              <a:rPr lang="zh-CN" altLang="en-US" sz="1400" kern="0" dirty="0">
                <a:solidFill>
                  <a:prstClr val="black"/>
                </a:solidFill>
                <a:latin typeface="微软雅黑" panose="020B0503020204020204" pitchFamily="34" charset="-122"/>
                <a:ea typeface="微软雅黑" panose="020B0503020204020204" pitchFamily="34" charset="-122"/>
              </a:rPr>
              <a:t>的有效性</a:t>
            </a:r>
            <a:endParaRPr lang="en-US" altLang="zh-CN" sz="1400" kern="0" dirty="0">
              <a:solidFill>
                <a:prstClr val="black"/>
              </a:solidFill>
              <a:latin typeface="微软雅黑" panose="020B0503020204020204" pitchFamily="34" charset="-122"/>
              <a:ea typeface="微软雅黑" panose="020B0503020204020204" pitchFamily="34" charset="-122"/>
            </a:endParaRPr>
          </a:p>
          <a:p>
            <a:r>
              <a:rPr lang="zh-CN" altLang="en-US" sz="1400" kern="0" dirty="0">
                <a:solidFill>
                  <a:prstClr val="black"/>
                </a:solidFill>
                <a:latin typeface="微软雅黑" panose="020B0503020204020204" pitchFamily="34" charset="-122"/>
                <a:ea typeface="微软雅黑" panose="020B0503020204020204" pitchFamily="34" charset="-122"/>
              </a:rPr>
              <a:t>可作为进一步研发</a:t>
            </a:r>
            <a:r>
              <a:rPr lang="en-US" altLang="zh-CN" sz="1400" kern="0" dirty="0">
                <a:solidFill>
                  <a:prstClr val="black"/>
                </a:solidFill>
                <a:latin typeface="微软雅黑" panose="020B0503020204020204" pitchFamily="34" charset="-122"/>
                <a:ea typeface="微软雅黑" panose="020B0503020204020204" pitchFamily="34" charset="-122"/>
              </a:rPr>
              <a:t>TSN IP</a:t>
            </a:r>
            <a:r>
              <a:rPr lang="zh-CN" altLang="en-US" sz="1400" kern="0" dirty="0">
                <a:solidFill>
                  <a:prstClr val="black"/>
                </a:solidFill>
                <a:latin typeface="微软雅黑" panose="020B0503020204020204" pitchFamily="34" charset="-122"/>
                <a:ea typeface="微软雅黑" panose="020B0503020204020204" pitchFamily="34" charset="-122"/>
              </a:rPr>
              <a:t>的基础</a:t>
            </a:r>
            <a:endParaRPr lang="en-US" altLang="zh-CN" sz="1400" kern="0" dirty="0">
              <a:solidFill>
                <a:prstClr val="black"/>
              </a:solidFill>
              <a:latin typeface="微软雅黑" panose="020B0503020204020204" pitchFamily="34" charset="-122"/>
              <a:ea typeface="微软雅黑" panose="020B0503020204020204" pitchFamily="34" charset="-122"/>
            </a:endParaRPr>
          </a:p>
        </p:txBody>
      </p:sp>
      <p:cxnSp>
        <p:nvCxnSpPr>
          <p:cNvPr id="5" name="Straight Arrow Connector 4">
            <a:extLst>
              <a:ext uri="{FF2B5EF4-FFF2-40B4-BE49-F238E27FC236}">
                <a16:creationId xmlns:a16="http://schemas.microsoft.com/office/drawing/2014/main" id="{D11B8E99-0C9D-463D-B684-45BB90B28920}"/>
              </a:ext>
            </a:extLst>
          </p:cNvPr>
          <p:cNvCxnSpPr>
            <a:stCxn id="40" idx="2"/>
            <a:endCxn id="2" idx="0"/>
          </p:cNvCxnSpPr>
          <p:nvPr/>
        </p:nvCxnSpPr>
        <p:spPr>
          <a:xfrm>
            <a:off x="2039644" y="5125171"/>
            <a:ext cx="11049" cy="1839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DF80E5B2-9537-41CE-B708-9FCD81652BC2}"/>
              </a:ext>
            </a:extLst>
          </p:cNvPr>
          <p:cNvCxnSpPr>
            <a:cxnSpLocks/>
            <a:stCxn id="41" idx="2"/>
            <a:endCxn id="26" idx="0"/>
          </p:cNvCxnSpPr>
          <p:nvPr/>
        </p:nvCxnSpPr>
        <p:spPr>
          <a:xfrm>
            <a:off x="4571415" y="5134047"/>
            <a:ext cx="3127" cy="1750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65FDB685-2D09-4BB5-AB07-CF50C0AD8FD8}"/>
              </a:ext>
            </a:extLst>
          </p:cNvPr>
          <p:cNvCxnSpPr>
            <a:cxnSpLocks/>
            <a:stCxn id="42" idx="2"/>
            <a:endCxn id="27" idx="0"/>
          </p:cNvCxnSpPr>
          <p:nvPr/>
        </p:nvCxnSpPr>
        <p:spPr>
          <a:xfrm>
            <a:off x="7123150" y="5134048"/>
            <a:ext cx="4436" cy="1750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灯片编号占位符 5">
            <a:extLst>
              <a:ext uri="{FF2B5EF4-FFF2-40B4-BE49-F238E27FC236}">
                <a16:creationId xmlns:a16="http://schemas.microsoft.com/office/drawing/2014/main" id="{66890E7C-BA1D-4552-BA26-E9A8677EE0BA}"/>
              </a:ext>
            </a:extLst>
          </p:cNvPr>
          <p:cNvSpPr>
            <a:spLocks noGrp="1"/>
          </p:cNvSpPr>
          <p:nvPr>
            <p:ph type="sldNum" sz="quarter" idx="12"/>
          </p:nvPr>
        </p:nvSpPr>
        <p:spPr/>
        <p:txBody>
          <a:bodyPr/>
          <a:lstStyle/>
          <a:p>
            <a:fld id="{54BD5A17-3153-4A95-988E-B577C14000F1}" type="slidenum">
              <a:rPr lang="en-US" altLang="zh-CN" smtClean="0"/>
              <a:pPr/>
              <a:t>11</a:t>
            </a:fld>
            <a:endParaRPr lang="en-US" altLang="zh-CN" dirty="0"/>
          </a:p>
        </p:txBody>
      </p:sp>
    </p:spTree>
    <p:extLst>
      <p:ext uri="{BB962C8B-B14F-4D97-AF65-F5344CB8AC3E}">
        <p14:creationId xmlns:p14="http://schemas.microsoft.com/office/powerpoint/2010/main" val="7107994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latin typeface="微软雅黑" panose="020B0503020204020204" pitchFamily="34" charset="-122"/>
                <a:ea typeface="微软雅黑" panose="020B0503020204020204" pitchFamily="34" charset="-122"/>
              </a:rPr>
              <a:t>目录 </a:t>
            </a:r>
            <a:r>
              <a:rPr lang="en-US" altLang="zh-CN" dirty="0">
                <a:latin typeface="微软雅黑" panose="020B0503020204020204" pitchFamily="34" charset="-122"/>
                <a:ea typeface="微软雅黑" panose="020B0503020204020204" pitchFamily="34" charset="-122"/>
              </a:rPr>
              <a:t>Contents</a:t>
            </a:r>
            <a:endParaRPr lang="zh-CN" altLang="en-US" dirty="0">
              <a:latin typeface="微软雅黑" panose="020B0503020204020204" pitchFamily="34" charset="-122"/>
              <a:ea typeface="微软雅黑" panose="020B0503020204020204" pitchFamily="34" charset="-122"/>
            </a:endParaRPr>
          </a:p>
        </p:txBody>
      </p:sp>
      <p:grpSp>
        <p:nvGrpSpPr>
          <p:cNvPr id="3" name="组合 2"/>
          <p:cNvGrpSpPr/>
          <p:nvPr/>
        </p:nvGrpSpPr>
        <p:grpSpPr>
          <a:xfrm>
            <a:off x="1788269" y="1569880"/>
            <a:ext cx="843427" cy="443226"/>
            <a:chOff x="666810" y="2586037"/>
            <a:chExt cx="468000" cy="245937"/>
          </a:xfrm>
          <a:solidFill>
            <a:schemeClr val="bg2"/>
          </a:solidFill>
        </p:grpSpPr>
        <p:sp>
          <p:nvSpPr>
            <p:cNvPr id="4"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grpFill/>
            <a:ln>
              <a:noFill/>
            </a:ln>
          </p:spPr>
          <p:txBody>
            <a:bodyPr vert="horz" wrap="square" lIns="91440" tIns="45720" rIns="91440" bIns="45720" numCol="1" anchor="ctr" anchorCtr="0" compatLnSpc="1">
              <a:prstTxWarp prst="textNoShape">
                <a:avLst/>
              </a:prstTxWarp>
              <a:noAutofit/>
            </a:bodyPr>
            <a:lstStyle/>
            <a:p>
              <a:endParaRPr lang="zh-CN" altLang="en-US" sz="3200" b="1">
                <a:latin typeface="微软雅黑" panose="020B0503020204020204" pitchFamily="34" charset="-122"/>
                <a:ea typeface="微软雅黑" panose="020B0503020204020204" pitchFamily="34" charset="-122"/>
              </a:endParaRPr>
            </a:p>
          </p:txBody>
        </p:sp>
        <p:sp>
          <p:nvSpPr>
            <p:cNvPr id="5" name="文本框 4"/>
            <p:cNvSpPr txBox="1"/>
            <p:nvPr userDrawn="1"/>
          </p:nvSpPr>
          <p:spPr>
            <a:xfrm>
              <a:off x="794494" y="2586037"/>
              <a:ext cx="212633" cy="245937"/>
            </a:xfrm>
            <a:prstGeom prst="rect">
              <a:avLst/>
            </a:prstGeom>
            <a:grpFill/>
          </p:spPr>
          <p:txBody>
            <a:bodyPr wrap="none" rtlCol="0" anchor="ctr">
              <a:noAutofit/>
            </a:bodyPr>
            <a:lstStyle/>
            <a:p>
              <a:r>
                <a:rPr lang="en-US" altLang="zh-CN" b="1" dirty="0">
                  <a:solidFill>
                    <a:schemeClr val="bg1"/>
                  </a:solidFill>
                  <a:latin typeface="微软雅黑" panose="020B0503020204020204" pitchFamily="34" charset="-122"/>
                  <a:ea typeface="微软雅黑" panose="020B0503020204020204" pitchFamily="34" charset="-122"/>
                </a:rPr>
                <a:t>1</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7" name="直接连接符 6"/>
          <p:cNvCxnSpPr>
            <a:stCxn id="4" idx="6"/>
          </p:cNvCxnSpPr>
          <p:nvPr/>
        </p:nvCxnSpPr>
        <p:spPr>
          <a:xfrm>
            <a:off x="2480767" y="1977545"/>
            <a:ext cx="486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2861807" y="1541064"/>
            <a:ext cx="3732033" cy="461665"/>
          </a:xfrm>
          <a:prstGeom prst="rect">
            <a:avLst/>
          </a:prstGeom>
          <a:noFill/>
        </p:spPr>
        <p:txBody>
          <a:bodyPr wrap="square" rtlCol="0">
            <a:spAutoFit/>
          </a:bodyPr>
          <a:lstStyle/>
          <a:p>
            <a:r>
              <a:rPr lang="zh-CN" altLang="en-US" sz="2400" b="1" dirty="0">
                <a:solidFill>
                  <a:schemeClr val="bg2"/>
                </a:solidFill>
                <a:latin typeface="微软雅黑" panose="020B0503020204020204" pitchFamily="34" charset="-122"/>
                <a:ea typeface="微软雅黑" panose="020B0503020204020204" pitchFamily="34" charset="-122"/>
              </a:rPr>
              <a:t>研究背景及现状</a:t>
            </a:r>
          </a:p>
        </p:txBody>
      </p:sp>
      <p:grpSp>
        <p:nvGrpSpPr>
          <p:cNvPr id="12" name="组合 11"/>
          <p:cNvGrpSpPr/>
          <p:nvPr/>
        </p:nvGrpSpPr>
        <p:grpSpPr>
          <a:xfrm>
            <a:off x="1788269" y="2352067"/>
            <a:ext cx="843427" cy="443226"/>
            <a:chOff x="666810" y="2586037"/>
            <a:chExt cx="468000" cy="245937"/>
          </a:xfrm>
          <a:solidFill>
            <a:srgbClr val="004098"/>
          </a:solidFill>
        </p:grpSpPr>
        <p:sp>
          <p:nvSpPr>
            <p:cNvPr id="13"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grpFill/>
            <a:ln>
              <a:noFill/>
            </a:ln>
          </p:spPr>
          <p:txBody>
            <a:bodyPr vert="horz" wrap="square" lIns="91440" tIns="45720" rIns="91440" bIns="45720" numCol="1" anchor="ctr" anchorCtr="0" compatLnSpc="1">
              <a:prstTxWarp prst="textNoShape">
                <a:avLst/>
              </a:prstTxWarp>
              <a:noAutofit/>
            </a:bodyPr>
            <a:lstStyle/>
            <a:p>
              <a:endParaRPr lang="zh-CN" altLang="en-US" sz="3200" b="1">
                <a:latin typeface="微软雅黑" panose="020B0503020204020204" pitchFamily="34" charset="-122"/>
                <a:ea typeface="微软雅黑" panose="020B0503020204020204" pitchFamily="34" charset="-122"/>
              </a:endParaRPr>
            </a:p>
          </p:txBody>
        </p:sp>
        <p:sp>
          <p:nvSpPr>
            <p:cNvPr id="14" name="文本框 13"/>
            <p:cNvSpPr txBox="1"/>
            <p:nvPr userDrawn="1"/>
          </p:nvSpPr>
          <p:spPr>
            <a:xfrm>
              <a:off x="794494" y="2586037"/>
              <a:ext cx="212633" cy="245937"/>
            </a:xfrm>
            <a:prstGeom prst="rect">
              <a:avLst/>
            </a:prstGeom>
            <a:grpFill/>
          </p:spPr>
          <p:txBody>
            <a:bodyPr wrap="none" rtlCol="0" anchor="ctr">
              <a:noAutofit/>
            </a:bodyPr>
            <a:lstStyle/>
            <a:p>
              <a:r>
                <a:rPr lang="en-US" altLang="zh-CN" b="1" dirty="0">
                  <a:solidFill>
                    <a:schemeClr val="bg1"/>
                  </a:solidFill>
                  <a:latin typeface="微软雅黑" panose="020B0503020204020204" pitchFamily="34" charset="-122"/>
                  <a:ea typeface="微软雅黑" panose="020B0503020204020204" pitchFamily="34" charset="-122"/>
                </a:rPr>
                <a:t>2</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15" name="直接连接符 14"/>
          <p:cNvCxnSpPr>
            <a:stCxn id="13" idx="6"/>
          </p:cNvCxnSpPr>
          <p:nvPr/>
        </p:nvCxnSpPr>
        <p:spPr>
          <a:xfrm>
            <a:off x="2480767" y="2759732"/>
            <a:ext cx="486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2861807" y="2323251"/>
            <a:ext cx="3010673" cy="461665"/>
          </a:xfrm>
          <a:prstGeom prst="rect">
            <a:avLst/>
          </a:prstGeom>
          <a:noFill/>
        </p:spPr>
        <p:txBody>
          <a:bodyPr wrap="square" rtlCol="0">
            <a:spAutoFit/>
          </a:bodyPr>
          <a:lstStyle/>
          <a:p>
            <a:r>
              <a:rPr lang="zh-CN" altLang="en-US" sz="2400" b="1" dirty="0">
                <a:latin typeface="微软雅黑" panose="020B0503020204020204" pitchFamily="34" charset="-122"/>
                <a:ea typeface="微软雅黑" panose="020B0503020204020204" pitchFamily="34" charset="-122"/>
              </a:rPr>
              <a:t>主要研究内容</a:t>
            </a:r>
          </a:p>
        </p:txBody>
      </p:sp>
      <p:grpSp>
        <p:nvGrpSpPr>
          <p:cNvPr id="17" name="组合 16"/>
          <p:cNvGrpSpPr/>
          <p:nvPr/>
        </p:nvGrpSpPr>
        <p:grpSpPr>
          <a:xfrm>
            <a:off x="1788269" y="4887894"/>
            <a:ext cx="843427" cy="443226"/>
            <a:chOff x="666810" y="2586037"/>
            <a:chExt cx="468000" cy="245937"/>
          </a:xfrm>
          <a:solidFill>
            <a:schemeClr val="bg2"/>
          </a:solidFill>
        </p:grpSpPr>
        <p:sp>
          <p:nvSpPr>
            <p:cNvPr id="18"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grpFill/>
            <a:ln>
              <a:noFill/>
            </a:ln>
          </p:spPr>
          <p:txBody>
            <a:bodyPr vert="horz" wrap="square" lIns="91440" tIns="45720" rIns="91440" bIns="45720" numCol="1" anchor="ctr" anchorCtr="0" compatLnSpc="1">
              <a:prstTxWarp prst="textNoShape">
                <a:avLst/>
              </a:prstTxWarp>
              <a:noAutofit/>
            </a:bodyPr>
            <a:lstStyle/>
            <a:p>
              <a:endParaRPr lang="zh-CN" altLang="en-US" sz="3200" b="1">
                <a:latin typeface="微软雅黑" panose="020B0503020204020204" pitchFamily="34" charset="-122"/>
                <a:ea typeface="微软雅黑" panose="020B0503020204020204" pitchFamily="34" charset="-122"/>
              </a:endParaRPr>
            </a:p>
          </p:txBody>
        </p:sp>
        <p:sp>
          <p:nvSpPr>
            <p:cNvPr id="19" name="文本框 18"/>
            <p:cNvSpPr txBox="1"/>
            <p:nvPr userDrawn="1"/>
          </p:nvSpPr>
          <p:spPr>
            <a:xfrm>
              <a:off x="794494" y="2586037"/>
              <a:ext cx="212633" cy="245937"/>
            </a:xfrm>
            <a:prstGeom prst="rect">
              <a:avLst/>
            </a:prstGeom>
            <a:grpFill/>
          </p:spPr>
          <p:txBody>
            <a:bodyPr wrap="none" rtlCol="0" anchor="ctr">
              <a:noAutofit/>
            </a:bodyPr>
            <a:lstStyle/>
            <a:p>
              <a:r>
                <a:rPr lang="en-US" altLang="zh-CN" b="1" dirty="0">
                  <a:solidFill>
                    <a:schemeClr val="bg1"/>
                  </a:solidFill>
                  <a:latin typeface="微软雅黑" panose="020B0503020204020204" pitchFamily="34" charset="-122"/>
                  <a:ea typeface="微软雅黑" panose="020B0503020204020204" pitchFamily="34" charset="-122"/>
                </a:rPr>
                <a:t>3</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20" name="直接连接符 19"/>
          <p:cNvCxnSpPr>
            <a:cxnSpLocks/>
            <a:stCxn id="18" idx="6"/>
          </p:cNvCxnSpPr>
          <p:nvPr/>
        </p:nvCxnSpPr>
        <p:spPr>
          <a:xfrm>
            <a:off x="2480767" y="5295559"/>
            <a:ext cx="486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2861807" y="4893681"/>
            <a:ext cx="3234193" cy="461665"/>
          </a:xfrm>
          <a:prstGeom prst="rect">
            <a:avLst/>
          </a:prstGeom>
          <a:noFill/>
        </p:spPr>
        <p:txBody>
          <a:bodyPr wrap="square" rtlCol="0">
            <a:spAutoFit/>
          </a:bodyPr>
          <a:lstStyle/>
          <a:p>
            <a:r>
              <a:rPr lang="zh-CN" altLang="en-US" sz="2400" b="1" dirty="0">
                <a:solidFill>
                  <a:schemeClr val="bg2"/>
                </a:solidFill>
                <a:latin typeface="微软雅黑" panose="020B0503020204020204" pitchFamily="34" charset="-122"/>
                <a:ea typeface="微软雅黑" panose="020B0503020204020204" pitchFamily="34" charset="-122"/>
              </a:rPr>
              <a:t>总结与展望</a:t>
            </a:r>
          </a:p>
        </p:txBody>
      </p:sp>
      <p:cxnSp>
        <p:nvCxnSpPr>
          <p:cNvPr id="25" name="直接连接符 24">
            <a:extLst>
              <a:ext uri="{FF2B5EF4-FFF2-40B4-BE49-F238E27FC236}">
                <a16:creationId xmlns:a16="http://schemas.microsoft.com/office/drawing/2014/main" id="{AC1B9B46-5539-4D85-9241-86C152B8AF2B}"/>
              </a:ext>
            </a:extLst>
          </p:cNvPr>
          <p:cNvCxnSpPr>
            <a:cxnSpLocks/>
          </p:cNvCxnSpPr>
          <p:nvPr/>
        </p:nvCxnSpPr>
        <p:spPr>
          <a:xfrm>
            <a:off x="2480767" y="3342314"/>
            <a:ext cx="486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6" name="文本框 25">
            <a:extLst>
              <a:ext uri="{FF2B5EF4-FFF2-40B4-BE49-F238E27FC236}">
                <a16:creationId xmlns:a16="http://schemas.microsoft.com/office/drawing/2014/main" id="{1F3816B2-1820-4704-ADF1-4040049D5906}"/>
              </a:ext>
            </a:extLst>
          </p:cNvPr>
          <p:cNvSpPr txBox="1"/>
          <p:nvPr/>
        </p:nvSpPr>
        <p:spPr>
          <a:xfrm>
            <a:off x="2493026" y="2970829"/>
            <a:ext cx="5225586" cy="369332"/>
          </a:xfrm>
          <a:prstGeom prst="rect">
            <a:avLst/>
          </a:prstGeom>
          <a:noFill/>
        </p:spPr>
        <p:txBody>
          <a:bodyPr wrap="square" rtlCol="0">
            <a:spAutoFit/>
          </a:bodyPr>
          <a:lstStyle/>
          <a:p>
            <a:r>
              <a:rPr lang="zh-CN" altLang="en-US" b="1" dirty="0">
                <a:latin typeface="微软雅黑" panose="020B0503020204020204" pitchFamily="34" charset="-122"/>
                <a:ea typeface="微软雅黑" panose="020B0503020204020204" pitchFamily="34" charset="-122"/>
              </a:rPr>
              <a:t>基于虚拟队列的并行缓存交换架构（</a:t>
            </a:r>
            <a:r>
              <a:rPr lang="en-US" altLang="zh-CN" b="1" dirty="0">
                <a:latin typeface="微软雅黑" panose="020B0503020204020204" pitchFamily="34" charset="-122"/>
                <a:ea typeface="微软雅黑" panose="020B0503020204020204" pitchFamily="34" charset="-122"/>
              </a:rPr>
              <a:t>VQSA</a:t>
            </a:r>
            <a:r>
              <a:rPr lang="zh-CN" altLang="en-US" b="1" dirty="0">
                <a:latin typeface="微软雅黑" panose="020B0503020204020204" pitchFamily="34" charset="-122"/>
                <a:ea typeface="微软雅黑" panose="020B0503020204020204" pitchFamily="34" charset="-122"/>
              </a:rPr>
              <a:t>）设计</a:t>
            </a:r>
          </a:p>
        </p:txBody>
      </p:sp>
      <p:cxnSp>
        <p:nvCxnSpPr>
          <p:cNvPr id="27" name="直接连接符 26">
            <a:extLst>
              <a:ext uri="{FF2B5EF4-FFF2-40B4-BE49-F238E27FC236}">
                <a16:creationId xmlns:a16="http://schemas.microsoft.com/office/drawing/2014/main" id="{74CEBD55-EA28-43B2-9B91-9EFD5245FF44}"/>
              </a:ext>
            </a:extLst>
          </p:cNvPr>
          <p:cNvCxnSpPr/>
          <p:nvPr/>
        </p:nvCxnSpPr>
        <p:spPr>
          <a:xfrm>
            <a:off x="2480767" y="3963428"/>
            <a:ext cx="486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8" name="文本框 27">
            <a:extLst>
              <a:ext uri="{FF2B5EF4-FFF2-40B4-BE49-F238E27FC236}">
                <a16:creationId xmlns:a16="http://schemas.microsoft.com/office/drawing/2014/main" id="{0C63F021-A6E4-4B47-B995-9AC87A2376ED}"/>
              </a:ext>
            </a:extLst>
          </p:cNvPr>
          <p:cNvSpPr txBox="1"/>
          <p:nvPr/>
        </p:nvSpPr>
        <p:spPr>
          <a:xfrm>
            <a:off x="2480767" y="3594657"/>
            <a:ext cx="4768432" cy="369332"/>
          </a:xfrm>
          <a:prstGeom prst="rect">
            <a:avLst/>
          </a:prstGeom>
          <a:noFill/>
        </p:spPr>
        <p:txBody>
          <a:bodyPr wrap="square" rtlCol="0">
            <a:spAutoFit/>
          </a:bodyPr>
          <a:lstStyle/>
          <a:p>
            <a:r>
              <a:rPr lang="zh-CN" altLang="en-US" b="1" dirty="0">
                <a:latin typeface="微软雅黑" panose="020B0503020204020204" pitchFamily="34" charset="-122"/>
                <a:ea typeface="微软雅黑" panose="020B0503020204020204" pitchFamily="34" charset="-122"/>
              </a:rPr>
              <a:t>基于</a:t>
            </a:r>
            <a:r>
              <a:rPr lang="en-US" altLang="zh-CN" b="1" dirty="0">
                <a:latin typeface="微软雅黑" panose="020B0503020204020204" pitchFamily="34" charset="-122"/>
                <a:ea typeface="微软雅黑" panose="020B0503020204020204" pitchFamily="34" charset="-122"/>
              </a:rPr>
              <a:t>VQSA</a:t>
            </a:r>
            <a:r>
              <a:rPr lang="zh-CN" altLang="en-US" b="1" dirty="0">
                <a:latin typeface="微软雅黑" panose="020B0503020204020204" pitchFamily="34" charset="-122"/>
                <a:ea typeface="微软雅黑" panose="020B0503020204020204" pitchFamily="34" charset="-122"/>
              </a:rPr>
              <a:t>的确定性传输调度算法设计</a:t>
            </a:r>
          </a:p>
        </p:txBody>
      </p:sp>
      <p:cxnSp>
        <p:nvCxnSpPr>
          <p:cNvPr id="29" name="直接连接符 28">
            <a:extLst>
              <a:ext uri="{FF2B5EF4-FFF2-40B4-BE49-F238E27FC236}">
                <a16:creationId xmlns:a16="http://schemas.microsoft.com/office/drawing/2014/main" id="{A9E75C89-92E9-47EC-B49F-AE0414F8DA9E}"/>
              </a:ext>
            </a:extLst>
          </p:cNvPr>
          <p:cNvCxnSpPr/>
          <p:nvPr/>
        </p:nvCxnSpPr>
        <p:spPr>
          <a:xfrm>
            <a:off x="2480767" y="4550246"/>
            <a:ext cx="486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30" name="文本框 29">
            <a:extLst>
              <a:ext uri="{FF2B5EF4-FFF2-40B4-BE49-F238E27FC236}">
                <a16:creationId xmlns:a16="http://schemas.microsoft.com/office/drawing/2014/main" id="{50AC0ECB-0A0F-4233-88E8-927C5DC24B79}"/>
              </a:ext>
            </a:extLst>
          </p:cNvPr>
          <p:cNvSpPr txBox="1"/>
          <p:nvPr/>
        </p:nvSpPr>
        <p:spPr>
          <a:xfrm>
            <a:off x="2493910" y="4181475"/>
            <a:ext cx="4983850" cy="369332"/>
          </a:xfrm>
          <a:prstGeom prst="rect">
            <a:avLst/>
          </a:prstGeom>
          <a:noFill/>
        </p:spPr>
        <p:txBody>
          <a:bodyPr wrap="square" rtlCol="0">
            <a:spAutoFit/>
          </a:bodyPr>
          <a:lstStyle/>
          <a:p>
            <a:r>
              <a:rPr lang="zh-CN" altLang="en-US" b="1" dirty="0">
                <a:latin typeface="微软雅黑" panose="020B0503020204020204" pitchFamily="34" charset="-122"/>
                <a:ea typeface="微软雅黑" panose="020B0503020204020204" pitchFamily="34" charset="-122"/>
              </a:rPr>
              <a:t>基于</a:t>
            </a:r>
            <a:r>
              <a:rPr lang="en-US" altLang="zh-CN" b="1" dirty="0">
                <a:latin typeface="微软雅黑" panose="020B0503020204020204" pitchFamily="34" charset="-122"/>
                <a:ea typeface="微软雅黑" panose="020B0503020204020204" pitchFamily="34" charset="-122"/>
              </a:rPr>
              <a:t>VQSA</a:t>
            </a:r>
            <a:r>
              <a:rPr lang="zh-CN" altLang="en-US" b="1" dirty="0">
                <a:latin typeface="微软雅黑" panose="020B0503020204020204" pitchFamily="34" charset="-122"/>
                <a:ea typeface="微软雅黑" panose="020B0503020204020204" pitchFamily="34" charset="-122"/>
              </a:rPr>
              <a:t>的</a:t>
            </a:r>
            <a:r>
              <a:rPr lang="en-US" altLang="zh-CN" b="1" dirty="0">
                <a:latin typeface="微软雅黑" panose="020B0503020204020204" pitchFamily="34" charset="-122"/>
                <a:ea typeface="微软雅黑" panose="020B0503020204020204" pitchFamily="34" charset="-122"/>
              </a:rPr>
              <a:t>TSN</a:t>
            </a:r>
            <a:r>
              <a:rPr lang="zh-CN" altLang="en-US" b="1" dirty="0">
                <a:latin typeface="微软雅黑" panose="020B0503020204020204" pitchFamily="34" charset="-122"/>
                <a:ea typeface="微软雅黑" panose="020B0503020204020204" pitchFamily="34" charset="-122"/>
              </a:rPr>
              <a:t>交换</a:t>
            </a:r>
            <a:r>
              <a:rPr lang="en-US" altLang="zh-CN" b="1" dirty="0">
                <a:latin typeface="微软雅黑" panose="020B0503020204020204" pitchFamily="34" charset="-122"/>
                <a:ea typeface="微软雅黑" panose="020B0503020204020204" pitchFamily="34" charset="-122"/>
              </a:rPr>
              <a:t>IP</a:t>
            </a:r>
            <a:r>
              <a:rPr lang="zh-CN" altLang="en-US" b="1" dirty="0">
                <a:latin typeface="微软雅黑" panose="020B0503020204020204" pitchFamily="34" charset="-122"/>
                <a:ea typeface="微软雅黑" panose="020B0503020204020204" pitchFamily="34" charset="-122"/>
              </a:rPr>
              <a:t>实现与测试</a:t>
            </a:r>
          </a:p>
        </p:txBody>
      </p:sp>
    </p:spTree>
    <p:extLst>
      <p:ext uri="{BB962C8B-B14F-4D97-AF65-F5344CB8AC3E}">
        <p14:creationId xmlns:p14="http://schemas.microsoft.com/office/powerpoint/2010/main" val="736826781"/>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latin typeface="微软雅黑" panose="020B0503020204020204" pitchFamily="34" charset="-122"/>
                <a:ea typeface="微软雅黑" panose="020B0503020204020204" pitchFamily="34" charset="-122"/>
              </a:rPr>
              <a:t>目录 </a:t>
            </a:r>
            <a:r>
              <a:rPr lang="en-US" altLang="zh-CN" dirty="0">
                <a:latin typeface="微软雅黑" panose="020B0503020204020204" pitchFamily="34" charset="-122"/>
                <a:ea typeface="微软雅黑" panose="020B0503020204020204" pitchFamily="34" charset="-122"/>
              </a:rPr>
              <a:t>Contents</a:t>
            </a:r>
            <a:endParaRPr lang="zh-CN" altLang="en-US" dirty="0">
              <a:latin typeface="微软雅黑" panose="020B0503020204020204" pitchFamily="34" charset="-122"/>
              <a:ea typeface="微软雅黑" panose="020B0503020204020204" pitchFamily="34" charset="-122"/>
            </a:endParaRPr>
          </a:p>
        </p:txBody>
      </p:sp>
      <p:grpSp>
        <p:nvGrpSpPr>
          <p:cNvPr id="3" name="组合 2"/>
          <p:cNvGrpSpPr/>
          <p:nvPr/>
        </p:nvGrpSpPr>
        <p:grpSpPr>
          <a:xfrm>
            <a:off x="1788269" y="1569880"/>
            <a:ext cx="843427" cy="443226"/>
            <a:chOff x="666810" y="2586037"/>
            <a:chExt cx="468000" cy="245937"/>
          </a:xfrm>
          <a:solidFill>
            <a:schemeClr val="bg2"/>
          </a:solidFill>
        </p:grpSpPr>
        <p:sp>
          <p:nvSpPr>
            <p:cNvPr id="4"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grpFill/>
            <a:ln>
              <a:noFill/>
            </a:ln>
          </p:spPr>
          <p:txBody>
            <a:bodyPr vert="horz" wrap="square" lIns="91440" tIns="45720" rIns="91440" bIns="45720" numCol="1" anchor="ctr" anchorCtr="0" compatLnSpc="1">
              <a:prstTxWarp prst="textNoShape">
                <a:avLst/>
              </a:prstTxWarp>
              <a:noAutofit/>
            </a:bodyPr>
            <a:lstStyle/>
            <a:p>
              <a:endParaRPr lang="zh-CN" altLang="en-US" sz="3200" b="1">
                <a:latin typeface="微软雅黑" panose="020B0503020204020204" pitchFamily="34" charset="-122"/>
                <a:ea typeface="微软雅黑" panose="020B0503020204020204" pitchFamily="34" charset="-122"/>
              </a:endParaRPr>
            </a:p>
          </p:txBody>
        </p:sp>
        <p:sp>
          <p:nvSpPr>
            <p:cNvPr id="5" name="文本框 4"/>
            <p:cNvSpPr txBox="1"/>
            <p:nvPr userDrawn="1"/>
          </p:nvSpPr>
          <p:spPr>
            <a:xfrm>
              <a:off x="794494" y="2586037"/>
              <a:ext cx="212633" cy="245937"/>
            </a:xfrm>
            <a:prstGeom prst="rect">
              <a:avLst/>
            </a:prstGeom>
            <a:grpFill/>
          </p:spPr>
          <p:txBody>
            <a:bodyPr wrap="none" rtlCol="0" anchor="ctr">
              <a:noAutofit/>
            </a:bodyPr>
            <a:lstStyle/>
            <a:p>
              <a:r>
                <a:rPr lang="en-US" altLang="zh-CN" b="1" dirty="0">
                  <a:solidFill>
                    <a:schemeClr val="bg1"/>
                  </a:solidFill>
                  <a:latin typeface="微软雅黑" panose="020B0503020204020204" pitchFamily="34" charset="-122"/>
                  <a:ea typeface="微软雅黑" panose="020B0503020204020204" pitchFamily="34" charset="-122"/>
                </a:rPr>
                <a:t>1</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7" name="直接连接符 6"/>
          <p:cNvCxnSpPr>
            <a:stCxn id="4" idx="6"/>
          </p:cNvCxnSpPr>
          <p:nvPr/>
        </p:nvCxnSpPr>
        <p:spPr>
          <a:xfrm>
            <a:off x="2480767" y="1977545"/>
            <a:ext cx="486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2861807" y="1541064"/>
            <a:ext cx="3732033" cy="461665"/>
          </a:xfrm>
          <a:prstGeom prst="rect">
            <a:avLst/>
          </a:prstGeom>
          <a:noFill/>
        </p:spPr>
        <p:txBody>
          <a:bodyPr wrap="square" rtlCol="0">
            <a:spAutoFit/>
          </a:bodyPr>
          <a:lstStyle/>
          <a:p>
            <a:r>
              <a:rPr lang="zh-CN" altLang="en-US" sz="2400" b="1" dirty="0">
                <a:solidFill>
                  <a:schemeClr val="bg2"/>
                </a:solidFill>
                <a:latin typeface="微软雅黑" panose="020B0503020204020204" pitchFamily="34" charset="-122"/>
                <a:ea typeface="微软雅黑" panose="020B0503020204020204" pitchFamily="34" charset="-122"/>
              </a:rPr>
              <a:t>研究背景及现状</a:t>
            </a:r>
          </a:p>
        </p:txBody>
      </p:sp>
      <p:grpSp>
        <p:nvGrpSpPr>
          <p:cNvPr id="12" name="组合 11"/>
          <p:cNvGrpSpPr/>
          <p:nvPr/>
        </p:nvGrpSpPr>
        <p:grpSpPr>
          <a:xfrm>
            <a:off x="1788269" y="2352067"/>
            <a:ext cx="843427" cy="443226"/>
            <a:chOff x="666810" y="2586037"/>
            <a:chExt cx="468000" cy="245937"/>
          </a:xfrm>
          <a:solidFill>
            <a:srgbClr val="004098"/>
          </a:solidFill>
        </p:grpSpPr>
        <p:sp>
          <p:nvSpPr>
            <p:cNvPr id="13"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grpFill/>
            <a:ln>
              <a:noFill/>
            </a:ln>
          </p:spPr>
          <p:txBody>
            <a:bodyPr vert="horz" wrap="square" lIns="91440" tIns="45720" rIns="91440" bIns="45720" numCol="1" anchor="ctr" anchorCtr="0" compatLnSpc="1">
              <a:prstTxWarp prst="textNoShape">
                <a:avLst/>
              </a:prstTxWarp>
              <a:noAutofit/>
            </a:bodyPr>
            <a:lstStyle/>
            <a:p>
              <a:endParaRPr lang="zh-CN" altLang="en-US" sz="3200" b="1">
                <a:latin typeface="微软雅黑" panose="020B0503020204020204" pitchFamily="34" charset="-122"/>
                <a:ea typeface="微软雅黑" panose="020B0503020204020204" pitchFamily="34" charset="-122"/>
              </a:endParaRPr>
            </a:p>
          </p:txBody>
        </p:sp>
        <p:sp>
          <p:nvSpPr>
            <p:cNvPr id="14" name="文本框 13"/>
            <p:cNvSpPr txBox="1"/>
            <p:nvPr userDrawn="1"/>
          </p:nvSpPr>
          <p:spPr>
            <a:xfrm>
              <a:off x="794494" y="2586037"/>
              <a:ext cx="212633" cy="245937"/>
            </a:xfrm>
            <a:prstGeom prst="rect">
              <a:avLst/>
            </a:prstGeom>
            <a:grpFill/>
          </p:spPr>
          <p:txBody>
            <a:bodyPr wrap="none" rtlCol="0" anchor="ctr">
              <a:noAutofit/>
            </a:bodyPr>
            <a:lstStyle/>
            <a:p>
              <a:r>
                <a:rPr lang="en-US" altLang="zh-CN" b="1" dirty="0">
                  <a:solidFill>
                    <a:schemeClr val="bg1"/>
                  </a:solidFill>
                  <a:latin typeface="微软雅黑" panose="020B0503020204020204" pitchFamily="34" charset="-122"/>
                  <a:ea typeface="微软雅黑" panose="020B0503020204020204" pitchFamily="34" charset="-122"/>
                </a:rPr>
                <a:t>2</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15" name="直接连接符 14"/>
          <p:cNvCxnSpPr>
            <a:stCxn id="13" idx="6"/>
          </p:cNvCxnSpPr>
          <p:nvPr/>
        </p:nvCxnSpPr>
        <p:spPr>
          <a:xfrm>
            <a:off x="2480767" y="2759732"/>
            <a:ext cx="486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2861807" y="2323251"/>
            <a:ext cx="3010673" cy="461665"/>
          </a:xfrm>
          <a:prstGeom prst="rect">
            <a:avLst/>
          </a:prstGeom>
          <a:noFill/>
        </p:spPr>
        <p:txBody>
          <a:bodyPr wrap="square" rtlCol="0">
            <a:spAutoFit/>
          </a:bodyPr>
          <a:lstStyle/>
          <a:p>
            <a:r>
              <a:rPr lang="zh-CN" altLang="en-US" sz="2400" b="1" dirty="0">
                <a:latin typeface="微软雅黑" panose="020B0503020204020204" pitchFamily="34" charset="-122"/>
                <a:ea typeface="微软雅黑" panose="020B0503020204020204" pitchFamily="34" charset="-122"/>
              </a:rPr>
              <a:t>主要研究内容</a:t>
            </a:r>
          </a:p>
        </p:txBody>
      </p:sp>
      <p:grpSp>
        <p:nvGrpSpPr>
          <p:cNvPr id="17" name="组合 16"/>
          <p:cNvGrpSpPr/>
          <p:nvPr/>
        </p:nvGrpSpPr>
        <p:grpSpPr>
          <a:xfrm>
            <a:off x="1788269" y="4887894"/>
            <a:ext cx="843427" cy="443226"/>
            <a:chOff x="666810" y="2586037"/>
            <a:chExt cx="468000" cy="245937"/>
          </a:xfrm>
          <a:solidFill>
            <a:schemeClr val="bg2"/>
          </a:solidFill>
        </p:grpSpPr>
        <p:sp>
          <p:nvSpPr>
            <p:cNvPr id="18"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grpFill/>
            <a:ln>
              <a:noFill/>
            </a:ln>
          </p:spPr>
          <p:txBody>
            <a:bodyPr vert="horz" wrap="square" lIns="91440" tIns="45720" rIns="91440" bIns="45720" numCol="1" anchor="ctr" anchorCtr="0" compatLnSpc="1">
              <a:prstTxWarp prst="textNoShape">
                <a:avLst/>
              </a:prstTxWarp>
              <a:noAutofit/>
            </a:bodyPr>
            <a:lstStyle/>
            <a:p>
              <a:endParaRPr lang="zh-CN" altLang="en-US" sz="3200" b="1">
                <a:latin typeface="微软雅黑" panose="020B0503020204020204" pitchFamily="34" charset="-122"/>
                <a:ea typeface="微软雅黑" panose="020B0503020204020204" pitchFamily="34" charset="-122"/>
              </a:endParaRPr>
            </a:p>
          </p:txBody>
        </p:sp>
        <p:sp>
          <p:nvSpPr>
            <p:cNvPr id="19" name="文本框 18"/>
            <p:cNvSpPr txBox="1"/>
            <p:nvPr userDrawn="1"/>
          </p:nvSpPr>
          <p:spPr>
            <a:xfrm>
              <a:off x="794494" y="2586037"/>
              <a:ext cx="212633" cy="245937"/>
            </a:xfrm>
            <a:prstGeom prst="rect">
              <a:avLst/>
            </a:prstGeom>
            <a:grpFill/>
          </p:spPr>
          <p:txBody>
            <a:bodyPr wrap="none" rtlCol="0" anchor="ctr">
              <a:noAutofit/>
            </a:bodyPr>
            <a:lstStyle/>
            <a:p>
              <a:r>
                <a:rPr lang="en-US" altLang="zh-CN" b="1" dirty="0">
                  <a:solidFill>
                    <a:schemeClr val="bg1"/>
                  </a:solidFill>
                  <a:latin typeface="微软雅黑" panose="020B0503020204020204" pitchFamily="34" charset="-122"/>
                  <a:ea typeface="微软雅黑" panose="020B0503020204020204" pitchFamily="34" charset="-122"/>
                </a:rPr>
                <a:t>3</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20" name="直接连接符 19"/>
          <p:cNvCxnSpPr>
            <a:cxnSpLocks/>
            <a:stCxn id="18" idx="6"/>
          </p:cNvCxnSpPr>
          <p:nvPr/>
        </p:nvCxnSpPr>
        <p:spPr>
          <a:xfrm>
            <a:off x="2480767" y="5295559"/>
            <a:ext cx="486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2861807" y="4893681"/>
            <a:ext cx="3234193" cy="461665"/>
          </a:xfrm>
          <a:prstGeom prst="rect">
            <a:avLst/>
          </a:prstGeom>
          <a:noFill/>
        </p:spPr>
        <p:txBody>
          <a:bodyPr wrap="square" rtlCol="0">
            <a:spAutoFit/>
          </a:bodyPr>
          <a:lstStyle/>
          <a:p>
            <a:r>
              <a:rPr lang="zh-CN" altLang="en-US" sz="2400" b="1" dirty="0">
                <a:solidFill>
                  <a:schemeClr val="bg2"/>
                </a:solidFill>
                <a:latin typeface="微软雅黑" panose="020B0503020204020204" pitchFamily="34" charset="-122"/>
                <a:ea typeface="微软雅黑" panose="020B0503020204020204" pitchFamily="34" charset="-122"/>
              </a:rPr>
              <a:t>总结与展望</a:t>
            </a:r>
          </a:p>
        </p:txBody>
      </p:sp>
      <p:cxnSp>
        <p:nvCxnSpPr>
          <p:cNvPr id="25" name="直接连接符 24">
            <a:extLst>
              <a:ext uri="{FF2B5EF4-FFF2-40B4-BE49-F238E27FC236}">
                <a16:creationId xmlns:a16="http://schemas.microsoft.com/office/drawing/2014/main" id="{AC1B9B46-5539-4D85-9241-86C152B8AF2B}"/>
              </a:ext>
            </a:extLst>
          </p:cNvPr>
          <p:cNvCxnSpPr>
            <a:cxnSpLocks/>
          </p:cNvCxnSpPr>
          <p:nvPr/>
        </p:nvCxnSpPr>
        <p:spPr>
          <a:xfrm>
            <a:off x="2480767" y="3342314"/>
            <a:ext cx="486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6" name="文本框 25">
            <a:extLst>
              <a:ext uri="{FF2B5EF4-FFF2-40B4-BE49-F238E27FC236}">
                <a16:creationId xmlns:a16="http://schemas.microsoft.com/office/drawing/2014/main" id="{1F3816B2-1820-4704-ADF1-4040049D5906}"/>
              </a:ext>
            </a:extLst>
          </p:cNvPr>
          <p:cNvSpPr txBox="1"/>
          <p:nvPr/>
        </p:nvSpPr>
        <p:spPr>
          <a:xfrm>
            <a:off x="2493026" y="2970829"/>
            <a:ext cx="5225586" cy="369332"/>
          </a:xfrm>
          <a:prstGeom prst="rect">
            <a:avLst/>
          </a:prstGeom>
          <a:noFill/>
        </p:spPr>
        <p:txBody>
          <a:bodyPr wrap="square" rtlCol="0">
            <a:spAutoFit/>
          </a:bodyPr>
          <a:lstStyle/>
          <a:p>
            <a:r>
              <a:rPr lang="zh-CN" altLang="en-US" b="1" dirty="0">
                <a:latin typeface="微软雅黑" panose="020B0503020204020204" pitchFamily="34" charset="-122"/>
                <a:ea typeface="微软雅黑" panose="020B0503020204020204" pitchFamily="34" charset="-122"/>
              </a:rPr>
              <a:t>基于虚拟队列的并行缓存交换架构（</a:t>
            </a:r>
            <a:r>
              <a:rPr lang="en-US" altLang="zh-CN" b="1" dirty="0">
                <a:latin typeface="微软雅黑" panose="020B0503020204020204" pitchFamily="34" charset="-122"/>
                <a:ea typeface="微软雅黑" panose="020B0503020204020204" pitchFamily="34" charset="-122"/>
              </a:rPr>
              <a:t>VQSA</a:t>
            </a:r>
            <a:r>
              <a:rPr lang="zh-CN" altLang="en-US" b="1" dirty="0">
                <a:latin typeface="微软雅黑" panose="020B0503020204020204" pitchFamily="34" charset="-122"/>
                <a:ea typeface="微软雅黑" panose="020B0503020204020204" pitchFamily="34" charset="-122"/>
              </a:rPr>
              <a:t>）设计</a:t>
            </a:r>
          </a:p>
        </p:txBody>
      </p:sp>
      <p:cxnSp>
        <p:nvCxnSpPr>
          <p:cNvPr id="27" name="直接连接符 26">
            <a:extLst>
              <a:ext uri="{FF2B5EF4-FFF2-40B4-BE49-F238E27FC236}">
                <a16:creationId xmlns:a16="http://schemas.microsoft.com/office/drawing/2014/main" id="{74CEBD55-EA28-43B2-9B91-9EFD5245FF44}"/>
              </a:ext>
            </a:extLst>
          </p:cNvPr>
          <p:cNvCxnSpPr/>
          <p:nvPr/>
        </p:nvCxnSpPr>
        <p:spPr>
          <a:xfrm>
            <a:off x="2480767" y="3963428"/>
            <a:ext cx="486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8" name="文本框 27">
            <a:extLst>
              <a:ext uri="{FF2B5EF4-FFF2-40B4-BE49-F238E27FC236}">
                <a16:creationId xmlns:a16="http://schemas.microsoft.com/office/drawing/2014/main" id="{0C63F021-A6E4-4B47-B995-9AC87A2376ED}"/>
              </a:ext>
            </a:extLst>
          </p:cNvPr>
          <p:cNvSpPr txBox="1"/>
          <p:nvPr/>
        </p:nvSpPr>
        <p:spPr>
          <a:xfrm>
            <a:off x="2480767" y="3594657"/>
            <a:ext cx="4768432" cy="369332"/>
          </a:xfrm>
          <a:prstGeom prst="rect">
            <a:avLst/>
          </a:prstGeom>
          <a:noFill/>
        </p:spPr>
        <p:txBody>
          <a:bodyPr wrap="square" rtlCol="0">
            <a:spAutoFit/>
          </a:bodyPr>
          <a:lstStyle/>
          <a:p>
            <a:r>
              <a:rPr lang="zh-CN" altLang="en-US" b="1" dirty="0">
                <a:solidFill>
                  <a:schemeClr val="bg2"/>
                </a:solidFill>
                <a:latin typeface="微软雅黑" panose="020B0503020204020204" pitchFamily="34" charset="-122"/>
                <a:ea typeface="微软雅黑" panose="020B0503020204020204" pitchFamily="34" charset="-122"/>
              </a:rPr>
              <a:t>基于</a:t>
            </a:r>
            <a:r>
              <a:rPr lang="en-US" altLang="zh-CN" b="1" dirty="0">
                <a:solidFill>
                  <a:schemeClr val="bg2"/>
                </a:solidFill>
                <a:latin typeface="微软雅黑" panose="020B0503020204020204" pitchFamily="34" charset="-122"/>
                <a:ea typeface="微软雅黑" panose="020B0503020204020204" pitchFamily="34" charset="-122"/>
              </a:rPr>
              <a:t>VQSA</a:t>
            </a:r>
            <a:r>
              <a:rPr lang="zh-CN" altLang="en-US" b="1" dirty="0">
                <a:solidFill>
                  <a:schemeClr val="bg2"/>
                </a:solidFill>
                <a:latin typeface="微软雅黑" panose="020B0503020204020204" pitchFamily="34" charset="-122"/>
                <a:ea typeface="微软雅黑" panose="020B0503020204020204" pitchFamily="34" charset="-122"/>
              </a:rPr>
              <a:t>的确定性传输调度算法设计</a:t>
            </a:r>
          </a:p>
        </p:txBody>
      </p:sp>
      <p:cxnSp>
        <p:nvCxnSpPr>
          <p:cNvPr id="29" name="直接连接符 28">
            <a:extLst>
              <a:ext uri="{FF2B5EF4-FFF2-40B4-BE49-F238E27FC236}">
                <a16:creationId xmlns:a16="http://schemas.microsoft.com/office/drawing/2014/main" id="{A9E75C89-92E9-47EC-B49F-AE0414F8DA9E}"/>
              </a:ext>
            </a:extLst>
          </p:cNvPr>
          <p:cNvCxnSpPr/>
          <p:nvPr/>
        </p:nvCxnSpPr>
        <p:spPr>
          <a:xfrm>
            <a:off x="2480767" y="4550246"/>
            <a:ext cx="486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30" name="文本框 29">
            <a:extLst>
              <a:ext uri="{FF2B5EF4-FFF2-40B4-BE49-F238E27FC236}">
                <a16:creationId xmlns:a16="http://schemas.microsoft.com/office/drawing/2014/main" id="{50AC0ECB-0A0F-4233-88E8-927C5DC24B79}"/>
              </a:ext>
            </a:extLst>
          </p:cNvPr>
          <p:cNvSpPr txBox="1"/>
          <p:nvPr/>
        </p:nvSpPr>
        <p:spPr>
          <a:xfrm>
            <a:off x="2493910" y="4181475"/>
            <a:ext cx="4983850" cy="369332"/>
          </a:xfrm>
          <a:prstGeom prst="rect">
            <a:avLst/>
          </a:prstGeom>
          <a:noFill/>
        </p:spPr>
        <p:txBody>
          <a:bodyPr wrap="square" rtlCol="0">
            <a:spAutoFit/>
          </a:bodyPr>
          <a:lstStyle/>
          <a:p>
            <a:r>
              <a:rPr lang="zh-CN" altLang="en-US" b="1" dirty="0">
                <a:solidFill>
                  <a:schemeClr val="bg2"/>
                </a:solidFill>
                <a:latin typeface="微软雅黑" panose="020B0503020204020204" pitchFamily="34" charset="-122"/>
                <a:ea typeface="微软雅黑" panose="020B0503020204020204" pitchFamily="34" charset="-122"/>
              </a:rPr>
              <a:t>基于</a:t>
            </a:r>
            <a:r>
              <a:rPr lang="en-US" altLang="zh-CN" b="1" dirty="0">
                <a:solidFill>
                  <a:schemeClr val="bg2"/>
                </a:solidFill>
                <a:latin typeface="微软雅黑" panose="020B0503020204020204" pitchFamily="34" charset="-122"/>
                <a:ea typeface="微软雅黑" panose="020B0503020204020204" pitchFamily="34" charset="-122"/>
              </a:rPr>
              <a:t>VQSA</a:t>
            </a:r>
            <a:r>
              <a:rPr lang="zh-CN" altLang="en-US" b="1" dirty="0">
                <a:solidFill>
                  <a:schemeClr val="bg2"/>
                </a:solidFill>
                <a:latin typeface="微软雅黑" panose="020B0503020204020204" pitchFamily="34" charset="-122"/>
                <a:ea typeface="微软雅黑" panose="020B0503020204020204" pitchFamily="34" charset="-122"/>
              </a:rPr>
              <a:t>的</a:t>
            </a:r>
            <a:r>
              <a:rPr lang="en-US" altLang="zh-CN" b="1" dirty="0">
                <a:solidFill>
                  <a:schemeClr val="bg2"/>
                </a:solidFill>
                <a:latin typeface="微软雅黑" panose="020B0503020204020204" pitchFamily="34" charset="-122"/>
                <a:ea typeface="微软雅黑" panose="020B0503020204020204" pitchFamily="34" charset="-122"/>
              </a:rPr>
              <a:t>TSN</a:t>
            </a:r>
            <a:r>
              <a:rPr lang="zh-CN" altLang="en-US" b="1" dirty="0">
                <a:solidFill>
                  <a:schemeClr val="bg2"/>
                </a:solidFill>
                <a:latin typeface="微软雅黑" panose="020B0503020204020204" pitchFamily="34" charset="-122"/>
                <a:ea typeface="微软雅黑" panose="020B0503020204020204" pitchFamily="34" charset="-122"/>
              </a:rPr>
              <a:t>交换</a:t>
            </a:r>
            <a:r>
              <a:rPr lang="en-US" altLang="zh-CN" b="1" dirty="0">
                <a:solidFill>
                  <a:schemeClr val="bg2"/>
                </a:solidFill>
                <a:latin typeface="微软雅黑" panose="020B0503020204020204" pitchFamily="34" charset="-122"/>
                <a:ea typeface="微软雅黑" panose="020B0503020204020204" pitchFamily="34" charset="-122"/>
              </a:rPr>
              <a:t>IP</a:t>
            </a:r>
            <a:r>
              <a:rPr lang="zh-CN" altLang="en-US" b="1" dirty="0">
                <a:solidFill>
                  <a:schemeClr val="bg2"/>
                </a:solidFill>
                <a:latin typeface="微软雅黑" panose="020B0503020204020204" pitchFamily="34" charset="-122"/>
                <a:ea typeface="微软雅黑" panose="020B0503020204020204" pitchFamily="34" charset="-122"/>
              </a:rPr>
              <a:t>实现与测试</a:t>
            </a:r>
          </a:p>
        </p:txBody>
      </p:sp>
    </p:spTree>
    <p:extLst>
      <p:ext uri="{BB962C8B-B14F-4D97-AF65-F5344CB8AC3E}">
        <p14:creationId xmlns:p14="http://schemas.microsoft.com/office/powerpoint/2010/main" val="1462741794"/>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A4DCA7AA-B58D-4082-B141-A7A6431FDC2F}"/>
              </a:ext>
            </a:extLst>
          </p:cNvPr>
          <p:cNvSpPr>
            <a:spLocks noGrp="1"/>
          </p:cNvSpPr>
          <p:nvPr>
            <p:ph sz="quarter" idx="10"/>
          </p:nvPr>
        </p:nvSpPr>
        <p:spPr>
          <a:xfrm>
            <a:off x="1370293" y="2883371"/>
            <a:ext cx="6394487" cy="1578212"/>
          </a:xfrm>
        </p:spPr>
        <p:style>
          <a:lnRef idx="2">
            <a:schemeClr val="accent2"/>
          </a:lnRef>
          <a:fillRef idx="1">
            <a:schemeClr val="lt1"/>
          </a:fillRef>
          <a:effectRef idx="0">
            <a:schemeClr val="accent2"/>
          </a:effectRef>
          <a:fontRef idx="minor">
            <a:schemeClr val="dk1"/>
          </a:fontRef>
        </p:style>
        <p:txBody>
          <a:bodyPr>
            <a:normAutofit/>
          </a:bodyPr>
          <a:lstStyle/>
          <a:p>
            <a:pPr marL="0" indent="0" algn="ctr">
              <a:buNone/>
            </a:pPr>
            <a:r>
              <a:rPr lang="zh-CN" altLang="en-US" sz="1600" b="1" dirty="0"/>
              <a:t>支持</a:t>
            </a:r>
            <a:r>
              <a:rPr lang="en-US" altLang="zh-CN" sz="1600" b="1" dirty="0"/>
              <a:t>TSN</a:t>
            </a:r>
            <a:r>
              <a:rPr lang="zh-CN" altLang="en-US" sz="1600" b="1" dirty="0"/>
              <a:t>的数据交换架构特点分析：</a:t>
            </a:r>
            <a:endParaRPr lang="en-US" altLang="zh-CN" sz="1600" b="1" dirty="0"/>
          </a:p>
          <a:p>
            <a:pPr>
              <a:lnSpc>
                <a:spcPts val="1300"/>
              </a:lnSpc>
            </a:pPr>
            <a:r>
              <a:rPr lang="zh-CN" altLang="en-US" sz="1400" dirty="0"/>
              <a:t>交换架构需要</a:t>
            </a:r>
            <a:r>
              <a:rPr lang="zh-CN" altLang="en-US" sz="1400" b="1" dirty="0">
                <a:solidFill>
                  <a:srgbClr val="C00000"/>
                </a:solidFill>
              </a:rPr>
              <a:t>灵活</a:t>
            </a:r>
            <a:r>
              <a:rPr lang="zh-CN" altLang="en-US" sz="1400" dirty="0"/>
              <a:t>支持异构数据的调度需求；</a:t>
            </a:r>
            <a:endParaRPr lang="en-US" altLang="zh-CN" sz="1400" dirty="0"/>
          </a:p>
          <a:p>
            <a:pPr>
              <a:lnSpc>
                <a:spcPts val="1300"/>
              </a:lnSpc>
            </a:pPr>
            <a:r>
              <a:rPr lang="zh-CN" altLang="en-US" sz="1400" b="1" dirty="0">
                <a:solidFill>
                  <a:srgbClr val="C00000"/>
                </a:solidFill>
              </a:rPr>
              <a:t>隔离</a:t>
            </a:r>
            <a:r>
              <a:rPr lang="en-US" altLang="zh-CN" sz="1400" dirty="0"/>
              <a:t>TT</a:t>
            </a:r>
            <a:r>
              <a:rPr lang="zh-CN" altLang="en-US" sz="1400" dirty="0"/>
              <a:t>流和非</a:t>
            </a:r>
            <a:r>
              <a:rPr lang="en-US" altLang="zh-CN" sz="1400" dirty="0"/>
              <a:t>TT</a:t>
            </a:r>
            <a:r>
              <a:rPr lang="zh-CN" altLang="en-US" sz="1400" dirty="0"/>
              <a:t>流；</a:t>
            </a:r>
            <a:endParaRPr lang="en-US" altLang="zh-CN" sz="1400" dirty="0"/>
          </a:p>
          <a:p>
            <a:pPr>
              <a:lnSpc>
                <a:spcPts val="1300"/>
              </a:lnSpc>
            </a:pPr>
            <a:r>
              <a:rPr lang="zh-CN" altLang="en-US" sz="1400" dirty="0"/>
              <a:t>交换架构需要保证</a:t>
            </a:r>
            <a:r>
              <a:rPr lang="en-US" altLang="zh-CN" sz="1400" dirty="0"/>
              <a:t>TT </a:t>
            </a:r>
            <a:r>
              <a:rPr lang="zh-CN" altLang="en-US" sz="1400" dirty="0"/>
              <a:t>流的传输</a:t>
            </a:r>
            <a:r>
              <a:rPr lang="zh-CN" altLang="en-US" sz="1400" b="1" dirty="0">
                <a:solidFill>
                  <a:srgbClr val="C00000"/>
                </a:solidFill>
              </a:rPr>
              <a:t>确定性</a:t>
            </a:r>
            <a:r>
              <a:rPr lang="zh-CN" altLang="en-US" sz="1400" dirty="0">
                <a:solidFill>
                  <a:srgbClr val="FF0000"/>
                </a:solidFill>
              </a:rPr>
              <a:t>，</a:t>
            </a:r>
            <a:r>
              <a:rPr lang="zh-CN" altLang="en-US" sz="1400" dirty="0"/>
              <a:t>包括存储确定性和调度时间的确定性</a:t>
            </a:r>
            <a:endParaRPr lang="en-US" altLang="zh-CN" sz="1400" dirty="0"/>
          </a:p>
          <a:p>
            <a:pPr>
              <a:lnSpc>
                <a:spcPts val="1300"/>
              </a:lnSpc>
            </a:pPr>
            <a:r>
              <a:rPr lang="zh-CN" altLang="en-US" sz="1400" dirty="0"/>
              <a:t>尽可能</a:t>
            </a:r>
            <a:r>
              <a:rPr lang="zh-CN" altLang="en-US" sz="1400" b="1" dirty="0">
                <a:solidFill>
                  <a:srgbClr val="C00000"/>
                </a:solidFill>
              </a:rPr>
              <a:t>高效</a:t>
            </a:r>
            <a:r>
              <a:rPr lang="zh-CN" altLang="en-US" sz="1400" dirty="0"/>
              <a:t>地利用片上存储资源</a:t>
            </a:r>
            <a:endParaRPr lang="zh-CN" altLang="en-US" sz="1600" dirty="0"/>
          </a:p>
        </p:txBody>
      </p:sp>
      <p:sp>
        <p:nvSpPr>
          <p:cNvPr id="3" name="标题 2">
            <a:extLst>
              <a:ext uri="{FF2B5EF4-FFF2-40B4-BE49-F238E27FC236}">
                <a16:creationId xmlns:a16="http://schemas.microsoft.com/office/drawing/2014/main" id="{B2E7D347-20B8-4F6B-9F41-B77753FBFA47}"/>
              </a:ext>
            </a:extLst>
          </p:cNvPr>
          <p:cNvSpPr>
            <a:spLocks noGrp="1"/>
          </p:cNvSpPr>
          <p:nvPr>
            <p:ph type="title"/>
          </p:nvPr>
        </p:nvSpPr>
        <p:spPr/>
        <p:txBody>
          <a:bodyPr/>
          <a:lstStyle/>
          <a:p>
            <a:r>
              <a:rPr lang="zh-CN" altLang="en-US" dirty="0"/>
              <a:t>研究内容一</a:t>
            </a:r>
            <a:r>
              <a:rPr lang="en-US" altLang="zh-CN" dirty="0"/>
              <a:t>  VQSA</a:t>
            </a:r>
            <a:r>
              <a:rPr lang="zh-CN" altLang="en-US" dirty="0"/>
              <a:t> 分析与设计</a:t>
            </a:r>
          </a:p>
        </p:txBody>
      </p:sp>
      <p:sp>
        <p:nvSpPr>
          <p:cNvPr id="5" name="Content Placeholder 1">
            <a:extLst>
              <a:ext uri="{FF2B5EF4-FFF2-40B4-BE49-F238E27FC236}">
                <a16:creationId xmlns:a16="http://schemas.microsoft.com/office/drawing/2014/main" id="{4EACA408-F81E-4CCA-9624-8BD1FE903A11}"/>
              </a:ext>
            </a:extLst>
          </p:cNvPr>
          <p:cNvSpPr txBox="1">
            <a:spLocks/>
          </p:cNvSpPr>
          <p:nvPr/>
        </p:nvSpPr>
        <p:spPr>
          <a:xfrm>
            <a:off x="4736925" y="4926920"/>
            <a:ext cx="3366632" cy="1440030"/>
          </a:xfrm>
          <a:prstGeom prst="rect">
            <a:avLst/>
          </a:prstGeom>
        </p:spPr>
        <p:style>
          <a:lnRef idx="2">
            <a:schemeClr val="accent2"/>
          </a:lnRef>
          <a:fillRef idx="1">
            <a:schemeClr val="lt1"/>
          </a:fillRef>
          <a:effectRef idx="0">
            <a:schemeClr val="accent2"/>
          </a:effectRef>
          <a:fontRef idx="minor">
            <a:schemeClr val="dk1"/>
          </a:fontRef>
        </p:style>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ts val="1600"/>
              </a:lnSpc>
              <a:buFont typeface="Calibri" panose="020F0502020204030204" pitchFamily="34" charset="0"/>
              <a:buNone/>
            </a:pPr>
            <a:r>
              <a:rPr lang="en-US" altLang="zh-CN" sz="1400" b="1" dirty="0"/>
              <a:t>PIEO </a:t>
            </a:r>
            <a:r>
              <a:rPr lang="zh-CN" altLang="en-US" sz="1400" b="1" dirty="0"/>
              <a:t>优点</a:t>
            </a:r>
            <a:endParaRPr lang="en-US" altLang="zh-CN" sz="1600" b="1" dirty="0"/>
          </a:p>
          <a:p>
            <a:pPr>
              <a:lnSpc>
                <a:spcPts val="1300"/>
              </a:lnSpc>
            </a:pPr>
            <a:r>
              <a:rPr lang="zh-CN" altLang="en-US" sz="1400" b="1" dirty="0">
                <a:solidFill>
                  <a:srgbClr val="C00000"/>
                </a:solidFill>
              </a:rPr>
              <a:t>灵活支持</a:t>
            </a:r>
            <a:r>
              <a:rPr lang="zh-CN" altLang="en-US" sz="1400" dirty="0"/>
              <a:t>多种形式的调度</a:t>
            </a:r>
            <a:endParaRPr lang="en-US" altLang="zh-CN" sz="1400" dirty="0"/>
          </a:p>
          <a:p>
            <a:pPr>
              <a:lnSpc>
                <a:spcPct val="100000"/>
              </a:lnSpc>
            </a:pPr>
            <a:r>
              <a:rPr lang="zh-CN" altLang="en-US" sz="1400" dirty="0"/>
              <a:t>在</a:t>
            </a:r>
            <a:r>
              <a:rPr lang="en-US" altLang="zh-CN" sz="1400" dirty="0"/>
              <a:t>         </a:t>
            </a:r>
            <a:r>
              <a:rPr lang="zh-CN" altLang="en-US" sz="1400" dirty="0"/>
              <a:t>时间内的到排序结果，</a:t>
            </a:r>
            <a:r>
              <a:rPr lang="zh-CN" altLang="en-US" sz="1400" b="1" dirty="0">
                <a:solidFill>
                  <a:srgbClr val="C00000"/>
                </a:solidFill>
              </a:rPr>
              <a:t>调度速度快</a:t>
            </a:r>
            <a:endParaRPr lang="en-US" altLang="zh-CN" sz="1400" b="1" dirty="0">
              <a:solidFill>
                <a:srgbClr val="C00000"/>
              </a:solidFill>
            </a:endParaRPr>
          </a:p>
          <a:p>
            <a:pPr marL="0" indent="0">
              <a:buFont typeface="Calibri" panose="020F0502020204030204" pitchFamily="34" charset="0"/>
              <a:buNone/>
            </a:pPr>
            <a:endParaRPr lang="en-US" altLang="zh-CN" sz="1400" dirty="0"/>
          </a:p>
          <a:p>
            <a:pPr marL="0" indent="0">
              <a:buFont typeface="Calibri" panose="020F0502020204030204" pitchFamily="34" charset="0"/>
              <a:buNone/>
            </a:pPr>
            <a:endParaRPr lang="en-US" altLang="zh-CN" sz="1400" dirty="0"/>
          </a:p>
          <a:p>
            <a:pPr marL="0" indent="0">
              <a:buFont typeface="Calibri" panose="020F0502020204030204" pitchFamily="34" charset="0"/>
              <a:buNone/>
            </a:pPr>
            <a:endParaRPr lang="en-US" altLang="zh-CN" sz="1800" dirty="0"/>
          </a:p>
          <a:p>
            <a:pPr marL="0" indent="0">
              <a:buFont typeface="Calibri" panose="020F0502020204030204" pitchFamily="34" charset="0"/>
              <a:buNone/>
            </a:pPr>
            <a:endParaRPr lang="zh-CN" altLang="en-US" sz="1800" dirty="0"/>
          </a:p>
        </p:txBody>
      </p:sp>
      <p:sp>
        <p:nvSpPr>
          <p:cNvPr id="7" name="Content Placeholder 1">
            <a:extLst>
              <a:ext uri="{FF2B5EF4-FFF2-40B4-BE49-F238E27FC236}">
                <a16:creationId xmlns:a16="http://schemas.microsoft.com/office/drawing/2014/main" id="{615EEF7E-F7DC-428F-8F42-C2DA71133DBF}"/>
              </a:ext>
            </a:extLst>
          </p:cNvPr>
          <p:cNvSpPr txBox="1">
            <a:spLocks/>
          </p:cNvSpPr>
          <p:nvPr/>
        </p:nvSpPr>
        <p:spPr>
          <a:xfrm>
            <a:off x="903657" y="4930913"/>
            <a:ext cx="3414742" cy="1440030"/>
          </a:xfrm>
          <a:prstGeom prst="rect">
            <a:avLst/>
          </a:prstGeom>
        </p:spPr>
        <p:style>
          <a:lnRef idx="2">
            <a:schemeClr val="accent2"/>
          </a:lnRef>
          <a:fillRef idx="1">
            <a:schemeClr val="lt1"/>
          </a:fillRef>
          <a:effectRef idx="0">
            <a:schemeClr val="accent2"/>
          </a:effectRef>
          <a:fontRef idx="minor">
            <a:schemeClr val="dk1"/>
          </a:fontRef>
        </p:style>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ts val="1400"/>
              </a:lnSpc>
              <a:buNone/>
            </a:pPr>
            <a:r>
              <a:rPr lang="zh-CN" altLang="en-US" sz="1400" b="1" dirty="0"/>
              <a:t>并行缓存（</a:t>
            </a:r>
            <a:r>
              <a:rPr lang="en-US" altLang="zh-CN" sz="1400" b="1" dirty="0"/>
              <a:t>PSM</a:t>
            </a:r>
            <a:r>
              <a:rPr lang="zh-CN" altLang="en-US" sz="1400" b="1" dirty="0"/>
              <a:t>）结构优点</a:t>
            </a:r>
            <a:endParaRPr lang="en-US" altLang="zh-CN" sz="1400" b="1" dirty="0"/>
          </a:p>
          <a:p>
            <a:pPr>
              <a:lnSpc>
                <a:spcPts val="1300"/>
              </a:lnSpc>
            </a:pPr>
            <a:r>
              <a:rPr lang="zh-CN" altLang="en-US" sz="1400" dirty="0"/>
              <a:t>缓存管理</a:t>
            </a:r>
            <a:r>
              <a:rPr lang="zh-CN" altLang="en-US" sz="1400" b="1" dirty="0">
                <a:solidFill>
                  <a:srgbClr val="C00000"/>
                </a:solidFill>
              </a:rPr>
              <a:t>灵活</a:t>
            </a:r>
            <a:r>
              <a:rPr lang="en-US" altLang="zh-CN" sz="1400" dirty="0"/>
              <a:t>		</a:t>
            </a:r>
          </a:p>
          <a:p>
            <a:pPr>
              <a:lnSpc>
                <a:spcPts val="1300"/>
              </a:lnSpc>
            </a:pPr>
            <a:r>
              <a:rPr lang="zh-CN" altLang="en-US" sz="1400" b="1" dirty="0">
                <a:solidFill>
                  <a:srgbClr val="C00000"/>
                </a:solidFill>
              </a:rPr>
              <a:t>平均时延小</a:t>
            </a:r>
            <a:endParaRPr lang="en-US" altLang="zh-CN" sz="1400" b="1" dirty="0">
              <a:solidFill>
                <a:srgbClr val="C00000"/>
              </a:solidFill>
            </a:endParaRPr>
          </a:p>
          <a:p>
            <a:pPr>
              <a:lnSpc>
                <a:spcPts val="1300"/>
              </a:lnSpc>
            </a:pPr>
            <a:r>
              <a:rPr lang="zh-CN" altLang="en-US" sz="1400" dirty="0"/>
              <a:t>存储</a:t>
            </a:r>
            <a:r>
              <a:rPr lang="zh-CN" altLang="en-US" sz="1400" b="1" dirty="0">
                <a:solidFill>
                  <a:srgbClr val="C00000"/>
                </a:solidFill>
              </a:rPr>
              <a:t>资源利用率高</a:t>
            </a:r>
            <a:endParaRPr lang="en-US" altLang="zh-CN" sz="1400" b="1" dirty="0">
              <a:solidFill>
                <a:srgbClr val="C00000"/>
              </a:solidFill>
            </a:endParaRPr>
          </a:p>
          <a:p>
            <a:pPr marL="0" indent="0">
              <a:buFont typeface="Calibri" panose="020F0502020204030204" pitchFamily="34" charset="0"/>
              <a:buNone/>
            </a:pPr>
            <a:endParaRPr lang="en-US" altLang="zh-CN" sz="1400" dirty="0"/>
          </a:p>
          <a:p>
            <a:pPr marL="0" indent="0">
              <a:buFont typeface="Calibri" panose="020F0502020204030204" pitchFamily="34" charset="0"/>
              <a:buNone/>
            </a:pPr>
            <a:endParaRPr lang="en-US" altLang="zh-CN" sz="1800" dirty="0"/>
          </a:p>
          <a:p>
            <a:pPr marL="0" indent="0">
              <a:buFont typeface="Calibri" panose="020F0502020204030204" pitchFamily="34" charset="0"/>
              <a:buNone/>
            </a:pPr>
            <a:endParaRPr lang="zh-CN" altLang="en-US" sz="1800" dirty="0"/>
          </a:p>
        </p:txBody>
      </p:sp>
      <p:sp>
        <p:nvSpPr>
          <p:cNvPr id="10" name="Rectangle 11">
            <a:extLst>
              <a:ext uri="{FF2B5EF4-FFF2-40B4-BE49-F238E27FC236}">
                <a16:creationId xmlns:a16="http://schemas.microsoft.com/office/drawing/2014/main" id="{DF75AC1A-AC4E-48CD-90E1-2AD24C3EB6E8}"/>
              </a:ext>
            </a:extLst>
          </p:cNvPr>
          <p:cNvSpPr/>
          <p:nvPr/>
        </p:nvSpPr>
        <p:spPr>
          <a:xfrm>
            <a:off x="494023" y="1701344"/>
            <a:ext cx="8182618" cy="646331"/>
          </a:xfrm>
          <a:prstGeom prst="rect">
            <a:avLst/>
          </a:prstGeom>
        </p:spPr>
        <p:txBody>
          <a:bodyPr wrap="square">
            <a:spAutoFit/>
          </a:bodyPr>
          <a:lstStyle/>
          <a:p>
            <a:r>
              <a:rPr lang="zh-CN" altLang="en-US" b="1" dirty="0">
                <a:latin typeface="微软雅黑" panose="020B0503020204020204" pitchFamily="34" charset="-122"/>
                <a:ea typeface="微软雅黑" panose="020B0503020204020204" pitchFamily="34" charset="-122"/>
              </a:rPr>
              <a:t>本章研究目的：</a:t>
            </a:r>
            <a:r>
              <a:rPr lang="zh-CN" altLang="en-US" dirty="0">
                <a:latin typeface="微软雅黑" panose="020B0503020204020204" pitchFamily="34" charset="-122"/>
                <a:ea typeface="微软雅黑" panose="020B0503020204020204" pitchFamily="34" charset="-122"/>
              </a:rPr>
              <a:t>设计支持</a:t>
            </a:r>
            <a:r>
              <a:rPr lang="zh-CN" altLang="en-US" b="1" dirty="0">
                <a:solidFill>
                  <a:srgbClr val="C00000"/>
                </a:solidFill>
                <a:latin typeface="微软雅黑" panose="020B0503020204020204" pitchFamily="34" charset="-122"/>
                <a:ea typeface="微软雅黑" panose="020B0503020204020204" pitchFamily="34" charset="-122"/>
              </a:rPr>
              <a:t>大规模异构数据流灵活调度</a:t>
            </a:r>
            <a:r>
              <a:rPr lang="zh-CN" altLang="en-US" dirty="0">
                <a:latin typeface="微软雅黑" panose="020B0503020204020204" pitchFamily="34" charset="-122"/>
                <a:ea typeface="微软雅黑" panose="020B0503020204020204" pitchFamily="34" charset="-122"/>
              </a:rPr>
              <a:t>、</a:t>
            </a:r>
            <a:r>
              <a:rPr lang="zh-CN" altLang="en-US" b="1" dirty="0">
                <a:solidFill>
                  <a:srgbClr val="C00000"/>
                </a:solidFill>
                <a:latin typeface="微软雅黑" panose="020B0503020204020204" pitchFamily="34" charset="-122"/>
                <a:ea typeface="微软雅黑" panose="020B0503020204020204" pitchFamily="34" charset="-122"/>
              </a:rPr>
              <a:t>支持</a:t>
            </a:r>
            <a:r>
              <a:rPr lang="en-US" altLang="zh-CN" b="1" dirty="0">
                <a:solidFill>
                  <a:srgbClr val="C00000"/>
                </a:solidFill>
                <a:latin typeface="微软雅黑" panose="020B0503020204020204" pitchFamily="34" charset="-122"/>
                <a:ea typeface="微软雅黑" panose="020B0503020204020204" pitchFamily="34" charset="-122"/>
              </a:rPr>
              <a:t>TT</a:t>
            </a:r>
            <a:r>
              <a:rPr lang="zh-CN" altLang="en-US" b="1" dirty="0">
                <a:solidFill>
                  <a:srgbClr val="C00000"/>
                </a:solidFill>
                <a:latin typeface="微软雅黑" panose="020B0503020204020204" pitchFamily="34" charset="-122"/>
                <a:ea typeface="微软雅黑" panose="020B0503020204020204" pitchFamily="34" charset="-122"/>
              </a:rPr>
              <a:t>流确定性传输</a:t>
            </a:r>
            <a:r>
              <a:rPr lang="zh-CN" altLang="en-US" dirty="0">
                <a:latin typeface="微软雅黑" panose="020B0503020204020204" pitchFamily="34" charset="-122"/>
                <a:ea typeface="微软雅黑" panose="020B0503020204020204" pitchFamily="34" charset="-122"/>
              </a:rPr>
              <a:t>的数据交换架构</a:t>
            </a:r>
            <a:endParaRPr lang="en-US" altLang="zh-CN" dirty="0">
              <a:latin typeface="微软雅黑" panose="020B0503020204020204" pitchFamily="34" charset="-122"/>
              <a:ea typeface="微软雅黑" panose="020B0503020204020204" pitchFamily="34" charset="-122"/>
            </a:endParaRPr>
          </a:p>
        </p:txBody>
      </p:sp>
      <p:pic>
        <p:nvPicPr>
          <p:cNvPr id="11" name="Picture 8" descr="\documentclass{article}&#10;\usepackage{amsmath}&#10;\pagestyle{empty}&#10;\begin{document}&#10;&#10;$O(1)$&#10;&#10;&#10;\end{document}" title="IguanaTex Bitmap Display">
            <a:extLst>
              <a:ext uri="{FF2B5EF4-FFF2-40B4-BE49-F238E27FC236}">
                <a16:creationId xmlns:a16="http://schemas.microsoft.com/office/drawing/2014/main" id="{FD0C01D8-F214-488D-AD9A-1D2F713503BA}"/>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5276749" y="5616455"/>
            <a:ext cx="337425" cy="176646"/>
          </a:xfrm>
          <a:prstGeom prst="rect">
            <a:avLst/>
          </a:prstGeom>
        </p:spPr>
      </p:pic>
      <p:sp>
        <p:nvSpPr>
          <p:cNvPr id="13" name="箭头: 下 12">
            <a:extLst>
              <a:ext uri="{FF2B5EF4-FFF2-40B4-BE49-F238E27FC236}">
                <a16:creationId xmlns:a16="http://schemas.microsoft.com/office/drawing/2014/main" id="{A51CC3C7-4F58-4EC3-9899-D41B869CF087}"/>
              </a:ext>
            </a:extLst>
          </p:cNvPr>
          <p:cNvSpPr/>
          <p:nvPr/>
        </p:nvSpPr>
        <p:spPr>
          <a:xfrm>
            <a:off x="6240780" y="4461583"/>
            <a:ext cx="279400" cy="465337"/>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4" name="箭头: 下 13">
            <a:extLst>
              <a:ext uri="{FF2B5EF4-FFF2-40B4-BE49-F238E27FC236}">
                <a16:creationId xmlns:a16="http://schemas.microsoft.com/office/drawing/2014/main" id="{B28FD553-5257-401A-85C7-227151E86297}"/>
              </a:ext>
            </a:extLst>
          </p:cNvPr>
          <p:cNvSpPr/>
          <p:nvPr/>
        </p:nvSpPr>
        <p:spPr>
          <a:xfrm>
            <a:off x="2471328" y="4461583"/>
            <a:ext cx="279400" cy="465337"/>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5" name="文本框 14">
            <a:extLst>
              <a:ext uri="{FF2B5EF4-FFF2-40B4-BE49-F238E27FC236}">
                <a16:creationId xmlns:a16="http://schemas.microsoft.com/office/drawing/2014/main" id="{4ABC9C66-07A0-4CAF-AE69-AAD413615704}"/>
              </a:ext>
            </a:extLst>
          </p:cNvPr>
          <p:cNvSpPr txBox="1"/>
          <p:nvPr/>
        </p:nvSpPr>
        <p:spPr>
          <a:xfrm>
            <a:off x="1133101" y="4524974"/>
            <a:ext cx="1415772" cy="338554"/>
          </a:xfrm>
          <a:prstGeom prst="rect">
            <a:avLst/>
          </a:prstGeom>
          <a:noFill/>
        </p:spPr>
        <p:txBody>
          <a:bodyPr wrap="none" rtlCol="0">
            <a:spAutoFit/>
          </a:bodyPr>
          <a:lstStyle/>
          <a:p>
            <a:r>
              <a:rPr lang="zh-CN" altLang="en-US" sz="1600" b="1" dirty="0">
                <a:latin typeface="微软雅黑" panose="020B0503020204020204" pitchFamily="34" charset="-122"/>
                <a:ea typeface="微软雅黑" panose="020B0503020204020204" pitchFamily="34" charset="-122"/>
              </a:rPr>
              <a:t>数据存储结构</a:t>
            </a:r>
          </a:p>
        </p:txBody>
      </p:sp>
      <p:sp>
        <p:nvSpPr>
          <p:cNvPr id="16" name="文本框 15">
            <a:extLst>
              <a:ext uri="{FF2B5EF4-FFF2-40B4-BE49-F238E27FC236}">
                <a16:creationId xmlns:a16="http://schemas.microsoft.com/office/drawing/2014/main" id="{DBF7D08B-4953-40F6-BAE0-EC4FC492765D}"/>
              </a:ext>
            </a:extLst>
          </p:cNvPr>
          <p:cNvSpPr txBox="1"/>
          <p:nvPr/>
        </p:nvSpPr>
        <p:spPr>
          <a:xfrm>
            <a:off x="4875808" y="4514007"/>
            <a:ext cx="1415772" cy="338554"/>
          </a:xfrm>
          <a:prstGeom prst="rect">
            <a:avLst/>
          </a:prstGeom>
          <a:noFill/>
        </p:spPr>
        <p:txBody>
          <a:bodyPr wrap="none" rtlCol="0">
            <a:spAutoFit/>
          </a:bodyPr>
          <a:lstStyle/>
          <a:p>
            <a:r>
              <a:rPr lang="zh-CN" altLang="en-US" sz="1600" b="1" dirty="0">
                <a:latin typeface="微软雅黑" panose="020B0503020204020204" pitchFamily="34" charset="-122"/>
                <a:ea typeface="微软雅黑" panose="020B0503020204020204" pitchFamily="34" charset="-122"/>
              </a:rPr>
              <a:t>数据调度结构</a:t>
            </a:r>
          </a:p>
        </p:txBody>
      </p:sp>
      <p:sp>
        <p:nvSpPr>
          <p:cNvPr id="17" name="Rectangle 4">
            <a:extLst>
              <a:ext uri="{FF2B5EF4-FFF2-40B4-BE49-F238E27FC236}">
                <a16:creationId xmlns:a16="http://schemas.microsoft.com/office/drawing/2014/main" id="{F3F8FB5A-7436-4D07-A6D3-B716441E76B2}"/>
              </a:ext>
            </a:extLst>
          </p:cNvPr>
          <p:cNvSpPr/>
          <p:nvPr/>
        </p:nvSpPr>
        <p:spPr>
          <a:xfrm>
            <a:off x="494023" y="2446654"/>
            <a:ext cx="1755262" cy="369332"/>
          </a:xfrm>
          <a:prstGeom prst="rect">
            <a:avLst/>
          </a:prstGeom>
        </p:spPr>
        <p:txBody>
          <a:bodyPr wrap="square">
            <a:spAutoFit/>
          </a:bodyPr>
          <a:lstStyle/>
          <a:p>
            <a:r>
              <a:rPr lang="zh-CN" altLang="en-US" b="1" dirty="0">
                <a:latin typeface="微软雅黑" panose="020B0503020204020204" pitchFamily="34" charset="-122"/>
                <a:ea typeface="微软雅黑" panose="020B0503020204020204" pitchFamily="34" charset="-122"/>
              </a:rPr>
              <a:t>一、设计思路</a:t>
            </a:r>
            <a:endParaRPr lang="en-US" altLang="zh-CN" b="1" dirty="0">
              <a:latin typeface="微软雅黑" panose="020B0503020204020204" pitchFamily="34" charset="-122"/>
              <a:ea typeface="微软雅黑" panose="020B0503020204020204" pitchFamily="34" charset="-122"/>
            </a:endParaRPr>
          </a:p>
        </p:txBody>
      </p:sp>
      <p:sp>
        <p:nvSpPr>
          <p:cNvPr id="8" name="灯片编号占位符 7">
            <a:extLst>
              <a:ext uri="{FF2B5EF4-FFF2-40B4-BE49-F238E27FC236}">
                <a16:creationId xmlns:a16="http://schemas.microsoft.com/office/drawing/2014/main" id="{3871FB9B-93CF-41CD-9F10-0C91D7E09297}"/>
              </a:ext>
            </a:extLst>
          </p:cNvPr>
          <p:cNvSpPr>
            <a:spLocks noGrp="1"/>
          </p:cNvSpPr>
          <p:nvPr>
            <p:ph type="sldNum" sz="quarter" idx="12"/>
          </p:nvPr>
        </p:nvSpPr>
        <p:spPr/>
        <p:txBody>
          <a:bodyPr/>
          <a:lstStyle/>
          <a:p>
            <a:fld id="{54BD5A17-3153-4A95-988E-B577C14000F1}" type="slidenum">
              <a:rPr lang="en-US" altLang="zh-CN" smtClean="0"/>
              <a:pPr/>
              <a:t>14</a:t>
            </a:fld>
            <a:endParaRPr lang="en-US" altLang="zh-CN" dirty="0"/>
          </a:p>
        </p:txBody>
      </p:sp>
    </p:spTree>
    <p:extLst>
      <p:ext uri="{BB962C8B-B14F-4D97-AF65-F5344CB8AC3E}">
        <p14:creationId xmlns:p14="http://schemas.microsoft.com/office/powerpoint/2010/main" val="27579286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44E57DB-A491-428C-AD97-F7A7269BD7FD}"/>
              </a:ext>
            </a:extLst>
          </p:cNvPr>
          <p:cNvSpPr>
            <a:spLocks noGrp="1"/>
          </p:cNvSpPr>
          <p:nvPr>
            <p:ph sz="quarter" idx="10"/>
          </p:nvPr>
        </p:nvSpPr>
        <p:spPr>
          <a:xfrm>
            <a:off x="494024" y="2223560"/>
            <a:ext cx="4077976" cy="4066404"/>
          </a:xfrm>
        </p:spPr>
        <p:txBody>
          <a:bodyPr>
            <a:normAutofit/>
          </a:bodyPr>
          <a:lstStyle/>
          <a:p>
            <a:pPr marL="0" indent="0">
              <a:lnSpc>
                <a:spcPct val="150000"/>
              </a:lnSpc>
              <a:buNone/>
            </a:pPr>
            <a:r>
              <a:rPr lang="zh-CN" altLang="en-US" sz="1600" b="1" dirty="0">
                <a:solidFill>
                  <a:srgbClr val="C00000"/>
                </a:solidFill>
              </a:rPr>
              <a:t>本文创新地提出了</a:t>
            </a:r>
            <a:r>
              <a:rPr lang="en-US" altLang="zh-CN" sz="1600" b="1" dirty="0">
                <a:solidFill>
                  <a:srgbClr val="C00000"/>
                </a:solidFill>
              </a:rPr>
              <a:t>VQSA</a:t>
            </a:r>
            <a:r>
              <a:rPr lang="zh-CN" altLang="en-US" sz="1600" b="1" dirty="0"/>
              <a:t>，主要包括：</a:t>
            </a:r>
            <a:endParaRPr lang="en-US" altLang="zh-CN" sz="1600" b="1" dirty="0"/>
          </a:p>
          <a:p>
            <a:pPr marL="0" indent="0">
              <a:lnSpc>
                <a:spcPct val="150000"/>
              </a:lnSpc>
              <a:buNone/>
            </a:pPr>
            <a:r>
              <a:rPr lang="zh-CN" altLang="en-US" sz="1400" b="1" dirty="0"/>
              <a:t>数据存储结构</a:t>
            </a:r>
            <a:r>
              <a:rPr lang="zh-CN" altLang="en-US" sz="1400" dirty="0"/>
              <a:t>：</a:t>
            </a:r>
            <a:r>
              <a:rPr lang="en-US" altLang="zh-CN" sz="1400" b="1" dirty="0"/>
              <a:t>PSM</a:t>
            </a:r>
            <a:r>
              <a:rPr lang="zh-CN" altLang="en-US" sz="1400" b="1" dirty="0"/>
              <a:t>及管理模块</a:t>
            </a:r>
            <a:endParaRPr lang="en-US" altLang="zh-CN" sz="1400" b="1" dirty="0"/>
          </a:p>
          <a:p>
            <a:pPr>
              <a:lnSpc>
                <a:spcPct val="150000"/>
              </a:lnSpc>
            </a:pPr>
            <a:r>
              <a:rPr lang="en-US" altLang="zh-CN" sz="1400" b="1" dirty="0"/>
              <a:t>PSM : </a:t>
            </a:r>
            <a:r>
              <a:rPr lang="zh-CN" altLang="en-US" sz="1400" dirty="0"/>
              <a:t>灵活存储、高效缓存利用</a:t>
            </a:r>
            <a:endParaRPr lang="en-US" altLang="zh-CN" sz="1400" dirty="0"/>
          </a:p>
          <a:p>
            <a:pPr>
              <a:lnSpc>
                <a:spcPct val="150000"/>
              </a:lnSpc>
            </a:pPr>
            <a:r>
              <a:rPr lang="en-US" altLang="zh-CN" sz="1400" b="1" dirty="0"/>
              <a:t>PSM</a:t>
            </a:r>
            <a:r>
              <a:rPr lang="zh-CN" altLang="en-US" sz="1400" b="1" dirty="0"/>
              <a:t>管理模块</a:t>
            </a:r>
            <a:r>
              <a:rPr lang="zh-CN" altLang="en-US" sz="1400" dirty="0"/>
              <a:t>： </a:t>
            </a:r>
            <a:r>
              <a:rPr lang="en-US" altLang="zh-CN" sz="1400" dirty="0"/>
              <a:t>TT</a:t>
            </a:r>
            <a:r>
              <a:rPr lang="zh-CN" altLang="en-US" sz="1400" dirty="0"/>
              <a:t>流确定性存储</a:t>
            </a:r>
            <a:endParaRPr lang="en-US" altLang="zh-CN" sz="1400" dirty="0"/>
          </a:p>
          <a:p>
            <a:pPr marL="0" indent="0">
              <a:lnSpc>
                <a:spcPct val="150000"/>
              </a:lnSpc>
              <a:buNone/>
            </a:pPr>
            <a:r>
              <a:rPr lang="zh-CN" altLang="en-US" sz="1400" b="1" dirty="0"/>
              <a:t>数据调度结构：虚拟队列调度模块（</a:t>
            </a:r>
            <a:r>
              <a:rPr lang="en-US" altLang="zh-CN" sz="1400" b="1" dirty="0"/>
              <a:t>Virtual queue scheduler</a:t>
            </a:r>
            <a:r>
              <a:rPr lang="zh-CN" altLang="en-US" sz="1400" b="1" dirty="0"/>
              <a:t>，</a:t>
            </a:r>
            <a:r>
              <a:rPr lang="en-US" altLang="zh-CN" sz="1400" b="1" dirty="0"/>
              <a:t>VQS</a:t>
            </a:r>
            <a:r>
              <a:rPr lang="zh-CN" altLang="en-US" sz="1400" b="1" dirty="0"/>
              <a:t>）</a:t>
            </a:r>
            <a:endParaRPr lang="en-US" altLang="zh-CN" sz="1400" b="1" dirty="0"/>
          </a:p>
          <a:p>
            <a:pPr>
              <a:lnSpc>
                <a:spcPct val="150000"/>
              </a:lnSpc>
            </a:pPr>
            <a:r>
              <a:rPr lang="en-US" altLang="zh-CN" sz="1400" b="1" dirty="0"/>
              <a:t>VQS</a:t>
            </a:r>
            <a:r>
              <a:rPr lang="zh-CN" altLang="en-US" sz="1400" b="1" dirty="0"/>
              <a:t>非流水线结构</a:t>
            </a:r>
            <a:r>
              <a:rPr lang="zh-CN" altLang="en-US" sz="1400" dirty="0"/>
              <a:t>：灵活性、确定性调度</a:t>
            </a:r>
            <a:endParaRPr lang="en-US" altLang="zh-CN" sz="1400" dirty="0"/>
          </a:p>
          <a:p>
            <a:pPr>
              <a:lnSpc>
                <a:spcPct val="150000"/>
              </a:lnSpc>
            </a:pPr>
            <a:r>
              <a:rPr lang="en-US" altLang="zh-CN" sz="1400" b="1" dirty="0"/>
              <a:t>VQS</a:t>
            </a:r>
            <a:r>
              <a:rPr lang="zh-CN" altLang="en-US" sz="1400" b="1" dirty="0"/>
              <a:t>流水线结构</a:t>
            </a:r>
            <a:r>
              <a:rPr lang="zh-CN" altLang="en-US" sz="1400" dirty="0"/>
              <a:t>：灵活调度，更低的资源消耗</a:t>
            </a:r>
            <a:endParaRPr lang="en-US" altLang="zh-CN" sz="1400" dirty="0"/>
          </a:p>
          <a:p>
            <a:pPr marL="0" indent="0">
              <a:buNone/>
            </a:pPr>
            <a:endParaRPr lang="en-US" altLang="zh-CN" sz="1800" dirty="0"/>
          </a:p>
          <a:p>
            <a:pPr marL="0" indent="0">
              <a:buNone/>
            </a:pPr>
            <a:endParaRPr lang="zh-CN" altLang="en-US" sz="1800" dirty="0"/>
          </a:p>
        </p:txBody>
      </p:sp>
      <p:sp>
        <p:nvSpPr>
          <p:cNvPr id="3" name="Title 2">
            <a:extLst>
              <a:ext uri="{FF2B5EF4-FFF2-40B4-BE49-F238E27FC236}">
                <a16:creationId xmlns:a16="http://schemas.microsoft.com/office/drawing/2014/main" id="{D8F0541E-1656-48B4-9532-A8039C3FD8AB}"/>
              </a:ext>
            </a:extLst>
          </p:cNvPr>
          <p:cNvSpPr>
            <a:spLocks noGrp="1"/>
          </p:cNvSpPr>
          <p:nvPr>
            <p:ph type="title"/>
          </p:nvPr>
        </p:nvSpPr>
        <p:spPr/>
        <p:txBody>
          <a:bodyPr>
            <a:normAutofit/>
          </a:bodyPr>
          <a:lstStyle/>
          <a:p>
            <a:r>
              <a:rPr lang="zh-CN" altLang="en-US" dirty="0"/>
              <a:t>研究内容一</a:t>
            </a:r>
            <a:r>
              <a:rPr lang="en-US" altLang="zh-CN" dirty="0"/>
              <a:t>  VQSA</a:t>
            </a:r>
            <a:r>
              <a:rPr lang="zh-CN" altLang="en-US" dirty="0"/>
              <a:t> 分析与设计</a:t>
            </a:r>
          </a:p>
        </p:txBody>
      </p:sp>
      <p:sp>
        <p:nvSpPr>
          <p:cNvPr id="4" name="Rectangle 3">
            <a:extLst>
              <a:ext uri="{FF2B5EF4-FFF2-40B4-BE49-F238E27FC236}">
                <a16:creationId xmlns:a16="http://schemas.microsoft.com/office/drawing/2014/main" id="{EA230218-8CE2-43A4-B944-F3C86129E8B0}"/>
              </a:ext>
            </a:extLst>
          </p:cNvPr>
          <p:cNvSpPr/>
          <p:nvPr/>
        </p:nvSpPr>
        <p:spPr>
          <a:xfrm>
            <a:off x="5156343" y="5216749"/>
            <a:ext cx="3608965" cy="307777"/>
          </a:xfrm>
          <a:prstGeom prst="rect">
            <a:avLst/>
          </a:prstGeom>
        </p:spPr>
        <p:txBody>
          <a:bodyPr wrap="square">
            <a:spAutoFit/>
          </a:bodyPr>
          <a:lstStyle/>
          <a:p>
            <a:r>
              <a:rPr lang="zh-CN" altLang="en-US" sz="1400" dirty="0">
                <a:latin typeface="微软雅黑" panose="020B0503020204020204" pitchFamily="34" charset="-122"/>
                <a:ea typeface="微软雅黑" panose="020B0503020204020204" pitchFamily="34" charset="-122"/>
              </a:rPr>
              <a:t>基于虚拟队列的并行缓存交换架构（</a:t>
            </a:r>
            <a:r>
              <a:rPr lang="en-US" altLang="zh-CN" sz="1400" dirty="0">
                <a:latin typeface="微软雅黑" panose="020B0503020204020204" pitchFamily="34" charset="-122"/>
                <a:ea typeface="微软雅黑" panose="020B0503020204020204" pitchFamily="34" charset="-122"/>
              </a:rPr>
              <a:t>VQSA</a:t>
            </a:r>
            <a:r>
              <a:rPr lang="zh-CN" altLang="en-US" sz="1400" dirty="0">
                <a:latin typeface="微软雅黑" panose="020B0503020204020204" pitchFamily="34" charset="-122"/>
                <a:ea typeface="微软雅黑" panose="020B0503020204020204" pitchFamily="34" charset="-122"/>
              </a:rPr>
              <a:t>）</a:t>
            </a:r>
          </a:p>
        </p:txBody>
      </p:sp>
      <p:sp>
        <p:nvSpPr>
          <p:cNvPr id="5" name="Rectangle 4">
            <a:extLst>
              <a:ext uri="{FF2B5EF4-FFF2-40B4-BE49-F238E27FC236}">
                <a16:creationId xmlns:a16="http://schemas.microsoft.com/office/drawing/2014/main" id="{1E306A13-5814-440E-A336-5D1E79523080}"/>
              </a:ext>
            </a:extLst>
          </p:cNvPr>
          <p:cNvSpPr/>
          <p:nvPr/>
        </p:nvSpPr>
        <p:spPr>
          <a:xfrm>
            <a:off x="494023" y="1701344"/>
            <a:ext cx="5740522" cy="369332"/>
          </a:xfrm>
          <a:prstGeom prst="rect">
            <a:avLst/>
          </a:prstGeom>
        </p:spPr>
        <p:txBody>
          <a:bodyPr wrap="square">
            <a:spAutoFit/>
          </a:bodyPr>
          <a:lstStyle/>
          <a:p>
            <a:r>
              <a:rPr lang="zh-CN" altLang="en-US" b="1" dirty="0">
                <a:latin typeface="微软雅黑" panose="020B0503020204020204" pitchFamily="34" charset="-122"/>
                <a:ea typeface="微软雅黑" panose="020B0503020204020204" pitchFamily="34" charset="-122"/>
              </a:rPr>
              <a:t>二、虚拟队列的并行缓存交换架构</a:t>
            </a:r>
            <a:r>
              <a:rPr lang="en-US" altLang="zh-CN" b="1" dirty="0">
                <a:latin typeface="微软雅黑" panose="020B0503020204020204" pitchFamily="34" charset="-122"/>
                <a:ea typeface="微软雅黑" panose="020B0503020204020204" pitchFamily="34" charset="-122"/>
              </a:rPr>
              <a:t>(VQSA)</a:t>
            </a:r>
            <a:r>
              <a:rPr lang="zh-CN" altLang="en-US" b="1" dirty="0">
                <a:latin typeface="微软雅黑" panose="020B0503020204020204" pitchFamily="34" charset="-122"/>
                <a:ea typeface="微软雅黑" panose="020B0503020204020204" pitchFamily="34" charset="-122"/>
              </a:rPr>
              <a:t>整体设计</a:t>
            </a:r>
            <a:endParaRPr lang="en-US" altLang="zh-CN" b="1" dirty="0">
              <a:latin typeface="微软雅黑" panose="020B0503020204020204" pitchFamily="34" charset="-122"/>
              <a:ea typeface="微软雅黑" panose="020B0503020204020204" pitchFamily="34" charset="-122"/>
            </a:endParaRPr>
          </a:p>
        </p:txBody>
      </p:sp>
      <p:pic>
        <p:nvPicPr>
          <p:cNvPr id="6" name="Picture 5">
            <a:extLst>
              <a:ext uri="{FF2B5EF4-FFF2-40B4-BE49-F238E27FC236}">
                <a16:creationId xmlns:a16="http://schemas.microsoft.com/office/drawing/2014/main" id="{6D8CCEAA-2824-4C59-83B7-CC96A8A500E6}"/>
              </a:ext>
            </a:extLst>
          </p:cNvPr>
          <p:cNvPicPr>
            <a:picLocks noChangeAspect="1"/>
          </p:cNvPicPr>
          <p:nvPr/>
        </p:nvPicPr>
        <p:blipFill>
          <a:blip r:embed="rId3"/>
          <a:stretch>
            <a:fillRect/>
          </a:stretch>
        </p:blipFill>
        <p:spPr>
          <a:xfrm>
            <a:off x="4737937" y="2452237"/>
            <a:ext cx="4027371" cy="2620217"/>
          </a:xfrm>
          <a:prstGeom prst="rect">
            <a:avLst/>
          </a:prstGeom>
        </p:spPr>
      </p:pic>
      <p:sp>
        <p:nvSpPr>
          <p:cNvPr id="7" name="灯片编号占位符 6">
            <a:extLst>
              <a:ext uri="{FF2B5EF4-FFF2-40B4-BE49-F238E27FC236}">
                <a16:creationId xmlns:a16="http://schemas.microsoft.com/office/drawing/2014/main" id="{2F8013D8-BC43-4C74-8934-3ADB67F215D6}"/>
              </a:ext>
            </a:extLst>
          </p:cNvPr>
          <p:cNvSpPr>
            <a:spLocks noGrp="1"/>
          </p:cNvSpPr>
          <p:nvPr>
            <p:ph type="sldNum" sz="quarter" idx="12"/>
          </p:nvPr>
        </p:nvSpPr>
        <p:spPr/>
        <p:txBody>
          <a:bodyPr/>
          <a:lstStyle/>
          <a:p>
            <a:fld id="{54BD5A17-3153-4A95-988E-B577C14000F1}" type="slidenum">
              <a:rPr lang="en-US" altLang="zh-CN" smtClean="0"/>
              <a:pPr/>
              <a:t>15</a:t>
            </a:fld>
            <a:endParaRPr lang="en-US" altLang="zh-CN" dirty="0"/>
          </a:p>
        </p:txBody>
      </p:sp>
    </p:spTree>
    <p:extLst>
      <p:ext uri="{BB962C8B-B14F-4D97-AF65-F5344CB8AC3E}">
        <p14:creationId xmlns:p14="http://schemas.microsoft.com/office/powerpoint/2010/main" val="24231961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8F0541E-1656-48B4-9532-A8039C3FD8AB}"/>
              </a:ext>
            </a:extLst>
          </p:cNvPr>
          <p:cNvSpPr>
            <a:spLocks noGrp="1"/>
          </p:cNvSpPr>
          <p:nvPr>
            <p:ph type="title"/>
          </p:nvPr>
        </p:nvSpPr>
        <p:spPr/>
        <p:txBody>
          <a:bodyPr>
            <a:normAutofit/>
          </a:bodyPr>
          <a:lstStyle/>
          <a:p>
            <a:r>
              <a:rPr lang="zh-CN" altLang="en-US" dirty="0"/>
              <a:t>研究内容一</a:t>
            </a:r>
            <a:r>
              <a:rPr lang="en-US" altLang="zh-CN" dirty="0"/>
              <a:t>  VQSA</a:t>
            </a:r>
            <a:r>
              <a:rPr lang="zh-CN" altLang="en-US" dirty="0"/>
              <a:t> 分析与设计</a:t>
            </a:r>
          </a:p>
        </p:txBody>
      </p:sp>
      <p:sp>
        <p:nvSpPr>
          <p:cNvPr id="5" name="Freeform: Shape 4">
            <a:extLst>
              <a:ext uri="{FF2B5EF4-FFF2-40B4-BE49-F238E27FC236}">
                <a16:creationId xmlns:a16="http://schemas.microsoft.com/office/drawing/2014/main" id="{82147AA5-48DE-4C88-ABDE-0B6D671D8B29}"/>
              </a:ext>
            </a:extLst>
          </p:cNvPr>
          <p:cNvSpPr/>
          <p:nvPr/>
        </p:nvSpPr>
        <p:spPr>
          <a:xfrm>
            <a:off x="830510" y="3087149"/>
            <a:ext cx="2256639" cy="2726422"/>
          </a:xfrm>
          <a:custGeom>
            <a:avLst/>
            <a:gdLst>
              <a:gd name="connsiteX0" fmla="*/ 92279 w 2256639"/>
              <a:gd name="connsiteY0" fmla="*/ 33556 h 2726422"/>
              <a:gd name="connsiteX1" fmla="*/ 92279 w 2256639"/>
              <a:gd name="connsiteY1" fmla="*/ 33556 h 2726422"/>
              <a:gd name="connsiteX2" fmla="*/ 167780 w 2256639"/>
              <a:gd name="connsiteY2" fmla="*/ 8389 h 2726422"/>
              <a:gd name="connsiteX3" fmla="*/ 494951 w 2256639"/>
              <a:gd name="connsiteY3" fmla="*/ 25167 h 2726422"/>
              <a:gd name="connsiteX4" fmla="*/ 553673 w 2256639"/>
              <a:gd name="connsiteY4" fmla="*/ 33556 h 2726422"/>
              <a:gd name="connsiteX5" fmla="*/ 612396 w 2256639"/>
              <a:gd name="connsiteY5" fmla="*/ 50334 h 2726422"/>
              <a:gd name="connsiteX6" fmla="*/ 645952 w 2256639"/>
              <a:gd name="connsiteY6" fmla="*/ 58723 h 2726422"/>
              <a:gd name="connsiteX7" fmla="*/ 687897 w 2256639"/>
              <a:gd name="connsiteY7" fmla="*/ 67112 h 2726422"/>
              <a:gd name="connsiteX8" fmla="*/ 729842 w 2256639"/>
              <a:gd name="connsiteY8" fmla="*/ 83890 h 2726422"/>
              <a:gd name="connsiteX9" fmla="*/ 864066 w 2256639"/>
              <a:gd name="connsiteY9" fmla="*/ 100668 h 2726422"/>
              <a:gd name="connsiteX10" fmla="*/ 889233 w 2256639"/>
              <a:gd name="connsiteY10" fmla="*/ 109057 h 2726422"/>
              <a:gd name="connsiteX11" fmla="*/ 1073791 w 2256639"/>
              <a:gd name="connsiteY11" fmla="*/ 125834 h 2726422"/>
              <a:gd name="connsiteX12" fmla="*/ 1115736 w 2256639"/>
              <a:gd name="connsiteY12" fmla="*/ 134223 h 2726422"/>
              <a:gd name="connsiteX13" fmla="*/ 1140903 w 2256639"/>
              <a:gd name="connsiteY13" fmla="*/ 142612 h 2726422"/>
              <a:gd name="connsiteX14" fmla="*/ 1224793 w 2256639"/>
              <a:gd name="connsiteY14" fmla="*/ 167779 h 2726422"/>
              <a:gd name="connsiteX15" fmla="*/ 1249960 w 2256639"/>
              <a:gd name="connsiteY15" fmla="*/ 176168 h 2726422"/>
              <a:gd name="connsiteX16" fmla="*/ 1300294 w 2256639"/>
              <a:gd name="connsiteY16" fmla="*/ 201335 h 2726422"/>
              <a:gd name="connsiteX17" fmla="*/ 1325461 w 2256639"/>
              <a:gd name="connsiteY17" fmla="*/ 218113 h 2726422"/>
              <a:gd name="connsiteX18" fmla="*/ 1384184 w 2256639"/>
              <a:gd name="connsiteY18" fmla="*/ 226502 h 2726422"/>
              <a:gd name="connsiteX19" fmla="*/ 1409351 w 2256639"/>
              <a:gd name="connsiteY19" fmla="*/ 234891 h 2726422"/>
              <a:gd name="connsiteX20" fmla="*/ 1459684 w 2256639"/>
              <a:gd name="connsiteY20" fmla="*/ 276836 h 2726422"/>
              <a:gd name="connsiteX21" fmla="*/ 1484851 w 2256639"/>
              <a:gd name="connsiteY21" fmla="*/ 293614 h 2726422"/>
              <a:gd name="connsiteX22" fmla="*/ 1501629 w 2256639"/>
              <a:gd name="connsiteY22" fmla="*/ 318781 h 2726422"/>
              <a:gd name="connsiteX23" fmla="*/ 1510018 w 2256639"/>
              <a:gd name="connsiteY23" fmla="*/ 343948 h 2726422"/>
              <a:gd name="connsiteX24" fmla="*/ 1543574 w 2256639"/>
              <a:gd name="connsiteY24" fmla="*/ 394282 h 2726422"/>
              <a:gd name="connsiteX25" fmla="*/ 1560352 w 2256639"/>
              <a:gd name="connsiteY25" fmla="*/ 453005 h 2726422"/>
              <a:gd name="connsiteX26" fmla="*/ 1551963 w 2256639"/>
              <a:gd name="connsiteY26" fmla="*/ 671119 h 2726422"/>
              <a:gd name="connsiteX27" fmla="*/ 1535185 w 2256639"/>
              <a:gd name="connsiteY27" fmla="*/ 755009 h 2726422"/>
              <a:gd name="connsiteX28" fmla="*/ 1526796 w 2256639"/>
              <a:gd name="connsiteY28" fmla="*/ 830510 h 2726422"/>
              <a:gd name="connsiteX29" fmla="*/ 1510018 w 2256639"/>
              <a:gd name="connsiteY29" fmla="*/ 931178 h 2726422"/>
              <a:gd name="connsiteX30" fmla="*/ 1501629 w 2256639"/>
              <a:gd name="connsiteY30" fmla="*/ 1031845 h 2726422"/>
              <a:gd name="connsiteX31" fmla="*/ 1526796 w 2256639"/>
              <a:gd name="connsiteY31" fmla="*/ 1333849 h 2726422"/>
              <a:gd name="connsiteX32" fmla="*/ 1551963 w 2256639"/>
              <a:gd name="connsiteY32" fmla="*/ 1367405 h 2726422"/>
              <a:gd name="connsiteX33" fmla="*/ 1602297 w 2256639"/>
              <a:gd name="connsiteY33" fmla="*/ 1392572 h 2726422"/>
              <a:gd name="connsiteX34" fmla="*/ 1652631 w 2256639"/>
              <a:gd name="connsiteY34" fmla="*/ 1434517 h 2726422"/>
              <a:gd name="connsiteX35" fmla="*/ 1702965 w 2256639"/>
              <a:gd name="connsiteY35" fmla="*/ 1451295 h 2726422"/>
              <a:gd name="connsiteX36" fmla="*/ 1786855 w 2256639"/>
              <a:gd name="connsiteY36" fmla="*/ 1510018 h 2726422"/>
              <a:gd name="connsiteX37" fmla="*/ 1812022 w 2256639"/>
              <a:gd name="connsiteY37" fmla="*/ 1526796 h 2726422"/>
              <a:gd name="connsiteX38" fmla="*/ 1879134 w 2256639"/>
              <a:gd name="connsiteY38" fmla="*/ 1551963 h 2726422"/>
              <a:gd name="connsiteX39" fmla="*/ 1904301 w 2256639"/>
              <a:gd name="connsiteY39" fmla="*/ 1568741 h 2726422"/>
              <a:gd name="connsiteX40" fmla="*/ 1946246 w 2256639"/>
              <a:gd name="connsiteY40" fmla="*/ 1577130 h 2726422"/>
              <a:gd name="connsiteX41" fmla="*/ 2030136 w 2256639"/>
              <a:gd name="connsiteY41" fmla="*/ 1602297 h 2726422"/>
              <a:gd name="connsiteX42" fmla="*/ 2055303 w 2256639"/>
              <a:gd name="connsiteY42" fmla="*/ 1619075 h 2726422"/>
              <a:gd name="connsiteX43" fmla="*/ 2114026 w 2256639"/>
              <a:gd name="connsiteY43" fmla="*/ 1635853 h 2726422"/>
              <a:gd name="connsiteX44" fmla="*/ 2139193 w 2256639"/>
              <a:gd name="connsiteY44" fmla="*/ 1644242 h 2726422"/>
              <a:gd name="connsiteX45" fmla="*/ 2155971 w 2256639"/>
              <a:gd name="connsiteY45" fmla="*/ 1677798 h 2726422"/>
              <a:gd name="connsiteX46" fmla="*/ 2172749 w 2256639"/>
              <a:gd name="connsiteY46" fmla="*/ 1744910 h 2726422"/>
              <a:gd name="connsiteX47" fmla="*/ 2206305 w 2256639"/>
              <a:gd name="connsiteY47" fmla="*/ 1795244 h 2726422"/>
              <a:gd name="connsiteX48" fmla="*/ 2239861 w 2256639"/>
              <a:gd name="connsiteY48" fmla="*/ 1853967 h 2726422"/>
              <a:gd name="connsiteX49" fmla="*/ 2248250 w 2256639"/>
              <a:gd name="connsiteY49" fmla="*/ 1887523 h 2726422"/>
              <a:gd name="connsiteX50" fmla="*/ 2256639 w 2256639"/>
              <a:gd name="connsiteY50" fmla="*/ 1912690 h 2726422"/>
              <a:gd name="connsiteX51" fmla="*/ 2248250 w 2256639"/>
              <a:gd name="connsiteY51" fmla="*/ 2155970 h 2726422"/>
              <a:gd name="connsiteX52" fmla="*/ 2231472 w 2256639"/>
              <a:gd name="connsiteY52" fmla="*/ 2214693 h 2726422"/>
              <a:gd name="connsiteX53" fmla="*/ 2214694 w 2256639"/>
              <a:gd name="connsiteY53" fmla="*/ 2248249 h 2726422"/>
              <a:gd name="connsiteX54" fmla="*/ 2189527 w 2256639"/>
              <a:gd name="connsiteY54" fmla="*/ 2323750 h 2726422"/>
              <a:gd name="connsiteX55" fmla="*/ 2181138 w 2256639"/>
              <a:gd name="connsiteY55" fmla="*/ 2348917 h 2726422"/>
              <a:gd name="connsiteX56" fmla="*/ 2164360 w 2256639"/>
              <a:gd name="connsiteY56" fmla="*/ 2382473 h 2726422"/>
              <a:gd name="connsiteX57" fmla="*/ 2155971 w 2256639"/>
              <a:gd name="connsiteY57" fmla="*/ 2407640 h 2726422"/>
              <a:gd name="connsiteX58" fmla="*/ 2080470 w 2256639"/>
              <a:gd name="connsiteY58" fmla="*/ 2499919 h 2726422"/>
              <a:gd name="connsiteX59" fmla="*/ 2063692 w 2256639"/>
              <a:gd name="connsiteY59" fmla="*/ 2533475 h 2726422"/>
              <a:gd name="connsiteX60" fmla="*/ 2013358 w 2256639"/>
              <a:gd name="connsiteY60" fmla="*/ 2558642 h 2726422"/>
              <a:gd name="connsiteX61" fmla="*/ 2004969 w 2256639"/>
              <a:gd name="connsiteY61" fmla="*/ 2583809 h 2726422"/>
              <a:gd name="connsiteX62" fmla="*/ 1946246 w 2256639"/>
              <a:gd name="connsiteY62" fmla="*/ 2617365 h 2726422"/>
              <a:gd name="connsiteX63" fmla="*/ 1887523 w 2256639"/>
              <a:gd name="connsiteY63" fmla="*/ 2650921 h 2726422"/>
              <a:gd name="connsiteX64" fmla="*/ 1812022 w 2256639"/>
              <a:gd name="connsiteY64" fmla="*/ 2667699 h 2726422"/>
              <a:gd name="connsiteX65" fmla="*/ 1711354 w 2256639"/>
              <a:gd name="connsiteY65" fmla="*/ 2692866 h 2726422"/>
              <a:gd name="connsiteX66" fmla="*/ 1619075 w 2256639"/>
              <a:gd name="connsiteY66" fmla="*/ 2718033 h 2726422"/>
              <a:gd name="connsiteX67" fmla="*/ 1434518 w 2256639"/>
              <a:gd name="connsiteY67" fmla="*/ 2726422 h 2726422"/>
              <a:gd name="connsiteX68" fmla="*/ 1124125 w 2256639"/>
              <a:gd name="connsiteY68" fmla="*/ 2709644 h 2726422"/>
              <a:gd name="connsiteX69" fmla="*/ 1090569 w 2256639"/>
              <a:gd name="connsiteY69" fmla="*/ 2701255 h 2726422"/>
              <a:gd name="connsiteX70" fmla="*/ 1048624 w 2256639"/>
              <a:gd name="connsiteY70" fmla="*/ 2692866 h 2726422"/>
              <a:gd name="connsiteX71" fmla="*/ 956345 w 2256639"/>
              <a:gd name="connsiteY71" fmla="*/ 2650921 h 2726422"/>
              <a:gd name="connsiteX72" fmla="*/ 906011 w 2256639"/>
              <a:gd name="connsiteY72" fmla="*/ 2617365 h 2726422"/>
              <a:gd name="connsiteX73" fmla="*/ 880844 w 2256639"/>
              <a:gd name="connsiteY73" fmla="*/ 2592198 h 2726422"/>
              <a:gd name="connsiteX74" fmla="*/ 847288 w 2256639"/>
              <a:gd name="connsiteY74" fmla="*/ 2541864 h 2726422"/>
              <a:gd name="connsiteX75" fmla="*/ 822121 w 2256639"/>
              <a:gd name="connsiteY75" fmla="*/ 2483141 h 2726422"/>
              <a:gd name="connsiteX76" fmla="*/ 813732 w 2256639"/>
              <a:gd name="connsiteY76" fmla="*/ 2449585 h 2726422"/>
              <a:gd name="connsiteX77" fmla="*/ 788565 w 2256639"/>
              <a:gd name="connsiteY77" fmla="*/ 2416029 h 2726422"/>
              <a:gd name="connsiteX78" fmla="*/ 771787 w 2256639"/>
              <a:gd name="connsiteY78" fmla="*/ 2357306 h 2726422"/>
              <a:gd name="connsiteX79" fmla="*/ 755009 w 2256639"/>
              <a:gd name="connsiteY79" fmla="*/ 2323750 h 2726422"/>
              <a:gd name="connsiteX80" fmla="*/ 746620 w 2256639"/>
              <a:gd name="connsiteY80" fmla="*/ 2290194 h 2726422"/>
              <a:gd name="connsiteX81" fmla="*/ 729842 w 2256639"/>
              <a:gd name="connsiteY81" fmla="*/ 2256638 h 2726422"/>
              <a:gd name="connsiteX82" fmla="*/ 713064 w 2256639"/>
              <a:gd name="connsiteY82" fmla="*/ 2189526 h 2726422"/>
              <a:gd name="connsiteX83" fmla="*/ 696286 w 2256639"/>
              <a:gd name="connsiteY83" fmla="*/ 2164359 h 2726422"/>
              <a:gd name="connsiteX84" fmla="*/ 679508 w 2256639"/>
              <a:gd name="connsiteY84" fmla="*/ 2114025 h 2726422"/>
              <a:gd name="connsiteX85" fmla="*/ 662730 w 2256639"/>
              <a:gd name="connsiteY85" fmla="*/ 2088858 h 2726422"/>
              <a:gd name="connsiteX86" fmla="*/ 654341 w 2256639"/>
              <a:gd name="connsiteY86" fmla="*/ 2063691 h 2726422"/>
              <a:gd name="connsiteX87" fmla="*/ 620785 w 2256639"/>
              <a:gd name="connsiteY87" fmla="*/ 2013357 h 2726422"/>
              <a:gd name="connsiteX88" fmla="*/ 595618 w 2256639"/>
              <a:gd name="connsiteY88" fmla="*/ 1954634 h 2726422"/>
              <a:gd name="connsiteX89" fmla="*/ 570451 w 2256639"/>
              <a:gd name="connsiteY89" fmla="*/ 1904301 h 2726422"/>
              <a:gd name="connsiteX90" fmla="*/ 553673 w 2256639"/>
              <a:gd name="connsiteY90" fmla="*/ 1845578 h 2726422"/>
              <a:gd name="connsiteX91" fmla="*/ 528507 w 2256639"/>
              <a:gd name="connsiteY91" fmla="*/ 1820411 h 2726422"/>
              <a:gd name="connsiteX92" fmla="*/ 503340 w 2256639"/>
              <a:gd name="connsiteY92" fmla="*/ 1736521 h 2726422"/>
              <a:gd name="connsiteX93" fmla="*/ 494951 w 2256639"/>
              <a:gd name="connsiteY93" fmla="*/ 1711354 h 2726422"/>
              <a:gd name="connsiteX94" fmla="*/ 478173 w 2256639"/>
              <a:gd name="connsiteY94" fmla="*/ 1652631 h 2726422"/>
              <a:gd name="connsiteX95" fmla="*/ 461395 w 2256639"/>
              <a:gd name="connsiteY95" fmla="*/ 1627464 h 2726422"/>
              <a:gd name="connsiteX96" fmla="*/ 436228 w 2256639"/>
              <a:gd name="connsiteY96" fmla="*/ 1568741 h 2726422"/>
              <a:gd name="connsiteX97" fmla="*/ 419450 w 2256639"/>
              <a:gd name="connsiteY97" fmla="*/ 1518407 h 2726422"/>
              <a:gd name="connsiteX98" fmla="*/ 402672 w 2256639"/>
              <a:gd name="connsiteY98" fmla="*/ 1484851 h 2726422"/>
              <a:gd name="connsiteX99" fmla="*/ 385894 w 2256639"/>
              <a:gd name="connsiteY99" fmla="*/ 1459684 h 2726422"/>
              <a:gd name="connsiteX100" fmla="*/ 360727 w 2256639"/>
              <a:gd name="connsiteY100" fmla="*/ 1409350 h 2726422"/>
              <a:gd name="connsiteX101" fmla="*/ 293615 w 2256639"/>
              <a:gd name="connsiteY101" fmla="*/ 1392572 h 2726422"/>
              <a:gd name="connsiteX102" fmla="*/ 218114 w 2256639"/>
              <a:gd name="connsiteY102" fmla="*/ 1359016 h 2726422"/>
              <a:gd name="connsiteX103" fmla="*/ 184558 w 2256639"/>
              <a:gd name="connsiteY103" fmla="*/ 1333849 h 2726422"/>
              <a:gd name="connsiteX104" fmla="*/ 151002 w 2256639"/>
              <a:gd name="connsiteY104" fmla="*/ 1317071 h 2726422"/>
              <a:gd name="connsiteX105" fmla="*/ 100668 w 2256639"/>
              <a:gd name="connsiteY105" fmla="*/ 1283515 h 2726422"/>
              <a:gd name="connsiteX106" fmla="*/ 75501 w 2256639"/>
              <a:gd name="connsiteY106" fmla="*/ 1266737 h 2726422"/>
              <a:gd name="connsiteX107" fmla="*/ 50334 w 2256639"/>
              <a:gd name="connsiteY107" fmla="*/ 1249959 h 2726422"/>
              <a:gd name="connsiteX108" fmla="*/ 16778 w 2256639"/>
              <a:gd name="connsiteY108" fmla="*/ 1199625 h 2726422"/>
              <a:gd name="connsiteX109" fmla="*/ 0 w 2256639"/>
              <a:gd name="connsiteY109" fmla="*/ 1132513 h 2726422"/>
              <a:gd name="connsiteX110" fmla="*/ 8389 w 2256639"/>
              <a:gd name="connsiteY110" fmla="*/ 964734 h 2726422"/>
              <a:gd name="connsiteX111" fmla="*/ 16778 w 2256639"/>
              <a:gd name="connsiteY111" fmla="*/ 914400 h 2726422"/>
              <a:gd name="connsiteX112" fmla="*/ 25167 w 2256639"/>
              <a:gd name="connsiteY112" fmla="*/ 822121 h 2726422"/>
              <a:gd name="connsiteX113" fmla="*/ 33556 w 2256639"/>
              <a:gd name="connsiteY113" fmla="*/ 788565 h 2726422"/>
              <a:gd name="connsiteX114" fmla="*/ 41945 w 2256639"/>
              <a:gd name="connsiteY114" fmla="*/ 721453 h 2726422"/>
              <a:gd name="connsiteX115" fmla="*/ 58723 w 2256639"/>
              <a:gd name="connsiteY115" fmla="*/ 654341 h 2726422"/>
              <a:gd name="connsiteX116" fmla="*/ 75501 w 2256639"/>
              <a:gd name="connsiteY116" fmla="*/ 545284 h 2726422"/>
              <a:gd name="connsiteX117" fmla="*/ 83890 w 2256639"/>
              <a:gd name="connsiteY117" fmla="*/ 503339 h 2726422"/>
              <a:gd name="connsiteX118" fmla="*/ 100668 w 2256639"/>
              <a:gd name="connsiteY118" fmla="*/ 469783 h 2726422"/>
              <a:gd name="connsiteX119" fmla="*/ 125835 w 2256639"/>
              <a:gd name="connsiteY119" fmla="*/ 360726 h 2726422"/>
              <a:gd name="connsiteX120" fmla="*/ 142613 w 2256639"/>
              <a:gd name="connsiteY120" fmla="*/ 318781 h 2726422"/>
              <a:gd name="connsiteX121" fmla="*/ 159391 w 2256639"/>
              <a:gd name="connsiteY121" fmla="*/ 234891 h 2726422"/>
              <a:gd name="connsiteX122" fmla="*/ 176169 w 2256639"/>
              <a:gd name="connsiteY122" fmla="*/ 184557 h 2726422"/>
              <a:gd name="connsiteX123" fmla="*/ 192947 w 2256639"/>
              <a:gd name="connsiteY123" fmla="*/ 159390 h 2726422"/>
              <a:gd name="connsiteX124" fmla="*/ 209725 w 2256639"/>
              <a:gd name="connsiteY124" fmla="*/ 109057 h 2726422"/>
              <a:gd name="connsiteX125" fmla="*/ 226503 w 2256639"/>
              <a:gd name="connsiteY125" fmla="*/ 83890 h 2726422"/>
              <a:gd name="connsiteX126" fmla="*/ 234892 w 2256639"/>
              <a:gd name="connsiteY126" fmla="*/ 58723 h 2726422"/>
              <a:gd name="connsiteX127" fmla="*/ 251670 w 2256639"/>
              <a:gd name="connsiteY127" fmla="*/ 33556 h 2726422"/>
              <a:gd name="connsiteX128" fmla="*/ 268448 w 2256639"/>
              <a:gd name="connsiteY128" fmla="*/ 0 h 2726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Lst>
            <a:rect l="l" t="t" r="r" b="b"/>
            <a:pathLst>
              <a:path w="2256639" h="2726422">
                <a:moveTo>
                  <a:pt x="92279" y="33556"/>
                </a:moveTo>
                <a:lnTo>
                  <a:pt x="92279" y="33556"/>
                </a:lnTo>
                <a:cubicBezTo>
                  <a:pt x="117446" y="25167"/>
                  <a:pt x="141280" y="9622"/>
                  <a:pt x="167780" y="8389"/>
                </a:cubicBezTo>
                <a:cubicBezTo>
                  <a:pt x="501631" y="-7139"/>
                  <a:pt x="354584" y="1772"/>
                  <a:pt x="494951" y="25167"/>
                </a:cubicBezTo>
                <a:cubicBezTo>
                  <a:pt x="514455" y="28418"/>
                  <a:pt x="534219" y="30019"/>
                  <a:pt x="553673" y="33556"/>
                </a:cubicBezTo>
                <a:cubicBezTo>
                  <a:pt x="589734" y="40113"/>
                  <a:pt x="580950" y="41349"/>
                  <a:pt x="612396" y="50334"/>
                </a:cubicBezTo>
                <a:cubicBezTo>
                  <a:pt x="623482" y="53501"/>
                  <a:pt x="634697" y="56222"/>
                  <a:pt x="645952" y="58723"/>
                </a:cubicBezTo>
                <a:cubicBezTo>
                  <a:pt x="659871" y="61816"/>
                  <a:pt x="674240" y="63015"/>
                  <a:pt x="687897" y="67112"/>
                </a:cubicBezTo>
                <a:cubicBezTo>
                  <a:pt x="702321" y="71439"/>
                  <a:pt x="715418" y="79563"/>
                  <a:pt x="729842" y="83890"/>
                </a:cubicBezTo>
                <a:cubicBezTo>
                  <a:pt x="767528" y="95196"/>
                  <a:pt x="832419" y="97791"/>
                  <a:pt x="864066" y="100668"/>
                </a:cubicBezTo>
                <a:cubicBezTo>
                  <a:pt x="872455" y="103464"/>
                  <a:pt x="880601" y="107139"/>
                  <a:pt x="889233" y="109057"/>
                </a:cubicBezTo>
                <a:cubicBezTo>
                  <a:pt x="950891" y="122758"/>
                  <a:pt x="1009285" y="121802"/>
                  <a:pt x="1073791" y="125834"/>
                </a:cubicBezTo>
                <a:cubicBezTo>
                  <a:pt x="1087773" y="128630"/>
                  <a:pt x="1101903" y="130765"/>
                  <a:pt x="1115736" y="134223"/>
                </a:cubicBezTo>
                <a:cubicBezTo>
                  <a:pt x="1124315" y="136368"/>
                  <a:pt x="1132400" y="140183"/>
                  <a:pt x="1140903" y="142612"/>
                </a:cubicBezTo>
                <a:cubicBezTo>
                  <a:pt x="1229652" y="167969"/>
                  <a:pt x="1105178" y="127907"/>
                  <a:pt x="1224793" y="167779"/>
                </a:cubicBezTo>
                <a:cubicBezTo>
                  <a:pt x="1233182" y="170575"/>
                  <a:pt x="1242602" y="171263"/>
                  <a:pt x="1249960" y="176168"/>
                </a:cubicBezTo>
                <a:cubicBezTo>
                  <a:pt x="1322085" y="224251"/>
                  <a:pt x="1230830" y="166603"/>
                  <a:pt x="1300294" y="201335"/>
                </a:cubicBezTo>
                <a:cubicBezTo>
                  <a:pt x="1309312" y="205844"/>
                  <a:pt x="1315804" y="215216"/>
                  <a:pt x="1325461" y="218113"/>
                </a:cubicBezTo>
                <a:cubicBezTo>
                  <a:pt x="1344400" y="223795"/>
                  <a:pt x="1364610" y="223706"/>
                  <a:pt x="1384184" y="226502"/>
                </a:cubicBezTo>
                <a:cubicBezTo>
                  <a:pt x="1392573" y="229298"/>
                  <a:pt x="1401442" y="230936"/>
                  <a:pt x="1409351" y="234891"/>
                </a:cubicBezTo>
                <a:cubicBezTo>
                  <a:pt x="1440595" y="250513"/>
                  <a:pt x="1431853" y="253643"/>
                  <a:pt x="1459684" y="276836"/>
                </a:cubicBezTo>
                <a:cubicBezTo>
                  <a:pt x="1467429" y="283291"/>
                  <a:pt x="1476462" y="288021"/>
                  <a:pt x="1484851" y="293614"/>
                </a:cubicBezTo>
                <a:cubicBezTo>
                  <a:pt x="1490444" y="302003"/>
                  <a:pt x="1497120" y="309763"/>
                  <a:pt x="1501629" y="318781"/>
                </a:cubicBezTo>
                <a:cubicBezTo>
                  <a:pt x="1505584" y="326690"/>
                  <a:pt x="1505724" y="336218"/>
                  <a:pt x="1510018" y="343948"/>
                </a:cubicBezTo>
                <a:cubicBezTo>
                  <a:pt x="1519811" y="361575"/>
                  <a:pt x="1537197" y="375152"/>
                  <a:pt x="1543574" y="394282"/>
                </a:cubicBezTo>
                <a:cubicBezTo>
                  <a:pt x="1555609" y="430387"/>
                  <a:pt x="1549818" y="410870"/>
                  <a:pt x="1560352" y="453005"/>
                </a:cubicBezTo>
                <a:cubicBezTo>
                  <a:pt x="1557556" y="525710"/>
                  <a:pt x="1556502" y="598502"/>
                  <a:pt x="1551963" y="671119"/>
                </a:cubicBezTo>
                <a:cubicBezTo>
                  <a:pt x="1550249" y="698544"/>
                  <a:pt x="1541890" y="728189"/>
                  <a:pt x="1535185" y="755009"/>
                </a:cubicBezTo>
                <a:cubicBezTo>
                  <a:pt x="1532389" y="780176"/>
                  <a:pt x="1530377" y="805443"/>
                  <a:pt x="1526796" y="830510"/>
                </a:cubicBezTo>
                <a:cubicBezTo>
                  <a:pt x="1512219" y="932549"/>
                  <a:pt x="1523627" y="801892"/>
                  <a:pt x="1510018" y="931178"/>
                </a:cubicBezTo>
                <a:cubicBezTo>
                  <a:pt x="1506493" y="964665"/>
                  <a:pt x="1504425" y="998289"/>
                  <a:pt x="1501629" y="1031845"/>
                </a:cubicBezTo>
                <a:cubicBezTo>
                  <a:pt x="1508353" y="1253746"/>
                  <a:pt x="1459022" y="1238966"/>
                  <a:pt x="1526796" y="1333849"/>
                </a:cubicBezTo>
                <a:cubicBezTo>
                  <a:pt x="1534923" y="1345226"/>
                  <a:pt x="1542076" y="1357518"/>
                  <a:pt x="1551963" y="1367405"/>
                </a:cubicBezTo>
                <a:cubicBezTo>
                  <a:pt x="1568225" y="1383667"/>
                  <a:pt x="1581828" y="1385749"/>
                  <a:pt x="1602297" y="1392572"/>
                </a:cubicBezTo>
                <a:cubicBezTo>
                  <a:pt x="1618101" y="1408376"/>
                  <a:pt x="1631608" y="1425173"/>
                  <a:pt x="1652631" y="1434517"/>
                </a:cubicBezTo>
                <a:cubicBezTo>
                  <a:pt x="1668792" y="1441700"/>
                  <a:pt x="1702965" y="1451295"/>
                  <a:pt x="1702965" y="1451295"/>
                </a:cubicBezTo>
                <a:cubicBezTo>
                  <a:pt x="1752653" y="1488561"/>
                  <a:pt x="1724888" y="1468706"/>
                  <a:pt x="1786855" y="1510018"/>
                </a:cubicBezTo>
                <a:cubicBezTo>
                  <a:pt x="1795244" y="1515611"/>
                  <a:pt x="1802457" y="1523608"/>
                  <a:pt x="1812022" y="1526796"/>
                </a:cubicBezTo>
                <a:cubicBezTo>
                  <a:pt x="1833804" y="1534057"/>
                  <a:pt x="1859072" y="1541932"/>
                  <a:pt x="1879134" y="1551963"/>
                </a:cubicBezTo>
                <a:cubicBezTo>
                  <a:pt x="1888152" y="1556472"/>
                  <a:pt x="1894861" y="1565201"/>
                  <a:pt x="1904301" y="1568741"/>
                </a:cubicBezTo>
                <a:cubicBezTo>
                  <a:pt x="1917652" y="1573748"/>
                  <a:pt x="1932589" y="1573033"/>
                  <a:pt x="1946246" y="1577130"/>
                </a:cubicBezTo>
                <a:cubicBezTo>
                  <a:pt x="2056613" y="1610240"/>
                  <a:pt x="1921173" y="1580504"/>
                  <a:pt x="2030136" y="1602297"/>
                </a:cubicBezTo>
                <a:cubicBezTo>
                  <a:pt x="2038525" y="1607890"/>
                  <a:pt x="2046285" y="1614566"/>
                  <a:pt x="2055303" y="1619075"/>
                </a:cubicBezTo>
                <a:cubicBezTo>
                  <a:pt x="2068712" y="1625780"/>
                  <a:pt x="2101483" y="1632269"/>
                  <a:pt x="2114026" y="1635853"/>
                </a:cubicBezTo>
                <a:cubicBezTo>
                  <a:pt x="2122529" y="1638282"/>
                  <a:pt x="2130804" y="1641446"/>
                  <a:pt x="2139193" y="1644242"/>
                </a:cubicBezTo>
                <a:cubicBezTo>
                  <a:pt x="2144786" y="1655427"/>
                  <a:pt x="2152016" y="1665934"/>
                  <a:pt x="2155971" y="1677798"/>
                </a:cubicBezTo>
                <a:cubicBezTo>
                  <a:pt x="2163263" y="1699674"/>
                  <a:pt x="2159958" y="1725724"/>
                  <a:pt x="2172749" y="1744910"/>
                </a:cubicBezTo>
                <a:cubicBezTo>
                  <a:pt x="2183934" y="1761688"/>
                  <a:pt x="2197287" y="1777208"/>
                  <a:pt x="2206305" y="1795244"/>
                </a:cubicBezTo>
                <a:cubicBezTo>
                  <a:pt x="2227592" y="1837818"/>
                  <a:pt x="2216146" y="1818395"/>
                  <a:pt x="2239861" y="1853967"/>
                </a:cubicBezTo>
                <a:cubicBezTo>
                  <a:pt x="2242657" y="1865152"/>
                  <a:pt x="2245083" y="1876437"/>
                  <a:pt x="2248250" y="1887523"/>
                </a:cubicBezTo>
                <a:cubicBezTo>
                  <a:pt x="2250679" y="1896026"/>
                  <a:pt x="2256639" y="1903847"/>
                  <a:pt x="2256639" y="1912690"/>
                </a:cubicBezTo>
                <a:cubicBezTo>
                  <a:pt x="2256639" y="1993832"/>
                  <a:pt x="2253159" y="2074977"/>
                  <a:pt x="2248250" y="2155970"/>
                </a:cubicBezTo>
                <a:cubicBezTo>
                  <a:pt x="2247749" y="2164234"/>
                  <a:pt x="2235812" y="2204566"/>
                  <a:pt x="2231472" y="2214693"/>
                </a:cubicBezTo>
                <a:cubicBezTo>
                  <a:pt x="2226546" y="2226187"/>
                  <a:pt x="2219338" y="2236638"/>
                  <a:pt x="2214694" y="2248249"/>
                </a:cubicBezTo>
                <a:lnTo>
                  <a:pt x="2189527" y="2323750"/>
                </a:lnTo>
                <a:cubicBezTo>
                  <a:pt x="2186731" y="2332139"/>
                  <a:pt x="2185093" y="2341008"/>
                  <a:pt x="2181138" y="2348917"/>
                </a:cubicBezTo>
                <a:cubicBezTo>
                  <a:pt x="2175545" y="2360102"/>
                  <a:pt x="2169286" y="2370979"/>
                  <a:pt x="2164360" y="2382473"/>
                </a:cubicBezTo>
                <a:cubicBezTo>
                  <a:pt x="2160877" y="2390601"/>
                  <a:pt x="2160427" y="2400002"/>
                  <a:pt x="2155971" y="2407640"/>
                </a:cubicBezTo>
                <a:cubicBezTo>
                  <a:pt x="2111484" y="2483904"/>
                  <a:pt x="2126991" y="2468905"/>
                  <a:pt x="2080470" y="2499919"/>
                </a:cubicBezTo>
                <a:cubicBezTo>
                  <a:pt x="2074877" y="2511104"/>
                  <a:pt x="2071698" y="2523868"/>
                  <a:pt x="2063692" y="2533475"/>
                </a:cubicBezTo>
                <a:cubicBezTo>
                  <a:pt x="2051183" y="2548486"/>
                  <a:pt x="2030535" y="2552916"/>
                  <a:pt x="2013358" y="2558642"/>
                </a:cubicBezTo>
                <a:cubicBezTo>
                  <a:pt x="2010562" y="2567031"/>
                  <a:pt x="2010493" y="2576904"/>
                  <a:pt x="2004969" y="2583809"/>
                </a:cubicBezTo>
                <a:cubicBezTo>
                  <a:pt x="1996363" y="2594566"/>
                  <a:pt x="1955372" y="2612150"/>
                  <a:pt x="1946246" y="2617365"/>
                </a:cubicBezTo>
                <a:cubicBezTo>
                  <a:pt x="1915269" y="2635066"/>
                  <a:pt x="1924397" y="2637093"/>
                  <a:pt x="1887523" y="2650921"/>
                </a:cubicBezTo>
                <a:cubicBezTo>
                  <a:pt x="1873983" y="2655998"/>
                  <a:pt x="1823412" y="2665421"/>
                  <a:pt x="1812022" y="2667699"/>
                </a:cubicBezTo>
                <a:cubicBezTo>
                  <a:pt x="1750425" y="2698498"/>
                  <a:pt x="1805075" y="2675826"/>
                  <a:pt x="1711354" y="2692866"/>
                </a:cubicBezTo>
                <a:cubicBezTo>
                  <a:pt x="1630409" y="2707583"/>
                  <a:pt x="1783172" y="2701623"/>
                  <a:pt x="1619075" y="2718033"/>
                </a:cubicBezTo>
                <a:cubicBezTo>
                  <a:pt x="1557798" y="2724161"/>
                  <a:pt x="1496037" y="2723626"/>
                  <a:pt x="1434518" y="2726422"/>
                </a:cubicBezTo>
                <a:lnTo>
                  <a:pt x="1124125" y="2709644"/>
                </a:lnTo>
                <a:cubicBezTo>
                  <a:pt x="1112626" y="2708803"/>
                  <a:pt x="1101824" y="2703756"/>
                  <a:pt x="1090569" y="2701255"/>
                </a:cubicBezTo>
                <a:cubicBezTo>
                  <a:pt x="1076650" y="2698162"/>
                  <a:pt x="1062457" y="2696324"/>
                  <a:pt x="1048624" y="2692866"/>
                </a:cubicBezTo>
                <a:cubicBezTo>
                  <a:pt x="1020118" y="2685739"/>
                  <a:pt x="973699" y="2662490"/>
                  <a:pt x="956345" y="2650921"/>
                </a:cubicBezTo>
                <a:cubicBezTo>
                  <a:pt x="939567" y="2639736"/>
                  <a:pt x="920270" y="2631624"/>
                  <a:pt x="906011" y="2617365"/>
                </a:cubicBezTo>
                <a:lnTo>
                  <a:pt x="880844" y="2592198"/>
                </a:lnTo>
                <a:cubicBezTo>
                  <a:pt x="862849" y="2538212"/>
                  <a:pt x="886563" y="2596849"/>
                  <a:pt x="847288" y="2541864"/>
                </a:cubicBezTo>
                <a:cubicBezTo>
                  <a:pt x="836635" y="2526950"/>
                  <a:pt x="827337" y="2501397"/>
                  <a:pt x="822121" y="2483141"/>
                </a:cubicBezTo>
                <a:cubicBezTo>
                  <a:pt x="818954" y="2472055"/>
                  <a:pt x="818888" y="2459897"/>
                  <a:pt x="813732" y="2449585"/>
                </a:cubicBezTo>
                <a:cubicBezTo>
                  <a:pt x="807479" y="2437079"/>
                  <a:pt x="796954" y="2427214"/>
                  <a:pt x="788565" y="2416029"/>
                </a:cubicBezTo>
                <a:cubicBezTo>
                  <a:pt x="784308" y="2399001"/>
                  <a:pt x="779008" y="2374155"/>
                  <a:pt x="771787" y="2357306"/>
                </a:cubicBezTo>
                <a:cubicBezTo>
                  <a:pt x="766861" y="2345812"/>
                  <a:pt x="759400" y="2335459"/>
                  <a:pt x="755009" y="2323750"/>
                </a:cubicBezTo>
                <a:cubicBezTo>
                  <a:pt x="750961" y="2312955"/>
                  <a:pt x="750668" y="2300989"/>
                  <a:pt x="746620" y="2290194"/>
                </a:cubicBezTo>
                <a:cubicBezTo>
                  <a:pt x="742229" y="2278485"/>
                  <a:pt x="733797" y="2268502"/>
                  <a:pt x="729842" y="2256638"/>
                </a:cubicBezTo>
                <a:cubicBezTo>
                  <a:pt x="722550" y="2234762"/>
                  <a:pt x="725855" y="2208712"/>
                  <a:pt x="713064" y="2189526"/>
                </a:cubicBezTo>
                <a:cubicBezTo>
                  <a:pt x="707471" y="2181137"/>
                  <a:pt x="700381" y="2173572"/>
                  <a:pt x="696286" y="2164359"/>
                </a:cubicBezTo>
                <a:cubicBezTo>
                  <a:pt x="689103" y="2148198"/>
                  <a:pt x="689318" y="2128740"/>
                  <a:pt x="679508" y="2114025"/>
                </a:cubicBezTo>
                <a:cubicBezTo>
                  <a:pt x="673915" y="2105636"/>
                  <a:pt x="667239" y="2097876"/>
                  <a:pt x="662730" y="2088858"/>
                </a:cubicBezTo>
                <a:cubicBezTo>
                  <a:pt x="658775" y="2080949"/>
                  <a:pt x="658635" y="2071421"/>
                  <a:pt x="654341" y="2063691"/>
                </a:cubicBezTo>
                <a:cubicBezTo>
                  <a:pt x="644548" y="2046064"/>
                  <a:pt x="620785" y="2013357"/>
                  <a:pt x="620785" y="2013357"/>
                </a:cubicBezTo>
                <a:cubicBezTo>
                  <a:pt x="603326" y="1943522"/>
                  <a:pt x="624584" y="2012565"/>
                  <a:pt x="595618" y="1954634"/>
                </a:cubicBezTo>
                <a:cubicBezTo>
                  <a:pt x="560886" y="1885171"/>
                  <a:pt x="618535" y="1976428"/>
                  <a:pt x="570451" y="1904301"/>
                </a:cubicBezTo>
                <a:cubicBezTo>
                  <a:pt x="569332" y="1899826"/>
                  <a:pt x="558487" y="1852799"/>
                  <a:pt x="553673" y="1845578"/>
                </a:cubicBezTo>
                <a:cubicBezTo>
                  <a:pt x="547092" y="1835707"/>
                  <a:pt x="536896" y="1828800"/>
                  <a:pt x="528507" y="1820411"/>
                </a:cubicBezTo>
                <a:cubicBezTo>
                  <a:pt x="488635" y="1700796"/>
                  <a:pt x="528697" y="1825270"/>
                  <a:pt x="503340" y="1736521"/>
                </a:cubicBezTo>
                <a:cubicBezTo>
                  <a:pt x="500911" y="1728018"/>
                  <a:pt x="497380" y="1719857"/>
                  <a:pt x="494951" y="1711354"/>
                </a:cubicBezTo>
                <a:cubicBezTo>
                  <a:pt x="491367" y="1698811"/>
                  <a:pt x="484878" y="1666040"/>
                  <a:pt x="478173" y="1652631"/>
                </a:cubicBezTo>
                <a:cubicBezTo>
                  <a:pt x="473664" y="1643613"/>
                  <a:pt x="466988" y="1635853"/>
                  <a:pt x="461395" y="1627464"/>
                </a:cubicBezTo>
                <a:cubicBezTo>
                  <a:pt x="439204" y="1538698"/>
                  <a:pt x="469333" y="1643227"/>
                  <a:pt x="436228" y="1568741"/>
                </a:cubicBezTo>
                <a:cubicBezTo>
                  <a:pt x="429045" y="1552580"/>
                  <a:pt x="427359" y="1534225"/>
                  <a:pt x="419450" y="1518407"/>
                </a:cubicBezTo>
                <a:cubicBezTo>
                  <a:pt x="413857" y="1507222"/>
                  <a:pt x="408877" y="1495709"/>
                  <a:pt x="402672" y="1484851"/>
                </a:cubicBezTo>
                <a:cubicBezTo>
                  <a:pt x="397670" y="1476097"/>
                  <a:pt x="390403" y="1468702"/>
                  <a:pt x="385894" y="1459684"/>
                </a:cubicBezTo>
                <a:cubicBezTo>
                  <a:pt x="375762" y="1439421"/>
                  <a:pt x="380762" y="1425378"/>
                  <a:pt x="360727" y="1409350"/>
                </a:cubicBezTo>
                <a:cubicBezTo>
                  <a:pt x="351950" y="1402328"/>
                  <a:pt x="295992" y="1393220"/>
                  <a:pt x="293615" y="1392572"/>
                </a:cubicBezTo>
                <a:cubicBezTo>
                  <a:pt x="249482" y="1380536"/>
                  <a:pt x="249008" y="1381083"/>
                  <a:pt x="218114" y="1359016"/>
                </a:cubicBezTo>
                <a:cubicBezTo>
                  <a:pt x="206737" y="1350889"/>
                  <a:pt x="196414" y="1341259"/>
                  <a:pt x="184558" y="1333849"/>
                </a:cubicBezTo>
                <a:cubicBezTo>
                  <a:pt x="173953" y="1327221"/>
                  <a:pt x="161725" y="1323505"/>
                  <a:pt x="151002" y="1317071"/>
                </a:cubicBezTo>
                <a:cubicBezTo>
                  <a:pt x="133711" y="1306696"/>
                  <a:pt x="117446" y="1294700"/>
                  <a:pt x="100668" y="1283515"/>
                </a:cubicBezTo>
                <a:lnTo>
                  <a:pt x="75501" y="1266737"/>
                </a:lnTo>
                <a:lnTo>
                  <a:pt x="50334" y="1249959"/>
                </a:lnTo>
                <a:cubicBezTo>
                  <a:pt x="39149" y="1233181"/>
                  <a:pt x="20733" y="1219398"/>
                  <a:pt x="16778" y="1199625"/>
                </a:cubicBezTo>
                <a:cubicBezTo>
                  <a:pt x="6655" y="1149009"/>
                  <a:pt x="12898" y="1171207"/>
                  <a:pt x="0" y="1132513"/>
                </a:cubicBezTo>
                <a:cubicBezTo>
                  <a:pt x="2796" y="1076587"/>
                  <a:pt x="4094" y="1020565"/>
                  <a:pt x="8389" y="964734"/>
                </a:cubicBezTo>
                <a:cubicBezTo>
                  <a:pt x="9694" y="947775"/>
                  <a:pt x="14791" y="931293"/>
                  <a:pt x="16778" y="914400"/>
                </a:cubicBezTo>
                <a:cubicBezTo>
                  <a:pt x="20387" y="883725"/>
                  <a:pt x="21085" y="852737"/>
                  <a:pt x="25167" y="822121"/>
                </a:cubicBezTo>
                <a:cubicBezTo>
                  <a:pt x="26691" y="810693"/>
                  <a:pt x="31661" y="799938"/>
                  <a:pt x="33556" y="788565"/>
                </a:cubicBezTo>
                <a:cubicBezTo>
                  <a:pt x="37262" y="766327"/>
                  <a:pt x="38517" y="743736"/>
                  <a:pt x="41945" y="721453"/>
                </a:cubicBezTo>
                <a:cubicBezTo>
                  <a:pt x="47730" y="683852"/>
                  <a:pt x="48516" y="684963"/>
                  <a:pt x="58723" y="654341"/>
                </a:cubicBezTo>
                <a:cubicBezTo>
                  <a:pt x="65007" y="610351"/>
                  <a:pt x="67741" y="587963"/>
                  <a:pt x="75501" y="545284"/>
                </a:cubicBezTo>
                <a:cubicBezTo>
                  <a:pt x="78052" y="531255"/>
                  <a:pt x="79381" y="516866"/>
                  <a:pt x="83890" y="503339"/>
                </a:cubicBezTo>
                <a:cubicBezTo>
                  <a:pt x="87845" y="491475"/>
                  <a:pt x="96713" y="481647"/>
                  <a:pt x="100668" y="469783"/>
                </a:cubicBezTo>
                <a:cubicBezTo>
                  <a:pt x="164597" y="277996"/>
                  <a:pt x="85906" y="493821"/>
                  <a:pt x="125835" y="360726"/>
                </a:cubicBezTo>
                <a:cubicBezTo>
                  <a:pt x="130162" y="346302"/>
                  <a:pt x="137020" y="332763"/>
                  <a:pt x="142613" y="318781"/>
                </a:cubicBezTo>
                <a:cubicBezTo>
                  <a:pt x="148282" y="284768"/>
                  <a:pt x="150005" y="266177"/>
                  <a:pt x="159391" y="234891"/>
                </a:cubicBezTo>
                <a:cubicBezTo>
                  <a:pt x="164473" y="217951"/>
                  <a:pt x="166359" y="199272"/>
                  <a:pt x="176169" y="184557"/>
                </a:cubicBezTo>
                <a:cubicBezTo>
                  <a:pt x="181762" y="176168"/>
                  <a:pt x="188852" y="168603"/>
                  <a:pt x="192947" y="159390"/>
                </a:cubicBezTo>
                <a:cubicBezTo>
                  <a:pt x="200130" y="143229"/>
                  <a:pt x="199915" y="123772"/>
                  <a:pt x="209725" y="109057"/>
                </a:cubicBezTo>
                <a:cubicBezTo>
                  <a:pt x="215318" y="100668"/>
                  <a:pt x="221994" y="92908"/>
                  <a:pt x="226503" y="83890"/>
                </a:cubicBezTo>
                <a:cubicBezTo>
                  <a:pt x="230458" y="75981"/>
                  <a:pt x="230937" y="66632"/>
                  <a:pt x="234892" y="58723"/>
                </a:cubicBezTo>
                <a:cubicBezTo>
                  <a:pt x="239401" y="49705"/>
                  <a:pt x="247161" y="42574"/>
                  <a:pt x="251670" y="33556"/>
                </a:cubicBezTo>
                <a:cubicBezTo>
                  <a:pt x="270949" y="-5002"/>
                  <a:pt x="249495" y="18953"/>
                  <a:pt x="268448" y="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3" name="TextBox 12">
            <a:extLst>
              <a:ext uri="{FF2B5EF4-FFF2-40B4-BE49-F238E27FC236}">
                <a16:creationId xmlns:a16="http://schemas.microsoft.com/office/drawing/2014/main" id="{35DCD47E-B096-4311-BC9E-B0113030A4B6}"/>
              </a:ext>
            </a:extLst>
          </p:cNvPr>
          <p:cNvSpPr txBox="1"/>
          <p:nvPr/>
        </p:nvSpPr>
        <p:spPr>
          <a:xfrm>
            <a:off x="5944949" y="5353516"/>
            <a:ext cx="1576842" cy="307777"/>
          </a:xfrm>
          <a:prstGeom prst="rect">
            <a:avLst/>
          </a:prstGeom>
          <a:noFill/>
        </p:spPr>
        <p:txBody>
          <a:bodyPr wrap="none" rtlCol="0">
            <a:spAutoFit/>
          </a:bodyPr>
          <a:lstStyle/>
          <a:p>
            <a:r>
              <a:rPr lang="en-US" altLang="zh-CN" sz="1400" dirty="0">
                <a:latin typeface="微软雅黑" panose="020B0503020204020204" pitchFamily="34" charset="-122"/>
                <a:ea typeface="微软雅黑" panose="020B0503020204020204" pitchFamily="34" charset="-122"/>
              </a:rPr>
              <a:t>VQSA</a:t>
            </a:r>
            <a:r>
              <a:rPr lang="zh-CN" altLang="en-US" sz="1400" dirty="0">
                <a:latin typeface="微软雅黑" panose="020B0503020204020204" pitchFamily="34" charset="-122"/>
                <a:ea typeface="微软雅黑" panose="020B0503020204020204" pitchFamily="34" charset="-122"/>
              </a:rPr>
              <a:t>整体架构图</a:t>
            </a:r>
          </a:p>
        </p:txBody>
      </p:sp>
      <p:sp>
        <p:nvSpPr>
          <p:cNvPr id="14" name="Content Placeholder 1">
            <a:extLst>
              <a:ext uri="{FF2B5EF4-FFF2-40B4-BE49-F238E27FC236}">
                <a16:creationId xmlns:a16="http://schemas.microsoft.com/office/drawing/2014/main" id="{C28C2266-8B1C-4606-A42D-AB91D641A932}"/>
              </a:ext>
            </a:extLst>
          </p:cNvPr>
          <p:cNvSpPr>
            <a:spLocks noGrp="1"/>
          </p:cNvSpPr>
          <p:nvPr>
            <p:ph sz="quarter" idx="10"/>
          </p:nvPr>
        </p:nvSpPr>
        <p:spPr>
          <a:xfrm>
            <a:off x="535495" y="1793707"/>
            <a:ext cx="3980554" cy="5007473"/>
          </a:xfrm>
        </p:spPr>
        <p:txBody>
          <a:bodyPr>
            <a:normAutofit/>
          </a:bodyPr>
          <a:lstStyle/>
          <a:p>
            <a:pPr marL="0" indent="0">
              <a:lnSpc>
                <a:spcPts val="1600"/>
              </a:lnSpc>
              <a:buNone/>
            </a:pPr>
            <a:r>
              <a:rPr lang="zh-CN" altLang="en-US" b="1" dirty="0"/>
              <a:t>三、</a:t>
            </a:r>
            <a:r>
              <a:rPr lang="en-US" altLang="zh-CN" b="1" dirty="0"/>
              <a:t>PSM</a:t>
            </a:r>
            <a:r>
              <a:rPr lang="zh-CN" altLang="en-US" b="1" dirty="0"/>
              <a:t>及管理模块</a:t>
            </a:r>
            <a:endParaRPr lang="en-US" altLang="zh-CN" b="1" dirty="0"/>
          </a:p>
          <a:p>
            <a:pPr marL="0" indent="0">
              <a:lnSpc>
                <a:spcPts val="1600"/>
              </a:lnSpc>
              <a:buNone/>
            </a:pPr>
            <a:r>
              <a:rPr lang="zh-CN" altLang="en-US" sz="1600" b="1" dirty="0"/>
              <a:t>解决两种冲突：</a:t>
            </a:r>
            <a:endParaRPr lang="en-US" altLang="zh-CN" sz="1600" b="1" dirty="0"/>
          </a:p>
          <a:p>
            <a:pPr marL="342900" indent="-342900">
              <a:lnSpc>
                <a:spcPts val="1600"/>
              </a:lnSpc>
              <a:buFont typeface="+mj-lt"/>
              <a:buAutoNum type="arabicPeriod"/>
            </a:pPr>
            <a:r>
              <a:rPr lang="zh-CN" altLang="en-US" sz="1400" dirty="0"/>
              <a:t>数据到达冲突：多个输入端口同时向一个缓存写入数据时</a:t>
            </a:r>
            <a:endParaRPr lang="en-US" altLang="zh-CN" sz="1400" dirty="0"/>
          </a:p>
          <a:p>
            <a:pPr marL="342900" indent="-342900">
              <a:lnSpc>
                <a:spcPts val="1600"/>
              </a:lnSpc>
              <a:buFont typeface="+mj-lt"/>
              <a:buAutoNum type="arabicPeriod"/>
            </a:pPr>
            <a:r>
              <a:rPr lang="zh-CN" altLang="en-US" sz="1400" dirty="0"/>
              <a:t>数据发送冲突：多个端口同时读取同一个缓存中的多项数据发送时</a:t>
            </a:r>
            <a:endParaRPr lang="en-US" altLang="zh-CN" sz="1400" dirty="0"/>
          </a:p>
          <a:p>
            <a:pPr marL="0" indent="0">
              <a:lnSpc>
                <a:spcPts val="1600"/>
              </a:lnSpc>
              <a:buNone/>
            </a:pPr>
            <a:r>
              <a:rPr lang="zh-CN" altLang="en-US" sz="1600" b="1" dirty="0"/>
              <a:t>传统以太网缓存管理策略：</a:t>
            </a:r>
            <a:endParaRPr lang="en-US" altLang="zh-CN" sz="1600" b="1" dirty="0"/>
          </a:p>
          <a:p>
            <a:pPr marL="342900" indent="-342900">
              <a:lnSpc>
                <a:spcPts val="1600"/>
              </a:lnSpc>
              <a:buAutoNum type="arabicPeriod"/>
            </a:pPr>
            <a:r>
              <a:rPr lang="zh-CN" altLang="en-US" sz="1400" dirty="0"/>
              <a:t>计算数据包发送时间</a:t>
            </a:r>
            <a:r>
              <a:rPr lang="en-US" altLang="zh-CN" sz="1400" dirty="0"/>
              <a:t>—</a:t>
            </a:r>
            <a:r>
              <a:rPr lang="zh-CN" altLang="en-US" sz="1400" dirty="0"/>
              <a:t>异构数据流调度算法不同，</a:t>
            </a:r>
            <a:r>
              <a:rPr lang="zh-CN" altLang="en-US" sz="1400" b="1" dirty="0">
                <a:solidFill>
                  <a:srgbClr val="C00000"/>
                </a:solidFill>
              </a:rPr>
              <a:t>无法计算出数据包的发送时间</a:t>
            </a:r>
            <a:endParaRPr lang="en-US" altLang="zh-CN" sz="1400" b="1" dirty="0">
              <a:solidFill>
                <a:srgbClr val="C00000"/>
              </a:solidFill>
            </a:endParaRPr>
          </a:p>
          <a:p>
            <a:pPr marL="342900" indent="-342900">
              <a:lnSpc>
                <a:spcPts val="1600"/>
              </a:lnSpc>
              <a:buAutoNum type="arabicPeriod"/>
            </a:pPr>
            <a:r>
              <a:rPr lang="zh-CN" altLang="en-US" sz="1400" dirty="0"/>
              <a:t>不计算发送时间，在发送时匹配无冲突的缓存数据进行发送</a:t>
            </a:r>
            <a:r>
              <a:rPr lang="en-US" altLang="zh-CN" sz="1400" dirty="0"/>
              <a:t>—</a:t>
            </a:r>
            <a:r>
              <a:rPr lang="zh-CN" altLang="en-US" sz="1400" dirty="0"/>
              <a:t>匹配次数不确定，</a:t>
            </a:r>
            <a:r>
              <a:rPr lang="zh-CN" altLang="en-US" sz="1400" b="1" dirty="0">
                <a:solidFill>
                  <a:srgbClr val="C00000"/>
                </a:solidFill>
              </a:rPr>
              <a:t>不能保证</a:t>
            </a:r>
            <a:r>
              <a:rPr lang="en-US" altLang="zh-CN" sz="1400" b="1" dirty="0">
                <a:solidFill>
                  <a:srgbClr val="C00000"/>
                </a:solidFill>
              </a:rPr>
              <a:t>TT</a:t>
            </a:r>
            <a:r>
              <a:rPr lang="zh-CN" altLang="en-US" sz="1400" b="1" dirty="0">
                <a:solidFill>
                  <a:srgbClr val="C00000"/>
                </a:solidFill>
              </a:rPr>
              <a:t>流的确定性传输要求</a:t>
            </a:r>
            <a:endParaRPr lang="en-US" altLang="zh-CN" sz="1400" b="1" dirty="0">
              <a:solidFill>
                <a:srgbClr val="C00000"/>
              </a:solidFill>
            </a:endParaRPr>
          </a:p>
          <a:p>
            <a:pPr marL="0" indent="0">
              <a:lnSpc>
                <a:spcPts val="1600"/>
              </a:lnSpc>
              <a:buNone/>
            </a:pPr>
            <a:r>
              <a:rPr lang="zh-CN" altLang="en-US" sz="1600" b="1" dirty="0"/>
              <a:t>本文解决方法：</a:t>
            </a:r>
            <a:endParaRPr lang="en-US" altLang="zh-CN" sz="1600" b="1" dirty="0"/>
          </a:p>
          <a:p>
            <a:pPr>
              <a:lnSpc>
                <a:spcPts val="1600"/>
              </a:lnSpc>
            </a:pPr>
            <a:r>
              <a:rPr lang="zh-CN" altLang="en-US" sz="1400" dirty="0"/>
              <a:t>根据缓存硬件结构限制其存储数据包个数</a:t>
            </a:r>
            <a:r>
              <a:rPr lang="zh-CN" altLang="en-US" sz="1400" b="1" dirty="0"/>
              <a:t>。</a:t>
            </a:r>
            <a:endParaRPr lang="zh-CN" altLang="en-US" sz="1800" dirty="0"/>
          </a:p>
        </p:txBody>
      </p:sp>
      <p:sp>
        <p:nvSpPr>
          <p:cNvPr id="10" name="矩形: 圆角 9">
            <a:extLst>
              <a:ext uri="{FF2B5EF4-FFF2-40B4-BE49-F238E27FC236}">
                <a16:creationId xmlns:a16="http://schemas.microsoft.com/office/drawing/2014/main" id="{28A8F0A8-8C2B-41B0-A236-D647425B11AF}"/>
              </a:ext>
            </a:extLst>
          </p:cNvPr>
          <p:cNvSpPr/>
          <p:nvPr/>
        </p:nvSpPr>
        <p:spPr>
          <a:xfrm>
            <a:off x="613153" y="5929844"/>
            <a:ext cx="8162237" cy="435005"/>
          </a:xfrm>
          <a:prstGeom prst="roundRect">
            <a:avLst/>
          </a:prstGeom>
          <a:solidFill>
            <a:schemeClr val="bg2">
              <a:lumMod val="40000"/>
              <a:lumOff val="6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solidFill>
                <a:latin typeface="微软雅黑" panose="020B0503020204020204" pitchFamily="34" charset="-122"/>
                <a:ea typeface="微软雅黑" panose="020B0503020204020204" pitchFamily="34" charset="-122"/>
              </a:rPr>
              <a:t>避免缓存读写冲突，使得每个输出端口可以</a:t>
            </a:r>
            <a:r>
              <a:rPr lang="zh-CN" altLang="en-US" sz="1600" b="1" dirty="0">
                <a:solidFill>
                  <a:srgbClr val="C00000"/>
                </a:solidFill>
                <a:latin typeface="微软雅黑" panose="020B0503020204020204" pitchFamily="34" charset="-122"/>
                <a:ea typeface="微软雅黑" panose="020B0503020204020204" pitchFamily="34" charset="-122"/>
              </a:rPr>
              <a:t>读取任意缓存数据</a:t>
            </a:r>
            <a:r>
              <a:rPr lang="zh-CN" altLang="en-US" sz="1600" b="1" dirty="0">
                <a:solidFill>
                  <a:schemeClr val="tx1"/>
                </a:solidFill>
                <a:latin typeface="微软雅黑" panose="020B0503020204020204" pitchFamily="34" charset="-122"/>
                <a:ea typeface="微软雅黑" panose="020B0503020204020204" pitchFamily="34" charset="-122"/>
              </a:rPr>
              <a:t>，为灵活转发数据提供基础</a:t>
            </a:r>
          </a:p>
        </p:txBody>
      </p:sp>
      <p:pic>
        <p:nvPicPr>
          <p:cNvPr id="4" name="Picture 3">
            <a:extLst>
              <a:ext uri="{FF2B5EF4-FFF2-40B4-BE49-F238E27FC236}">
                <a16:creationId xmlns:a16="http://schemas.microsoft.com/office/drawing/2014/main" id="{0349D391-F1DF-47B7-81E0-CC87CDBAA931}"/>
              </a:ext>
            </a:extLst>
          </p:cNvPr>
          <p:cNvPicPr>
            <a:picLocks noChangeAspect="1"/>
          </p:cNvPicPr>
          <p:nvPr/>
        </p:nvPicPr>
        <p:blipFill>
          <a:blip r:embed="rId3"/>
          <a:stretch>
            <a:fillRect/>
          </a:stretch>
        </p:blipFill>
        <p:spPr>
          <a:xfrm>
            <a:off x="4913965" y="2547697"/>
            <a:ext cx="3991907" cy="2597144"/>
          </a:xfrm>
          <a:prstGeom prst="rect">
            <a:avLst/>
          </a:prstGeom>
        </p:spPr>
      </p:pic>
      <p:sp>
        <p:nvSpPr>
          <p:cNvPr id="2" name="Rectangle 1">
            <a:extLst>
              <a:ext uri="{FF2B5EF4-FFF2-40B4-BE49-F238E27FC236}">
                <a16:creationId xmlns:a16="http://schemas.microsoft.com/office/drawing/2014/main" id="{07A08546-BB85-458F-BF65-28CA9F72278F}"/>
              </a:ext>
            </a:extLst>
          </p:cNvPr>
          <p:cNvSpPr/>
          <p:nvPr/>
        </p:nvSpPr>
        <p:spPr>
          <a:xfrm>
            <a:off x="6061178" y="3848985"/>
            <a:ext cx="1612450" cy="1230421"/>
          </a:xfrm>
          <a:prstGeom prst="rect">
            <a:avLst/>
          </a:prstGeom>
          <a:noFill/>
          <a:ln w="38100">
            <a:solidFill>
              <a:srgbClr val="FF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6" name="灯片编号占位符 5">
            <a:extLst>
              <a:ext uri="{FF2B5EF4-FFF2-40B4-BE49-F238E27FC236}">
                <a16:creationId xmlns:a16="http://schemas.microsoft.com/office/drawing/2014/main" id="{621FF390-088C-4E52-9370-737511CBA6AA}"/>
              </a:ext>
            </a:extLst>
          </p:cNvPr>
          <p:cNvSpPr>
            <a:spLocks noGrp="1"/>
          </p:cNvSpPr>
          <p:nvPr>
            <p:ph type="sldNum" sz="quarter" idx="12"/>
          </p:nvPr>
        </p:nvSpPr>
        <p:spPr/>
        <p:txBody>
          <a:bodyPr/>
          <a:lstStyle/>
          <a:p>
            <a:fld id="{54BD5A17-3153-4A95-988E-B577C14000F1}" type="slidenum">
              <a:rPr lang="en-US" altLang="zh-CN" smtClean="0"/>
              <a:pPr/>
              <a:t>16</a:t>
            </a:fld>
            <a:endParaRPr lang="en-US" altLang="zh-CN" dirty="0"/>
          </a:p>
        </p:txBody>
      </p:sp>
    </p:spTree>
    <p:extLst>
      <p:ext uri="{BB962C8B-B14F-4D97-AF65-F5344CB8AC3E}">
        <p14:creationId xmlns:p14="http://schemas.microsoft.com/office/powerpoint/2010/main" val="25897627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E19C5823-FDA7-474C-BF51-86DFEBBEA451}"/>
              </a:ext>
            </a:extLst>
          </p:cNvPr>
          <p:cNvPicPr>
            <a:picLocks noGrp="1" noChangeAspect="1"/>
          </p:cNvPicPr>
          <p:nvPr>
            <p:ph sz="quarter" idx="11"/>
          </p:nvPr>
        </p:nvPicPr>
        <p:blipFill rotWithShape="1">
          <a:blip r:embed="rId3" cstate="print">
            <a:extLst>
              <a:ext uri="{28A0092B-C50C-407E-A947-70E740481C1C}">
                <a14:useLocalDpi xmlns:a14="http://schemas.microsoft.com/office/drawing/2010/main" val="0"/>
              </a:ext>
            </a:extLst>
          </a:blip>
          <a:srcRect l="18322" t="50066" r="13762" b="19803"/>
          <a:stretch/>
        </p:blipFill>
        <p:spPr>
          <a:xfrm>
            <a:off x="4788361" y="3998053"/>
            <a:ext cx="4228767" cy="2653118"/>
          </a:xfrm>
        </p:spPr>
      </p:pic>
      <p:sp>
        <p:nvSpPr>
          <p:cNvPr id="7" name="Rectangle 6">
            <a:extLst>
              <a:ext uri="{FF2B5EF4-FFF2-40B4-BE49-F238E27FC236}">
                <a16:creationId xmlns:a16="http://schemas.microsoft.com/office/drawing/2014/main" id="{192744DF-3BA8-4370-BB78-4294B11A8BB9}"/>
              </a:ext>
            </a:extLst>
          </p:cNvPr>
          <p:cNvSpPr/>
          <p:nvPr/>
        </p:nvSpPr>
        <p:spPr>
          <a:xfrm>
            <a:off x="5947229" y="4810751"/>
            <a:ext cx="1558925" cy="1867396"/>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pic>
        <p:nvPicPr>
          <p:cNvPr id="9" name="Picture 8">
            <a:extLst>
              <a:ext uri="{FF2B5EF4-FFF2-40B4-BE49-F238E27FC236}">
                <a16:creationId xmlns:a16="http://schemas.microsoft.com/office/drawing/2014/main" id="{67E53EC0-7C49-4196-A3AA-806DBD93DD02}"/>
              </a:ext>
            </a:extLst>
          </p:cNvPr>
          <p:cNvPicPr>
            <a:picLocks noChangeAspect="1"/>
          </p:cNvPicPr>
          <p:nvPr/>
        </p:nvPicPr>
        <p:blipFill>
          <a:blip r:embed="rId4"/>
          <a:stretch>
            <a:fillRect/>
          </a:stretch>
        </p:blipFill>
        <p:spPr>
          <a:xfrm>
            <a:off x="5557131" y="1789777"/>
            <a:ext cx="2691229" cy="2086388"/>
          </a:xfrm>
          <a:prstGeom prst="rect">
            <a:avLst/>
          </a:prstGeom>
        </p:spPr>
      </p:pic>
      <p:sp>
        <p:nvSpPr>
          <p:cNvPr id="10" name="TextBox 9">
            <a:extLst>
              <a:ext uri="{FF2B5EF4-FFF2-40B4-BE49-F238E27FC236}">
                <a16:creationId xmlns:a16="http://schemas.microsoft.com/office/drawing/2014/main" id="{0080FAE4-B1B1-4C3E-A095-05DBFB7B4A8D}"/>
              </a:ext>
            </a:extLst>
          </p:cNvPr>
          <p:cNvSpPr txBox="1"/>
          <p:nvPr/>
        </p:nvSpPr>
        <p:spPr>
          <a:xfrm>
            <a:off x="6094146" y="4810751"/>
            <a:ext cx="1310552" cy="307777"/>
          </a:xfrm>
          <a:prstGeom prst="rect">
            <a:avLst/>
          </a:prstGeom>
          <a:noFill/>
        </p:spPr>
        <p:txBody>
          <a:bodyPr wrap="none" rtlCol="0">
            <a:spAutoFit/>
          </a:bodyPr>
          <a:lstStyle/>
          <a:p>
            <a:r>
              <a:rPr lang="en-US" altLang="zh-CN" sz="1400" b="1" dirty="0">
                <a:solidFill>
                  <a:srgbClr val="C00000"/>
                </a:solidFill>
                <a:latin typeface="微软雅黑" panose="020B0503020204020204" pitchFamily="34" charset="-122"/>
                <a:ea typeface="微软雅黑" panose="020B0503020204020204" pitchFamily="34" charset="-122"/>
              </a:rPr>
              <a:t>TT</a:t>
            </a:r>
            <a:r>
              <a:rPr lang="zh-CN" altLang="en-US" sz="1400" b="1" dirty="0">
                <a:solidFill>
                  <a:srgbClr val="C00000"/>
                </a:solidFill>
                <a:latin typeface="微软雅黑" panose="020B0503020204020204" pitchFamily="34" charset="-122"/>
                <a:ea typeface="微软雅黑" panose="020B0503020204020204" pitchFamily="34" charset="-122"/>
              </a:rPr>
              <a:t>流抢占流程</a:t>
            </a:r>
          </a:p>
        </p:txBody>
      </p:sp>
      <p:sp>
        <p:nvSpPr>
          <p:cNvPr id="14" name="Title 2">
            <a:extLst>
              <a:ext uri="{FF2B5EF4-FFF2-40B4-BE49-F238E27FC236}">
                <a16:creationId xmlns:a16="http://schemas.microsoft.com/office/drawing/2014/main" id="{345CF2FF-4B83-4746-8ACE-ED0EBB203176}"/>
              </a:ext>
            </a:extLst>
          </p:cNvPr>
          <p:cNvSpPr>
            <a:spLocks noGrp="1"/>
          </p:cNvSpPr>
          <p:nvPr>
            <p:ph type="title"/>
          </p:nvPr>
        </p:nvSpPr>
        <p:spPr>
          <a:xfrm>
            <a:off x="494024" y="974277"/>
            <a:ext cx="8372163" cy="574183"/>
          </a:xfrm>
        </p:spPr>
        <p:txBody>
          <a:bodyPr>
            <a:normAutofit/>
          </a:bodyPr>
          <a:lstStyle/>
          <a:p>
            <a:r>
              <a:rPr lang="zh-CN" altLang="en-US" dirty="0">
                <a:latin typeface="微软雅黑" panose="020B0503020204020204" pitchFamily="34" charset="-122"/>
                <a:ea typeface="微软雅黑" panose="020B0503020204020204" pitchFamily="34" charset="-122"/>
              </a:rPr>
              <a:t>研究内容一</a:t>
            </a:r>
            <a:r>
              <a:rPr lang="en-US" altLang="zh-CN" dirty="0">
                <a:latin typeface="微软雅黑" panose="020B0503020204020204" pitchFamily="34" charset="-122"/>
                <a:ea typeface="微软雅黑" panose="020B0503020204020204" pitchFamily="34" charset="-122"/>
              </a:rPr>
              <a:t>  VQSA</a:t>
            </a:r>
            <a:r>
              <a:rPr lang="zh-CN" altLang="en-US" dirty="0">
                <a:latin typeface="微软雅黑" panose="020B0503020204020204" pitchFamily="34" charset="-122"/>
                <a:ea typeface="微软雅黑" panose="020B0503020204020204" pitchFamily="34" charset="-122"/>
              </a:rPr>
              <a:t> 分析与设计</a:t>
            </a:r>
          </a:p>
        </p:txBody>
      </p:sp>
      <p:sp>
        <p:nvSpPr>
          <p:cNvPr id="17" name="Content Placeholder 1">
            <a:extLst>
              <a:ext uri="{FF2B5EF4-FFF2-40B4-BE49-F238E27FC236}">
                <a16:creationId xmlns:a16="http://schemas.microsoft.com/office/drawing/2014/main" id="{7BFD1940-7520-4072-A02C-E92F0F4168E4}"/>
              </a:ext>
            </a:extLst>
          </p:cNvPr>
          <p:cNvSpPr>
            <a:spLocks noGrp="1"/>
          </p:cNvSpPr>
          <p:nvPr>
            <p:ph sz="quarter" idx="10"/>
          </p:nvPr>
        </p:nvSpPr>
        <p:spPr>
          <a:xfrm>
            <a:off x="494023" y="1643698"/>
            <a:ext cx="4077977" cy="5007473"/>
          </a:xfrm>
        </p:spPr>
        <p:txBody>
          <a:bodyPr>
            <a:normAutofit/>
          </a:bodyPr>
          <a:lstStyle/>
          <a:p>
            <a:pPr marL="0" indent="0">
              <a:buNone/>
            </a:pPr>
            <a:r>
              <a:rPr lang="zh-CN" altLang="en-US" b="1" dirty="0">
                <a:latin typeface="微软雅黑" panose="020B0503020204020204" pitchFamily="34" charset="-122"/>
                <a:ea typeface="微软雅黑" panose="020B0503020204020204" pitchFamily="34" charset="-122"/>
              </a:rPr>
              <a:t>三、</a:t>
            </a:r>
            <a:r>
              <a:rPr lang="en-US" altLang="zh-CN" b="1" dirty="0">
                <a:latin typeface="微软雅黑" panose="020B0503020204020204" pitchFamily="34" charset="-122"/>
                <a:ea typeface="微软雅黑" panose="020B0503020204020204" pitchFamily="34" charset="-122"/>
              </a:rPr>
              <a:t>PSM</a:t>
            </a:r>
            <a:r>
              <a:rPr lang="zh-CN" altLang="en-US" b="1" dirty="0">
                <a:latin typeface="微软雅黑" panose="020B0503020204020204" pitchFamily="34" charset="-122"/>
                <a:ea typeface="微软雅黑" panose="020B0503020204020204" pitchFamily="34" charset="-122"/>
              </a:rPr>
              <a:t>及管理模块</a:t>
            </a:r>
            <a:endParaRPr lang="en-US" altLang="zh-CN" b="1" dirty="0">
              <a:latin typeface="微软雅黑" panose="020B0503020204020204" pitchFamily="34" charset="-122"/>
              <a:ea typeface="微软雅黑" panose="020B0503020204020204" pitchFamily="34" charset="-122"/>
            </a:endParaRPr>
          </a:p>
          <a:p>
            <a:pPr marL="0" indent="0">
              <a:buNone/>
            </a:pPr>
            <a:r>
              <a:rPr lang="zh-CN" altLang="en-US" sz="1600" b="1" dirty="0">
                <a:latin typeface="微软雅黑" panose="020B0503020204020204" pitchFamily="34" charset="-122"/>
                <a:ea typeface="微软雅黑" panose="020B0503020204020204" pitchFamily="34" charset="-122"/>
              </a:rPr>
              <a:t>缓存管理表设置：</a:t>
            </a:r>
            <a:endParaRPr lang="en-US" altLang="zh-CN" sz="1600" b="1" dirty="0">
              <a:latin typeface="微软雅黑" panose="020B0503020204020204" pitchFamily="34" charset="-122"/>
              <a:ea typeface="微软雅黑" panose="020B0503020204020204" pitchFamily="34" charset="-122"/>
            </a:endParaRPr>
          </a:p>
          <a:p>
            <a:r>
              <a:rPr lang="zh-CN" altLang="en-US" sz="1400" b="1" dirty="0">
                <a:solidFill>
                  <a:srgbClr val="C00000"/>
                </a:solidFill>
                <a:latin typeface="微软雅黑" panose="020B0503020204020204" pitchFamily="34" charset="-122"/>
                <a:ea typeface="微软雅黑" panose="020B0503020204020204" pitchFamily="34" charset="-122"/>
              </a:rPr>
              <a:t>全局缓存状态表</a:t>
            </a:r>
            <a:r>
              <a:rPr lang="zh-CN" altLang="en-US" sz="1400" dirty="0">
                <a:latin typeface="微软雅黑" panose="020B0503020204020204" pitchFamily="34" charset="-122"/>
                <a:ea typeface="微软雅黑" panose="020B0503020204020204" pitchFamily="34" charset="-122"/>
              </a:rPr>
              <a:t>：记录各个缓存当前的状态</a:t>
            </a:r>
            <a:endParaRPr lang="en-US" altLang="zh-CN" sz="1400" dirty="0">
              <a:latin typeface="微软雅黑" panose="020B0503020204020204" pitchFamily="34" charset="-122"/>
              <a:ea typeface="微软雅黑" panose="020B0503020204020204" pitchFamily="34" charset="-122"/>
            </a:endParaRPr>
          </a:p>
          <a:p>
            <a:r>
              <a:rPr lang="zh-CN" altLang="en-US" sz="1400" b="1" dirty="0">
                <a:solidFill>
                  <a:srgbClr val="C00000"/>
                </a:solidFill>
                <a:latin typeface="微软雅黑" panose="020B0503020204020204" pitchFamily="34" charset="-122"/>
                <a:ea typeface="微软雅黑" panose="020B0503020204020204" pitchFamily="34" charset="-122"/>
              </a:rPr>
              <a:t>空闲缓存表</a:t>
            </a:r>
            <a:r>
              <a:rPr lang="zh-CN" altLang="en-US" sz="1400" dirty="0">
                <a:latin typeface="微软雅黑" panose="020B0503020204020204" pitchFamily="34" charset="-122"/>
                <a:ea typeface="微软雅黑" panose="020B0503020204020204" pitchFamily="34" charset="-122"/>
              </a:rPr>
              <a:t>：记录空闲缓存编号，空闲缓存可用于存储任意类型数据</a:t>
            </a:r>
            <a:endParaRPr lang="en-US" altLang="zh-CN" sz="1400" dirty="0">
              <a:latin typeface="微软雅黑" panose="020B0503020204020204" pitchFamily="34" charset="-122"/>
              <a:ea typeface="微软雅黑" panose="020B0503020204020204" pitchFamily="34" charset="-122"/>
            </a:endParaRPr>
          </a:p>
          <a:p>
            <a:r>
              <a:rPr lang="zh-CN" altLang="en-US" sz="1400" b="1" dirty="0">
                <a:solidFill>
                  <a:srgbClr val="C00000"/>
                </a:solidFill>
                <a:latin typeface="微软雅黑" panose="020B0503020204020204" pitchFamily="34" charset="-122"/>
                <a:ea typeface="微软雅黑" panose="020B0503020204020204" pitchFamily="34" charset="-122"/>
              </a:rPr>
              <a:t>可抢占缓存表</a:t>
            </a:r>
            <a:r>
              <a:rPr lang="zh-CN" altLang="en-US" sz="1400" dirty="0">
                <a:latin typeface="微软雅黑" panose="020B0503020204020204" pitchFamily="34" charset="-122"/>
                <a:ea typeface="微软雅黑" panose="020B0503020204020204" pitchFamily="34" charset="-122"/>
              </a:rPr>
              <a:t>：记录存放</a:t>
            </a:r>
            <a:r>
              <a:rPr lang="en-US" altLang="zh-CN" sz="1400" dirty="0">
                <a:latin typeface="微软雅黑" panose="020B0503020204020204" pitchFamily="34" charset="-122"/>
                <a:ea typeface="微软雅黑" panose="020B0503020204020204" pitchFamily="34" charset="-122"/>
              </a:rPr>
              <a:t>BE</a:t>
            </a:r>
            <a:r>
              <a:rPr lang="zh-CN" altLang="en-US" sz="1400" dirty="0">
                <a:latin typeface="微软雅黑" panose="020B0503020204020204" pitchFamily="34" charset="-122"/>
                <a:ea typeface="微软雅黑" panose="020B0503020204020204" pitchFamily="34" charset="-122"/>
              </a:rPr>
              <a:t>的缓存编号，可被</a:t>
            </a:r>
            <a:r>
              <a:rPr lang="en-US" altLang="zh-CN" sz="1400" dirty="0">
                <a:latin typeface="微软雅黑" panose="020B0503020204020204" pitchFamily="34" charset="-122"/>
                <a:ea typeface="微软雅黑" panose="020B0503020204020204" pitchFamily="34" charset="-122"/>
              </a:rPr>
              <a:t>TT</a:t>
            </a:r>
            <a:r>
              <a:rPr lang="zh-CN" altLang="en-US" sz="1400" dirty="0">
                <a:latin typeface="微软雅黑" panose="020B0503020204020204" pitchFamily="34" charset="-122"/>
                <a:ea typeface="微软雅黑" panose="020B0503020204020204" pitchFamily="34" charset="-122"/>
              </a:rPr>
              <a:t>流抢占使用</a:t>
            </a:r>
            <a:endParaRPr lang="en-US" altLang="zh-CN" sz="1400" dirty="0">
              <a:latin typeface="微软雅黑" panose="020B0503020204020204" pitchFamily="34" charset="-122"/>
              <a:ea typeface="微软雅黑" panose="020B0503020204020204" pitchFamily="34" charset="-122"/>
            </a:endParaRPr>
          </a:p>
          <a:p>
            <a:pPr marL="0" indent="0">
              <a:buNone/>
            </a:pPr>
            <a:r>
              <a:rPr lang="zh-CN" altLang="en-US" sz="1600" b="1" dirty="0">
                <a:latin typeface="微软雅黑" panose="020B0503020204020204" pitchFamily="34" charset="-122"/>
                <a:ea typeface="微软雅黑" panose="020B0503020204020204" pitchFamily="34" charset="-122"/>
              </a:rPr>
              <a:t>缓存管理模块：</a:t>
            </a:r>
            <a:endParaRPr lang="en-US" altLang="zh-CN" sz="1600" b="1" dirty="0">
              <a:latin typeface="微软雅黑" panose="020B0503020204020204" pitchFamily="34" charset="-122"/>
              <a:ea typeface="微软雅黑" panose="020B0503020204020204" pitchFamily="34" charset="-122"/>
            </a:endParaRPr>
          </a:p>
          <a:p>
            <a:r>
              <a:rPr lang="zh-CN" altLang="en-US" sz="1400" dirty="0">
                <a:latin typeface="微软雅黑" panose="020B0503020204020204" pitchFamily="34" charset="-122"/>
                <a:ea typeface="微软雅黑" panose="020B0503020204020204" pitchFamily="34" charset="-122"/>
              </a:rPr>
              <a:t>包括</a:t>
            </a:r>
            <a:r>
              <a:rPr lang="zh-CN" altLang="en-US" sz="1400" b="1" dirty="0">
                <a:latin typeface="微软雅黑" panose="020B0503020204020204" pitchFamily="34" charset="-122"/>
                <a:ea typeface="微软雅黑" panose="020B0503020204020204" pitchFamily="34" charset="-122"/>
              </a:rPr>
              <a:t>申请缓存、存储数据、数据发送</a:t>
            </a:r>
            <a:r>
              <a:rPr lang="zh-CN" altLang="en-US" sz="1400" dirty="0">
                <a:latin typeface="微软雅黑" panose="020B0503020204020204" pitchFamily="34" charset="-122"/>
                <a:ea typeface="微软雅黑" panose="020B0503020204020204" pitchFamily="34" charset="-122"/>
              </a:rPr>
              <a:t>和</a:t>
            </a:r>
            <a:r>
              <a:rPr lang="zh-CN" altLang="en-US" sz="1400" b="1" dirty="0">
                <a:latin typeface="微软雅黑" panose="020B0503020204020204" pitchFamily="34" charset="-122"/>
                <a:ea typeface="微软雅黑" panose="020B0503020204020204" pitchFamily="34" charset="-122"/>
              </a:rPr>
              <a:t>归还缓存</a:t>
            </a:r>
            <a:r>
              <a:rPr lang="zh-CN" altLang="en-US" sz="1400" dirty="0">
                <a:latin typeface="微软雅黑" panose="020B0503020204020204" pitchFamily="34" charset="-122"/>
                <a:ea typeface="微软雅黑" panose="020B0503020204020204" pitchFamily="34" charset="-122"/>
              </a:rPr>
              <a:t>这四种操作</a:t>
            </a:r>
            <a:endParaRPr lang="en-US" altLang="zh-CN" sz="1400" dirty="0">
              <a:latin typeface="微软雅黑" panose="020B0503020204020204" pitchFamily="34" charset="-122"/>
              <a:ea typeface="微软雅黑" panose="020B0503020204020204" pitchFamily="34" charset="-122"/>
            </a:endParaRPr>
          </a:p>
          <a:p>
            <a:r>
              <a:rPr lang="zh-CN" altLang="en-US" sz="1400" dirty="0">
                <a:latin typeface="微软雅黑" panose="020B0503020204020204" pitchFamily="34" charset="-122"/>
                <a:ea typeface="微软雅黑" panose="020B0503020204020204" pitchFamily="34" charset="-122"/>
              </a:rPr>
              <a:t>在申请缓存时允许</a:t>
            </a:r>
            <a:r>
              <a:rPr lang="en-US" altLang="zh-CN" sz="1400" dirty="0">
                <a:latin typeface="微软雅黑" panose="020B0503020204020204" pitchFamily="34" charset="-122"/>
                <a:ea typeface="微软雅黑" panose="020B0503020204020204" pitchFamily="34" charset="-122"/>
              </a:rPr>
              <a:t>TT</a:t>
            </a:r>
            <a:r>
              <a:rPr lang="zh-CN" altLang="en-US" sz="1400" dirty="0">
                <a:latin typeface="微软雅黑" panose="020B0503020204020204" pitchFamily="34" charset="-122"/>
                <a:ea typeface="微软雅黑" panose="020B0503020204020204" pitchFamily="34" charset="-122"/>
              </a:rPr>
              <a:t>流抢占未处于接收和发送状态的</a:t>
            </a:r>
            <a:r>
              <a:rPr lang="en-US" altLang="zh-CN" sz="1400" dirty="0">
                <a:latin typeface="微软雅黑" panose="020B0503020204020204" pitchFamily="34" charset="-122"/>
                <a:ea typeface="微软雅黑" panose="020B0503020204020204" pitchFamily="34" charset="-122"/>
              </a:rPr>
              <a:t>BE</a:t>
            </a:r>
            <a:r>
              <a:rPr lang="zh-CN" altLang="en-US" sz="1400" dirty="0">
                <a:latin typeface="微软雅黑" panose="020B0503020204020204" pitchFamily="34" charset="-122"/>
                <a:ea typeface="微软雅黑" panose="020B0503020204020204" pitchFamily="34" charset="-122"/>
              </a:rPr>
              <a:t>流的缓存，</a:t>
            </a:r>
            <a:r>
              <a:rPr lang="zh-CN" altLang="en-US" sz="1400" b="1" dirty="0">
                <a:solidFill>
                  <a:srgbClr val="C00000"/>
                </a:solidFill>
                <a:latin typeface="微软雅黑" panose="020B0503020204020204" pitchFamily="34" charset="-122"/>
                <a:ea typeface="微软雅黑" panose="020B0503020204020204" pitchFamily="34" charset="-122"/>
              </a:rPr>
              <a:t>防止大量</a:t>
            </a:r>
            <a:r>
              <a:rPr lang="en-US" altLang="zh-CN" sz="1400" b="1" dirty="0">
                <a:solidFill>
                  <a:srgbClr val="C00000"/>
                </a:solidFill>
                <a:latin typeface="微软雅黑" panose="020B0503020204020204" pitchFamily="34" charset="-122"/>
                <a:ea typeface="微软雅黑" panose="020B0503020204020204" pitchFamily="34" charset="-122"/>
              </a:rPr>
              <a:t>BE</a:t>
            </a:r>
            <a:r>
              <a:rPr lang="zh-CN" altLang="en-US" sz="1400" b="1" dirty="0">
                <a:solidFill>
                  <a:srgbClr val="C00000"/>
                </a:solidFill>
                <a:latin typeface="微软雅黑" panose="020B0503020204020204" pitchFamily="34" charset="-122"/>
                <a:ea typeface="微软雅黑" panose="020B0503020204020204" pitchFamily="34" charset="-122"/>
              </a:rPr>
              <a:t>流对</a:t>
            </a:r>
            <a:r>
              <a:rPr lang="en-US" altLang="zh-CN" sz="1400" b="1" dirty="0">
                <a:solidFill>
                  <a:srgbClr val="C00000"/>
                </a:solidFill>
                <a:latin typeface="微软雅黑" panose="020B0503020204020204" pitchFamily="34" charset="-122"/>
                <a:ea typeface="微软雅黑" panose="020B0503020204020204" pitchFamily="34" charset="-122"/>
              </a:rPr>
              <a:t>TT</a:t>
            </a:r>
            <a:r>
              <a:rPr lang="zh-CN" altLang="en-US" sz="1400" b="1" dirty="0">
                <a:solidFill>
                  <a:srgbClr val="C00000"/>
                </a:solidFill>
                <a:latin typeface="微软雅黑" panose="020B0503020204020204" pitchFamily="34" charset="-122"/>
                <a:ea typeface="微软雅黑" panose="020B0503020204020204" pitchFamily="34" charset="-122"/>
              </a:rPr>
              <a:t>流的存储造成影响</a:t>
            </a:r>
            <a:endParaRPr lang="en-US" altLang="zh-CN" b="1" dirty="0">
              <a:solidFill>
                <a:srgbClr val="C00000"/>
              </a:solidFill>
              <a:latin typeface="微软雅黑" panose="020B0503020204020204" pitchFamily="34" charset="-122"/>
              <a:ea typeface="微软雅黑" panose="020B0503020204020204" pitchFamily="34" charset="-122"/>
            </a:endParaRPr>
          </a:p>
          <a:p>
            <a:pPr marL="0" indent="0">
              <a:buNone/>
            </a:pPr>
            <a:endParaRPr lang="zh-CN" altLang="en-US" sz="1800" dirty="0">
              <a:latin typeface="微软雅黑" panose="020B0503020204020204" pitchFamily="34" charset="-122"/>
              <a:ea typeface="微软雅黑" panose="020B0503020204020204" pitchFamily="34" charset="-122"/>
            </a:endParaRPr>
          </a:p>
        </p:txBody>
      </p:sp>
      <p:sp>
        <p:nvSpPr>
          <p:cNvPr id="2" name="灯片编号占位符 1">
            <a:extLst>
              <a:ext uri="{FF2B5EF4-FFF2-40B4-BE49-F238E27FC236}">
                <a16:creationId xmlns:a16="http://schemas.microsoft.com/office/drawing/2014/main" id="{DA7AC59E-AE63-4C59-AB0B-84A4D1B356D5}"/>
              </a:ext>
            </a:extLst>
          </p:cNvPr>
          <p:cNvSpPr>
            <a:spLocks noGrp="1"/>
          </p:cNvSpPr>
          <p:nvPr>
            <p:ph type="sldNum" sz="quarter" idx="12"/>
          </p:nvPr>
        </p:nvSpPr>
        <p:spPr>
          <a:xfrm>
            <a:off x="8182464" y="303040"/>
            <a:ext cx="487190" cy="276999"/>
          </a:xfrm>
          <a:prstGeom prst="rect">
            <a:avLst/>
          </a:prstGeom>
        </p:spPr>
        <p:txBody>
          <a:bodyPr/>
          <a:lstStyle/>
          <a:p>
            <a:fld id="{54BD5A17-3153-4A95-988E-B577C14000F1}" type="slidenum">
              <a:rPr lang="en-US" altLang="zh-CN" smtClean="0"/>
              <a:pPr/>
              <a:t>17</a:t>
            </a:fld>
            <a:endParaRPr lang="en-US" altLang="zh-CN" dirty="0"/>
          </a:p>
        </p:txBody>
      </p:sp>
    </p:spTree>
    <p:extLst>
      <p:ext uri="{BB962C8B-B14F-4D97-AF65-F5344CB8AC3E}">
        <p14:creationId xmlns:p14="http://schemas.microsoft.com/office/powerpoint/2010/main" val="14274267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7D29717-9C41-4CC7-A8B5-FBDD5B637FAB}"/>
              </a:ext>
            </a:extLst>
          </p:cNvPr>
          <p:cNvSpPr>
            <a:spLocks noGrp="1"/>
          </p:cNvSpPr>
          <p:nvPr>
            <p:ph sz="quarter" idx="10"/>
          </p:nvPr>
        </p:nvSpPr>
        <p:spPr>
          <a:xfrm>
            <a:off x="562086" y="1679606"/>
            <a:ext cx="8372163" cy="1213143"/>
          </a:xfrm>
        </p:spPr>
        <p:txBody>
          <a:bodyPr>
            <a:normAutofit fontScale="92500" lnSpcReduction="20000"/>
          </a:bodyPr>
          <a:lstStyle/>
          <a:p>
            <a:pPr marL="0" indent="0">
              <a:buNone/>
            </a:pPr>
            <a:r>
              <a:rPr lang="zh-CN" altLang="en-US" sz="2200" b="1" dirty="0"/>
              <a:t>四、虚拟队列调度器（</a:t>
            </a:r>
            <a:r>
              <a:rPr lang="en-US" altLang="zh-CN" sz="2200" b="1" dirty="0"/>
              <a:t>VQS</a:t>
            </a:r>
            <a:r>
              <a:rPr lang="zh-CN" altLang="en-US" sz="2200" b="1" dirty="0"/>
              <a:t>）</a:t>
            </a:r>
            <a:endParaRPr lang="en-US" altLang="zh-CN" sz="2200" b="1" dirty="0"/>
          </a:p>
          <a:p>
            <a:pPr marL="457200" indent="-457200">
              <a:buFont typeface="+mj-lt"/>
              <a:buAutoNum type="arabicPeriod"/>
            </a:pPr>
            <a:r>
              <a:rPr lang="en-US" altLang="zh-CN" sz="1900" b="1" dirty="0"/>
              <a:t>VQS</a:t>
            </a:r>
            <a:r>
              <a:rPr lang="zh-CN" altLang="en-US" sz="1900" b="1" dirty="0"/>
              <a:t>非流水线结构设计</a:t>
            </a:r>
            <a:r>
              <a:rPr lang="en-US" altLang="zh-CN" sz="1900" b="1" dirty="0"/>
              <a:t>—</a:t>
            </a:r>
            <a:r>
              <a:rPr lang="zh-CN" altLang="en-US" sz="1900" b="1" dirty="0"/>
              <a:t>时间复杂度为</a:t>
            </a:r>
            <a:r>
              <a:rPr lang="en-US" altLang="zh-CN" sz="1900" b="1" dirty="0"/>
              <a:t>O(1)</a:t>
            </a:r>
          </a:p>
          <a:p>
            <a:pPr marL="0" indent="0">
              <a:buNone/>
            </a:pPr>
            <a:r>
              <a:rPr lang="zh-CN" altLang="en-US" sz="1700" dirty="0"/>
              <a:t>根据</a:t>
            </a:r>
            <a:r>
              <a:rPr lang="en-US" altLang="zh-CN" sz="1700" dirty="0"/>
              <a:t>PIEO</a:t>
            </a:r>
            <a:r>
              <a:rPr lang="zh-CN" altLang="en-US" sz="1700" dirty="0"/>
              <a:t>的调度思想</a:t>
            </a:r>
            <a:r>
              <a:rPr lang="en-US" altLang="zh-CN" sz="1700" dirty="0"/>
              <a:t>—</a:t>
            </a:r>
            <a:r>
              <a:rPr lang="zh-CN" altLang="en-US" sz="1700" dirty="0"/>
              <a:t>提取“具有调度资格的排序最小元素”</a:t>
            </a:r>
            <a:endParaRPr lang="en-US" altLang="zh-CN" sz="1700" dirty="0"/>
          </a:p>
        </p:txBody>
      </p:sp>
      <p:grpSp>
        <p:nvGrpSpPr>
          <p:cNvPr id="10" name="Group 9">
            <a:extLst>
              <a:ext uri="{FF2B5EF4-FFF2-40B4-BE49-F238E27FC236}">
                <a16:creationId xmlns:a16="http://schemas.microsoft.com/office/drawing/2014/main" id="{A4F89CF7-B411-4598-9D22-3E3946540D28}"/>
              </a:ext>
            </a:extLst>
          </p:cNvPr>
          <p:cNvGrpSpPr/>
          <p:nvPr/>
        </p:nvGrpSpPr>
        <p:grpSpPr>
          <a:xfrm>
            <a:off x="3776226" y="3186532"/>
            <a:ext cx="2217911" cy="549255"/>
            <a:chOff x="1282417" y="4135772"/>
            <a:chExt cx="2176322" cy="573089"/>
          </a:xfrm>
        </p:grpSpPr>
        <p:sp>
          <p:nvSpPr>
            <p:cNvPr id="3" name="Rectangle 2">
              <a:extLst>
                <a:ext uri="{FF2B5EF4-FFF2-40B4-BE49-F238E27FC236}">
                  <a16:creationId xmlns:a16="http://schemas.microsoft.com/office/drawing/2014/main" id="{29C07974-B94B-4AB2-85B5-9503E4EA874B}"/>
                </a:ext>
              </a:extLst>
            </p:cNvPr>
            <p:cNvSpPr/>
            <p:nvPr/>
          </p:nvSpPr>
          <p:spPr>
            <a:xfrm>
              <a:off x="1282417" y="4135773"/>
              <a:ext cx="745073" cy="573088"/>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微软雅黑" panose="020B0503020204020204" pitchFamily="34" charset="-122"/>
                  <a:ea typeface="微软雅黑" panose="020B0503020204020204" pitchFamily="34" charset="-122"/>
                </a:rPr>
                <a:t>数据编号</a:t>
              </a:r>
            </a:p>
          </p:txBody>
        </p:sp>
        <p:sp>
          <p:nvSpPr>
            <p:cNvPr id="5" name="Rectangle 4">
              <a:extLst>
                <a:ext uri="{FF2B5EF4-FFF2-40B4-BE49-F238E27FC236}">
                  <a16:creationId xmlns:a16="http://schemas.microsoft.com/office/drawing/2014/main" id="{8E25F12B-58F3-4803-BB77-76705F18BCE2}"/>
                </a:ext>
              </a:extLst>
            </p:cNvPr>
            <p:cNvSpPr/>
            <p:nvPr/>
          </p:nvSpPr>
          <p:spPr>
            <a:xfrm>
              <a:off x="2027490" y="4135772"/>
              <a:ext cx="745073" cy="573088"/>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微软雅黑" panose="020B0503020204020204" pitchFamily="34" charset="-122"/>
                  <a:ea typeface="微软雅黑" panose="020B0503020204020204" pitchFamily="34" charset="-122"/>
                </a:rPr>
                <a:t>队列编号</a:t>
              </a:r>
            </a:p>
          </p:txBody>
        </p:sp>
        <p:sp>
          <p:nvSpPr>
            <p:cNvPr id="6" name="Rectangle 5">
              <a:extLst>
                <a:ext uri="{FF2B5EF4-FFF2-40B4-BE49-F238E27FC236}">
                  <a16:creationId xmlns:a16="http://schemas.microsoft.com/office/drawing/2014/main" id="{1C0A4619-F996-44A0-8938-2814059BF1A2}"/>
                </a:ext>
              </a:extLst>
            </p:cNvPr>
            <p:cNvSpPr/>
            <p:nvPr/>
          </p:nvSpPr>
          <p:spPr>
            <a:xfrm>
              <a:off x="2779222" y="4135772"/>
              <a:ext cx="679517" cy="573088"/>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微软雅黑" panose="020B0503020204020204" pitchFamily="34" charset="-122"/>
                  <a:ea typeface="微软雅黑" panose="020B0503020204020204" pitchFamily="34" charset="-122"/>
                </a:rPr>
                <a:t>排序值</a:t>
              </a:r>
            </a:p>
          </p:txBody>
        </p:sp>
      </p:grpSp>
      <p:sp>
        <p:nvSpPr>
          <p:cNvPr id="7" name="Rectangle 6">
            <a:extLst>
              <a:ext uri="{FF2B5EF4-FFF2-40B4-BE49-F238E27FC236}">
                <a16:creationId xmlns:a16="http://schemas.microsoft.com/office/drawing/2014/main" id="{9F937AD1-0A07-4BB6-8391-24F1BDD3B031}"/>
              </a:ext>
            </a:extLst>
          </p:cNvPr>
          <p:cNvSpPr/>
          <p:nvPr/>
        </p:nvSpPr>
        <p:spPr>
          <a:xfrm>
            <a:off x="3571240" y="2499276"/>
            <a:ext cx="833120" cy="38921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cxnSp>
        <p:nvCxnSpPr>
          <p:cNvPr id="9" name="Straight Arrow Connector 8">
            <a:extLst>
              <a:ext uri="{FF2B5EF4-FFF2-40B4-BE49-F238E27FC236}">
                <a16:creationId xmlns:a16="http://schemas.microsoft.com/office/drawing/2014/main" id="{F5F57B23-1C71-4B3B-8563-5F2B8FB825EE}"/>
              </a:ext>
            </a:extLst>
          </p:cNvPr>
          <p:cNvCxnSpPr>
            <a:cxnSpLocks/>
            <a:stCxn id="7" idx="2"/>
            <a:endCxn id="5" idx="0"/>
          </p:cNvCxnSpPr>
          <p:nvPr/>
        </p:nvCxnSpPr>
        <p:spPr>
          <a:xfrm>
            <a:off x="3987800" y="2888489"/>
            <a:ext cx="927393" cy="2980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6D84F110-BC7B-4A21-BF5E-91262463C885}"/>
              </a:ext>
            </a:extLst>
          </p:cNvPr>
          <p:cNvSpPr/>
          <p:nvPr/>
        </p:nvSpPr>
        <p:spPr>
          <a:xfrm>
            <a:off x="4768815" y="2479493"/>
            <a:ext cx="833120" cy="38534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cxnSp>
        <p:nvCxnSpPr>
          <p:cNvPr id="16" name="Straight Arrow Connector 15">
            <a:extLst>
              <a:ext uri="{FF2B5EF4-FFF2-40B4-BE49-F238E27FC236}">
                <a16:creationId xmlns:a16="http://schemas.microsoft.com/office/drawing/2014/main" id="{EDB4EE2F-D403-47EF-80C6-B9281DDD388C}"/>
              </a:ext>
            </a:extLst>
          </p:cNvPr>
          <p:cNvCxnSpPr>
            <a:cxnSpLocks/>
            <a:stCxn id="12" idx="2"/>
            <a:endCxn id="6" idx="0"/>
          </p:cNvCxnSpPr>
          <p:nvPr/>
        </p:nvCxnSpPr>
        <p:spPr>
          <a:xfrm>
            <a:off x="5185375" y="2864833"/>
            <a:ext cx="462511" cy="3216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750879AD-254E-46AF-A2C7-0D5437B9FF66}"/>
              </a:ext>
            </a:extLst>
          </p:cNvPr>
          <p:cNvSpPr txBox="1"/>
          <p:nvPr/>
        </p:nvSpPr>
        <p:spPr>
          <a:xfrm>
            <a:off x="2987185" y="3291882"/>
            <a:ext cx="800219" cy="338554"/>
          </a:xfrm>
          <a:prstGeom prst="rect">
            <a:avLst/>
          </a:prstGeom>
          <a:noFill/>
        </p:spPr>
        <p:txBody>
          <a:bodyPr wrap="none" rtlCol="0">
            <a:spAutoFit/>
          </a:bodyPr>
          <a:lstStyle/>
          <a:p>
            <a:r>
              <a:rPr lang="zh-CN" altLang="en-US" sz="1600" dirty="0">
                <a:latin typeface="微软雅黑" panose="020B0503020204020204" pitchFamily="34" charset="-122"/>
                <a:ea typeface="微软雅黑" panose="020B0503020204020204" pitchFamily="34" charset="-122"/>
              </a:rPr>
              <a:t>信息元</a:t>
            </a:r>
          </a:p>
        </p:txBody>
      </p:sp>
      <p:sp>
        <p:nvSpPr>
          <p:cNvPr id="20" name="TextBox 19">
            <a:extLst>
              <a:ext uri="{FF2B5EF4-FFF2-40B4-BE49-F238E27FC236}">
                <a16:creationId xmlns:a16="http://schemas.microsoft.com/office/drawing/2014/main" id="{854D9FE8-9BEB-434A-9513-0CA267765579}"/>
              </a:ext>
            </a:extLst>
          </p:cNvPr>
          <p:cNvSpPr txBox="1"/>
          <p:nvPr/>
        </p:nvSpPr>
        <p:spPr>
          <a:xfrm>
            <a:off x="6564952" y="2142969"/>
            <a:ext cx="2324500" cy="4462760"/>
          </a:xfrm>
          <a:prstGeom prst="rect">
            <a:avLst/>
          </a:prstGeom>
          <a:noFill/>
        </p:spPr>
        <p:txBody>
          <a:bodyPr wrap="square" rtlCol="0">
            <a:spAutoFit/>
          </a:bodyPr>
          <a:lstStyle/>
          <a:p>
            <a:r>
              <a:rPr lang="zh-CN" altLang="en-US" sz="1600" b="1" dirty="0">
                <a:solidFill>
                  <a:srgbClr val="C00000"/>
                </a:solidFill>
                <a:latin typeface="微软雅黑" panose="020B0503020204020204" pitchFamily="34" charset="-122"/>
                <a:ea typeface="微软雅黑" panose="020B0503020204020204" pitchFamily="34" charset="-122"/>
              </a:rPr>
              <a:t>灵活性：</a:t>
            </a:r>
            <a:endParaRPr lang="en-US" altLang="zh-CN" sz="1600" b="1" dirty="0">
              <a:solidFill>
                <a:srgbClr val="C00000"/>
              </a:solidFill>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rPr>
              <a:t>可以根据不同算法分配队列编号和排序值</a:t>
            </a:r>
            <a:endParaRPr lang="en-US" altLang="zh-CN" sz="1400"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rPr>
              <a:t>可以同时支持多种调度算法</a:t>
            </a:r>
            <a:endParaRPr lang="en-US" altLang="zh-CN" sz="1400" dirty="0">
              <a:latin typeface="微软雅黑" panose="020B0503020204020204" pitchFamily="34" charset="-122"/>
              <a:ea typeface="微软雅黑" panose="020B0503020204020204" pitchFamily="34" charset="-122"/>
            </a:endParaRPr>
          </a:p>
          <a:p>
            <a:r>
              <a:rPr lang="zh-CN" altLang="en-US" sz="1600" b="1" dirty="0">
                <a:solidFill>
                  <a:srgbClr val="C00000"/>
                </a:solidFill>
                <a:latin typeface="微软雅黑" panose="020B0503020204020204" pitchFamily="34" charset="-122"/>
                <a:ea typeface="微软雅黑" panose="020B0503020204020204" pitchFamily="34" charset="-122"/>
              </a:rPr>
              <a:t>隔离</a:t>
            </a:r>
            <a:r>
              <a:rPr lang="en-US" altLang="zh-CN" sz="1600" b="1" dirty="0">
                <a:solidFill>
                  <a:srgbClr val="C00000"/>
                </a:solidFill>
                <a:latin typeface="微软雅黑" panose="020B0503020204020204" pitchFamily="34" charset="-122"/>
                <a:ea typeface="微软雅黑" panose="020B0503020204020204" pitchFamily="34" charset="-122"/>
              </a:rPr>
              <a:t>TT</a:t>
            </a:r>
            <a:r>
              <a:rPr lang="zh-CN" altLang="en-US" sz="1600" b="1" dirty="0">
                <a:solidFill>
                  <a:srgbClr val="C00000"/>
                </a:solidFill>
                <a:latin typeface="微软雅黑" panose="020B0503020204020204" pitchFamily="34" charset="-122"/>
                <a:ea typeface="微软雅黑" panose="020B0503020204020204" pitchFamily="34" charset="-122"/>
              </a:rPr>
              <a:t>流和非</a:t>
            </a:r>
            <a:r>
              <a:rPr lang="en-US" altLang="zh-CN" sz="1600" b="1" dirty="0">
                <a:solidFill>
                  <a:srgbClr val="C00000"/>
                </a:solidFill>
                <a:latin typeface="微软雅黑" panose="020B0503020204020204" pitchFamily="34" charset="-122"/>
                <a:ea typeface="微软雅黑" panose="020B0503020204020204" pitchFamily="34" charset="-122"/>
              </a:rPr>
              <a:t>TT</a:t>
            </a:r>
            <a:r>
              <a:rPr lang="zh-CN" altLang="en-US" sz="1600" b="1" dirty="0">
                <a:solidFill>
                  <a:srgbClr val="C00000"/>
                </a:solidFill>
                <a:latin typeface="微软雅黑" panose="020B0503020204020204" pitchFamily="34" charset="-122"/>
                <a:ea typeface="微软雅黑" panose="020B0503020204020204" pitchFamily="34" charset="-122"/>
              </a:rPr>
              <a:t>流：</a:t>
            </a:r>
            <a:endParaRPr lang="en-US" altLang="zh-CN" sz="1600" b="1" dirty="0">
              <a:solidFill>
                <a:srgbClr val="C00000"/>
              </a:solidFill>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rPr>
              <a:t>通过队列编号标签隔离不同类型的数据流</a:t>
            </a:r>
            <a:endParaRPr lang="en-US" altLang="zh-CN" sz="1400" dirty="0">
              <a:latin typeface="微软雅黑" panose="020B0503020204020204" pitchFamily="34" charset="-122"/>
              <a:ea typeface="微软雅黑" panose="020B0503020204020204" pitchFamily="34" charset="-122"/>
            </a:endParaRPr>
          </a:p>
          <a:p>
            <a:r>
              <a:rPr lang="zh-CN" altLang="en-US" sz="1600" b="1" dirty="0">
                <a:solidFill>
                  <a:srgbClr val="C00000"/>
                </a:solidFill>
                <a:latin typeface="微软雅黑" panose="020B0503020204020204" pitchFamily="34" charset="-122"/>
                <a:ea typeface="微软雅黑" panose="020B0503020204020204" pitchFamily="34" charset="-122"/>
              </a:rPr>
              <a:t>同时支持多个操作：</a:t>
            </a:r>
            <a:endParaRPr lang="en-US" altLang="zh-CN" sz="1600" b="1" dirty="0">
              <a:solidFill>
                <a:srgbClr val="C00000"/>
              </a:solidFill>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en-US" altLang="zh-CN" sz="1400" dirty="0">
                <a:latin typeface="微软雅黑" panose="020B0503020204020204" pitchFamily="34" charset="-122"/>
                <a:ea typeface="微软雅黑" panose="020B0503020204020204" pitchFamily="34" charset="-122"/>
              </a:rPr>
              <a:t>VQS</a:t>
            </a:r>
            <a:r>
              <a:rPr lang="zh-CN" altLang="en-US" sz="1400" dirty="0">
                <a:latin typeface="微软雅黑" panose="020B0503020204020204" pitchFamily="34" charset="-122"/>
                <a:ea typeface="微软雅黑" panose="020B0503020204020204" pitchFamily="34" charset="-122"/>
              </a:rPr>
              <a:t>有序表采用寄存器进行存储，可以同时支持多个读写操作</a:t>
            </a:r>
            <a:endParaRPr lang="en-US" altLang="zh-CN" sz="1400" dirty="0">
              <a:latin typeface="微软雅黑" panose="020B0503020204020204" pitchFamily="34" charset="-122"/>
              <a:ea typeface="微软雅黑" panose="020B0503020204020204" pitchFamily="34" charset="-122"/>
            </a:endParaRPr>
          </a:p>
          <a:p>
            <a:r>
              <a:rPr lang="zh-CN" altLang="en-US" sz="1600" b="1" dirty="0">
                <a:solidFill>
                  <a:srgbClr val="C00000"/>
                </a:solidFill>
                <a:latin typeface="微软雅黑" panose="020B0503020204020204" pitchFamily="34" charset="-122"/>
                <a:ea typeface="微软雅黑" panose="020B0503020204020204" pitchFamily="34" charset="-122"/>
              </a:rPr>
              <a:t>确定的调度时间：</a:t>
            </a:r>
            <a:endParaRPr lang="en-US" altLang="zh-CN" sz="1600" b="1" dirty="0">
              <a:solidFill>
                <a:srgbClr val="C00000"/>
              </a:solidFill>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rPr>
              <a:t>入队操作和出队操作在</a:t>
            </a:r>
            <a:r>
              <a:rPr lang="en-US" altLang="zh-CN" sz="1400" dirty="0">
                <a:latin typeface="微软雅黑" panose="020B0503020204020204" pitchFamily="34" charset="-122"/>
                <a:ea typeface="微软雅黑" panose="020B0503020204020204" pitchFamily="34" charset="-122"/>
              </a:rPr>
              <a:t>2</a:t>
            </a:r>
            <a:r>
              <a:rPr lang="zh-CN" altLang="en-US" sz="1400" dirty="0">
                <a:latin typeface="微软雅黑" panose="020B0503020204020204" pitchFamily="34" charset="-122"/>
                <a:ea typeface="微软雅黑" panose="020B0503020204020204" pitchFamily="34" charset="-122"/>
              </a:rPr>
              <a:t>个时钟周期内完成，时间复杂度为</a:t>
            </a:r>
            <a:r>
              <a:rPr lang="en-US" altLang="zh-CN" sz="1400" dirty="0">
                <a:latin typeface="微软雅黑" panose="020B0503020204020204" pitchFamily="34" charset="-122"/>
                <a:ea typeface="微软雅黑" panose="020B0503020204020204" pitchFamily="34" charset="-122"/>
              </a:rPr>
              <a:t>O(1)</a:t>
            </a:r>
          </a:p>
          <a:p>
            <a:endParaRPr lang="en-US" altLang="zh-CN" sz="1400" dirty="0">
              <a:latin typeface="微软雅黑" panose="020B0503020204020204" pitchFamily="34" charset="-122"/>
              <a:ea typeface="微软雅黑" panose="020B0503020204020204" pitchFamily="34" charset="-122"/>
            </a:endParaRPr>
          </a:p>
          <a:p>
            <a:endParaRPr lang="zh-CN" altLang="en-US" sz="1600" dirty="0">
              <a:latin typeface="微软雅黑" panose="020B0503020204020204" pitchFamily="34" charset="-122"/>
              <a:ea typeface="微软雅黑" panose="020B0503020204020204" pitchFamily="34" charset="-122"/>
            </a:endParaRPr>
          </a:p>
          <a:p>
            <a:endParaRPr lang="zh-CN" altLang="en-US" sz="1600" b="1" dirty="0">
              <a:solidFill>
                <a:srgbClr val="FF0000"/>
              </a:solidFill>
              <a:latin typeface="微软雅黑" panose="020B0503020204020204" pitchFamily="34" charset="-122"/>
              <a:ea typeface="微软雅黑" panose="020B0503020204020204" pitchFamily="34" charset="-122"/>
            </a:endParaRPr>
          </a:p>
        </p:txBody>
      </p:sp>
      <p:sp>
        <p:nvSpPr>
          <p:cNvPr id="21" name="Arrow: Down 20">
            <a:extLst>
              <a:ext uri="{FF2B5EF4-FFF2-40B4-BE49-F238E27FC236}">
                <a16:creationId xmlns:a16="http://schemas.microsoft.com/office/drawing/2014/main" id="{25D095D0-E871-4E68-BA74-08E3F2E043E3}"/>
              </a:ext>
            </a:extLst>
          </p:cNvPr>
          <p:cNvSpPr/>
          <p:nvPr/>
        </p:nvSpPr>
        <p:spPr>
          <a:xfrm>
            <a:off x="3705225" y="3877190"/>
            <a:ext cx="228926" cy="406943"/>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微软雅黑" panose="020B0503020204020204" pitchFamily="34" charset="-122"/>
              <a:ea typeface="微软雅黑" panose="020B0503020204020204" pitchFamily="34" charset="-122"/>
            </a:endParaRPr>
          </a:p>
        </p:txBody>
      </p:sp>
      <p:sp>
        <p:nvSpPr>
          <p:cNvPr id="24" name="Rectangle 23">
            <a:extLst>
              <a:ext uri="{FF2B5EF4-FFF2-40B4-BE49-F238E27FC236}">
                <a16:creationId xmlns:a16="http://schemas.microsoft.com/office/drawing/2014/main" id="{AFC93E49-8796-45CB-B45A-DCABD9EED6FF}"/>
              </a:ext>
            </a:extLst>
          </p:cNvPr>
          <p:cNvSpPr/>
          <p:nvPr/>
        </p:nvSpPr>
        <p:spPr>
          <a:xfrm>
            <a:off x="833802" y="3211596"/>
            <a:ext cx="1433706" cy="366777"/>
          </a:xfrm>
          <a:prstGeom prst="rect">
            <a:avLst/>
          </a:prstGeom>
          <a:solidFill>
            <a:schemeClr val="accent3">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微软雅黑" panose="020B0503020204020204" pitchFamily="34" charset="-122"/>
                <a:ea typeface="微软雅黑" panose="020B0503020204020204" pitchFamily="34" charset="-122"/>
              </a:rPr>
              <a:t>数据流</a:t>
            </a:r>
          </a:p>
        </p:txBody>
      </p:sp>
      <p:sp>
        <p:nvSpPr>
          <p:cNvPr id="26" name="Arrow: Right 25">
            <a:extLst>
              <a:ext uri="{FF2B5EF4-FFF2-40B4-BE49-F238E27FC236}">
                <a16:creationId xmlns:a16="http://schemas.microsoft.com/office/drawing/2014/main" id="{94BB9C2E-09B5-4AC9-B2FF-B109326456DF}"/>
              </a:ext>
            </a:extLst>
          </p:cNvPr>
          <p:cNvSpPr/>
          <p:nvPr/>
        </p:nvSpPr>
        <p:spPr>
          <a:xfrm>
            <a:off x="2373991" y="3292909"/>
            <a:ext cx="627101" cy="272182"/>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微软雅黑" panose="020B0503020204020204" pitchFamily="34" charset="-122"/>
              <a:ea typeface="微软雅黑" panose="020B0503020204020204" pitchFamily="34" charset="-122"/>
            </a:endParaRPr>
          </a:p>
        </p:txBody>
      </p:sp>
      <p:sp>
        <p:nvSpPr>
          <p:cNvPr id="27" name="TextBox 26">
            <a:extLst>
              <a:ext uri="{FF2B5EF4-FFF2-40B4-BE49-F238E27FC236}">
                <a16:creationId xmlns:a16="http://schemas.microsoft.com/office/drawing/2014/main" id="{36CD0943-144F-4B6A-8206-2347E6079B45}"/>
              </a:ext>
            </a:extLst>
          </p:cNvPr>
          <p:cNvSpPr txBox="1"/>
          <p:nvPr/>
        </p:nvSpPr>
        <p:spPr>
          <a:xfrm>
            <a:off x="2311759" y="3058788"/>
            <a:ext cx="999118" cy="338554"/>
          </a:xfrm>
          <a:prstGeom prst="rect">
            <a:avLst/>
          </a:prstGeom>
          <a:noFill/>
        </p:spPr>
        <p:txBody>
          <a:bodyPr wrap="square" rtlCol="0">
            <a:spAutoFit/>
          </a:bodyPr>
          <a:lstStyle/>
          <a:p>
            <a:r>
              <a:rPr lang="zh-CN" altLang="en-US" sz="1600" b="1" dirty="0">
                <a:latin typeface="微软雅黑" panose="020B0503020204020204" pitchFamily="34" charset="-122"/>
                <a:ea typeface="微软雅黑" panose="020B0503020204020204" pitchFamily="34" charset="-122"/>
              </a:rPr>
              <a:t>分配</a:t>
            </a:r>
          </a:p>
        </p:txBody>
      </p:sp>
      <p:sp>
        <p:nvSpPr>
          <p:cNvPr id="28" name="TextBox 27">
            <a:extLst>
              <a:ext uri="{FF2B5EF4-FFF2-40B4-BE49-F238E27FC236}">
                <a16:creationId xmlns:a16="http://schemas.microsoft.com/office/drawing/2014/main" id="{3B6FE8E4-D283-450F-9FB0-E2204D0CED43}"/>
              </a:ext>
            </a:extLst>
          </p:cNvPr>
          <p:cNvSpPr txBox="1"/>
          <p:nvPr/>
        </p:nvSpPr>
        <p:spPr>
          <a:xfrm>
            <a:off x="3908520" y="3789574"/>
            <a:ext cx="1567983" cy="769441"/>
          </a:xfrm>
          <a:prstGeom prst="rect">
            <a:avLst/>
          </a:prstGeom>
          <a:noFill/>
        </p:spPr>
        <p:txBody>
          <a:bodyPr wrap="square" rtlCol="0">
            <a:spAutoFit/>
          </a:bodyPr>
          <a:lstStyle/>
          <a:p>
            <a:r>
              <a:rPr lang="zh-CN" altLang="en-US" sz="1600" b="1" dirty="0">
                <a:latin typeface="微软雅黑" panose="020B0503020204020204" pitchFamily="34" charset="-122"/>
                <a:ea typeface="微软雅黑" panose="020B0503020204020204" pitchFamily="34" charset="-122"/>
              </a:rPr>
              <a:t>入队排序：</a:t>
            </a:r>
            <a:endParaRPr lang="en-US" altLang="zh-CN" sz="1600" b="1" dirty="0">
              <a:latin typeface="微软雅黑" panose="020B0503020204020204" pitchFamily="34" charset="-122"/>
              <a:ea typeface="微软雅黑" panose="020B0503020204020204" pitchFamily="34" charset="-122"/>
            </a:endParaRPr>
          </a:p>
          <a:p>
            <a:r>
              <a:rPr lang="zh-CN" altLang="en-US" sz="1400" dirty="0">
                <a:latin typeface="微软雅黑" panose="020B0503020204020204" pitchFamily="34" charset="-122"/>
                <a:ea typeface="微软雅黑" panose="020B0503020204020204" pitchFamily="34" charset="-122"/>
              </a:rPr>
              <a:t>按照排序值由小到大进行排序</a:t>
            </a:r>
          </a:p>
        </p:txBody>
      </p:sp>
      <p:sp>
        <p:nvSpPr>
          <p:cNvPr id="30" name="TextBox 29">
            <a:extLst>
              <a:ext uri="{FF2B5EF4-FFF2-40B4-BE49-F238E27FC236}">
                <a16:creationId xmlns:a16="http://schemas.microsoft.com/office/drawing/2014/main" id="{F84D3DE3-3E7A-4F36-BBF9-45507CCAB23C}"/>
              </a:ext>
            </a:extLst>
          </p:cNvPr>
          <p:cNvSpPr txBox="1"/>
          <p:nvPr/>
        </p:nvSpPr>
        <p:spPr>
          <a:xfrm>
            <a:off x="266959" y="4752127"/>
            <a:ext cx="1220399" cy="338554"/>
          </a:xfrm>
          <a:prstGeom prst="rect">
            <a:avLst/>
          </a:prstGeom>
          <a:noFill/>
        </p:spPr>
        <p:txBody>
          <a:bodyPr wrap="none" rtlCol="0">
            <a:spAutoFit/>
          </a:bodyPr>
          <a:lstStyle/>
          <a:p>
            <a:r>
              <a:rPr lang="en-US" altLang="zh-CN" sz="1600" dirty="0">
                <a:latin typeface="微软雅黑" panose="020B0503020204020204" pitchFamily="34" charset="-122"/>
                <a:ea typeface="微软雅黑" panose="020B0503020204020204" pitchFamily="34" charset="-122"/>
              </a:rPr>
              <a:t>VQS</a:t>
            </a:r>
            <a:r>
              <a:rPr lang="zh-CN" altLang="en-US" sz="1600" dirty="0">
                <a:latin typeface="微软雅黑" panose="020B0503020204020204" pitchFamily="34" charset="-122"/>
                <a:ea typeface="微软雅黑" panose="020B0503020204020204" pitchFamily="34" charset="-122"/>
              </a:rPr>
              <a:t>有序表</a:t>
            </a:r>
          </a:p>
        </p:txBody>
      </p:sp>
      <p:grpSp>
        <p:nvGrpSpPr>
          <p:cNvPr id="50" name="Group 49">
            <a:extLst>
              <a:ext uri="{FF2B5EF4-FFF2-40B4-BE49-F238E27FC236}">
                <a16:creationId xmlns:a16="http://schemas.microsoft.com/office/drawing/2014/main" id="{9A641C63-37A1-4728-A870-40D91D261396}"/>
              </a:ext>
            </a:extLst>
          </p:cNvPr>
          <p:cNvGrpSpPr/>
          <p:nvPr/>
        </p:nvGrpSpPr>
        <p:grpSpPr>
          <a:xfrm>
            <a:off x="1412471" y="4582177"/>
            <a:ext cx="4585508" cy="584775"/>
            <a:chOff x="1501629" y="4479872"/>
            <a:chExt cx="5205371" cy="766168"/>
          </a:xfrm>
        </p:grpSpPr>
        <p:sp>
          <p:nvSpPr>
            <p:cNvPr id="29" name="Rectangle 28">
              <a:extLst>
                <a:ext uri="{FF2B5EF4-FFF2-40B4-BE49-F238E27FC236}">
                  <a16:creationId xmlns:a16="http://schemas.microsoft.com/office/drawing/2014/main" id="{6F39EEEC-56B5-4F35-806A-F666919D31AA}"/>
                </a:ext>
              </a:extLst>
            </p:cNvPr>
            <p:cNvSpPr/>
            <p:nvPr/>
          </p:nvSpPr>
          <p:spPr>
            <a:xfrm>
              <a:off x="1501629" y="4479872"/>
              <a:ext cx="5205371" cy="76616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微软雅黑" panose="020B0503020204020204" pitchFamily="34" charset="-122"/>
                <a:ea typeface="微软雅黑" panose="020B0503020204020204" pitchFamily="34" charset="-122"/>
              </a:endParaRPr>
            </a:p>
          </p:txBody>
        </p:sp>
        <p:sp>
          <p:nvSpPr>
            <p:cNvPr id="31" name="Rectangle 30">
              <a:extLst>
                <a:ext uri="{FF2B5EF4-FFF2-40B4-BE49-F238E27FC236}">
                  <a16:creationId xmlns:a16="http://schemas.microsoft.com/office/drawing/2014/main" id="{7AE23F28-6DB3-4484-899A-51063C681E9B}"/>
                </a:ext>
              </a:extLst>
            </p:cNvPr>
            <p:cNvSpPr/>
            <p:nvPr/>
          </p:nvSpPr>
          <p:spPr>
            <a:xfrm>
              <a:off x="1635853" y="4505394"/>
              <a:ext cx="713064" cy="713064"/>
            </a:xfrm>
            <a:prstGeom prst="rect">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latin typeface="微软雅黑" panose="020B0503020204020204" pitchFamily="34" charset="-122"/>
                  <a:ea typeface="微软雅黑" panose="020B0503020204020204" pitchFamily="34" charset="-122"/>
                </a:rPr>
                <a:t>信息元</a:t>
              </a:r>
              <a:r>
                <a:rPr lang="en-US" altLang="zh-CN" sz="1400" dirty="0">
                  <a:solidFill>
                    <a:schemeClr val="tx1"/>
                  </a:solidFill>
                  <a:latin typeface="微软雅黑" panose="020B0503020204020204" pitchFamily="34" charset="-122"/>
                  <a:ea typeface="微软雅黑" panose="020B0503020204020204" pitchFamily="34" charset="-122"/>
                </a:rPr>
                <a:t>1</a:t>
              </a:r>
            </a:p>
          </p:txBody>
        </p:sp>
        <p:sp>
          <p:nvSpPr>
            <p:cNvPr id="32" name="Rectangle 31">
              <a:extLst>
                <a:ext uri="{FF2B5EF4-FFF2-40B4-BE49-F238E27FC236}">
                  <a16:creationId xmlns:a16="http://schemas.microsoft.com/office/drawing/2014/main" id="{65EF8972-230D-4A53-93BB-028CD6BD7A71}"/>
                </a:ext>
              </a:extLst>
            </p:cNvPr>
            <p:cNvSpPr/>
            <p:nvPr/>
          </p:nvSpPr>
          <p:spPr>
            <a:xfrm>
              <a:off x="2348917" y="4505394"/>
              <a:ext cx="713064" cy="713064"/>
            </a:xfrm>
            <a:prstGeom prst="rect">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latin typeface="微软雅黑" panose="020B0503020204020204" pitchFamily="34" charset="-122"/>
                  <a:ea typeface="微软雅黑" panose="020B0503020204020204" pitchFamily="34" charset="-122"/>
                </a:rPr>
                <a:t>信息元</a:t>
              </a:r>
              <a:r>
                <a:rPr lang="en-US" altLang="zh-CN" sz="1400" dirty="0">
                  <a:solidFill>
                    <a:schemeClr val="tx1"/>
                  </a:solidFill>
                  <a:latin typeface="微软雅黑" panose="020B0503020204020204" pitchFamily="34" charset="-122"/>
                  <a:ea typeface="微软雅黑" panose="020B0503020204020204" pitchFamily="34" charset="-122"/>
                </a:rPr>
                <a:t>2</a:t>
              </a:r>
            </a:p>
          </p:txBody>
        </p:sp>
        <p:sp>
          <p:nvSpPr>
            <p:cNvPr id="33" name="Rectangle 32">
              <a:extLst>
                <a:ext uri="{FF2B5EF4-FFF2-40B4-BE49-F238E27FC236}">
                  <a16:creationId xmlns:a16="http://schemas.microsoft.com/office/drawing/2014/main" id="{752F2E29-9806-4D57-B52C-FDE08A6808C5}"/>
                </a:ext>
              </a:extLst>
            </p:cNvPr>
            <p:cNvSpPr/>
            <p:nvPr/>
          </p:nvSpPr>
          <p:spPr>
            <a:xfrm>
              <a:off x="3058223" y="4505394"/>
              <a:ext cx="713064" cy="713064"/>
            </a:xfrm>
            <a:prstGeom prst="rect">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chemeClr val="tx1"/>
                  </a:solidFill>
                  <a:latin typeface="微软雅黑" panose="020B0503020204020204" pitchFamily="34" charset="-122"/>
                  <a:ea typeface="微软雅黑" panose="020B0503020204020204" pitchFamily="34" charset="-122"/>
                </a:rPr>
                <a:t>…</a:t>
              </a:r>
            </a:p>
          </p:txBody>
        </p:sp>
        <p:sp>
          <p:nvSpPr>
            <p:cNvPr id="34" name="Rectangle 33">
              <a:extLst>
                <a:ext uri="{FF2B5EF4-FFF2-40B4-BE49-F238E27FC236}">
                  <a16:creationId xmlns:a16="http://schemas.microsoft.com/office/drawing/2014/main" id="{B006FED5-1BD9-4CD7-AA07-96244461397F}"/>
                </a:ext>
              </a:extLst>
            </p:cNvPr>
            <p:cNvSpPr/>
            <p:nvPr/>
          </p:nvSpPr>
          <p:spPr>
            <a:xfrm>
              <a:off x="3780187" y="4505394"/>
              <a:ext cx="713064" cy="713064"/>
            </a:xfrm>
            <a:prstGeom prst="rect">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600" dirty="0">
                <a:solidFill>
                  <a:schemeClr val="tx1"/>
                </a:solidFill>
                <a:latin typeface="微软雅黑" panose="020B0503020204020204" pitchFamily="34" charset="-122"/>
                <a:ea typeface="微软雅黑" panose="020B0503020204020204" pitchFamily="34" charset="-122"/>
              </a:endParaRPr>
            </a:p>
          </p:txBody>
        </p:sp>
        <p:sp>
          <p:nvSpPr>
            <p:cNvPr id="35" name="Rectangle 34">
              <a:extLst>
                <a:ext uri="{FF2B5EF4-FFF2-40B4-BE49-F238E27FC236}">
                  <a16:creationId xmlns:a16="http://schemas.microsoft.com/office/drawing/2014/main" id="{CD60FAE7-5B81-4898-802C-C096C84A124B}"/>
                </a:ext>
              </a:extLst>
            </p:cNvPr>
            <p:cNvSpPr/>
            <p:nvPr/>
          </p:nvSpPr>
          <p:spPr>
            <a:xfrm>
              <a:off x="4493251" y="4505394"/>
              <a:ext cx="713064" cy="713064"/>
            </a:xfrm>
            <a:prstGeom prst="rect">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600" dirty="0">
                <a:solidFill>
                  <a:schemeClr val="tx1"/>
                </a:solidFill>
                <a:latin typeface="微软雅黑" panose="020B0503020204020204" pitchFamily="34" charset="-122"/>
                <a:ea typeface="微软雅黑" panose="020B0503020204020204" pitchFamily="34" charset="-122"/>
              </a:endParaRPr>
            </a:p>
          </p:txBody>
        </p:sp>
        <p:sp>
          <p:nvSpPr>
            <p:cNvPr id="36" name="Rectangle 35">
              <a:extLst>
                <a:ext uri="{FF2B5EF4-FFF2-40B4-BE49-F238E27FC236}">
                  <a16:creationId xmlns:a16="http://schemas.microsoft.com/office/drawing/2014/main" id="{C3BBBD38-81FA-433A-B837-22FBFD02636F}"/>
                </a:ext>
              </a:extLst>
            </p:cNvPr>
            <p:cNvSpPr/>
            <p:nvPr/>
          </p:nvSpPr>
          <p:spPr>
            <a:xfrm>
              <a:off x="5206315" y="4505394"/>
              <a:ext cx="713064" cy="713064"/>
            </a:xfrm>
            <a:prstGeom prst="rect">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600" dirty="0">
                <a:solidFill>
                  <a:schemeClr val="tx1"/>
                </a:solidFill>
                <a:latin typeface="微软雅黑" panose="020B0503020204020204" pitchFamily="34" charset="-122"/>
                <a:ea typeface="微软雅黑" panose="020B0503020204020204" pitchFamily="34" charset="-122"/>
              </a:endParaRPr>
            </a:p>
          </p:txBody>
        </p:sp>
        <p:sp>
          <p:nvSpPr>
            <p:cNvPr id="37" name="Rectangle 36">
              <a:extLst>
                <a:ext uri="{FF2B5EF4-FFF2-40B4-BE49-F238E27FC236}">
                  <a16:creationId xmlns:a16="http://schemas.microsoft.com/office/drawing/2014/main" id="{3C85232F-B6DA-4301-A2AC-9E46418286C3}"/>
                </a:ext>
              </a:extLst>
            </p:cNvPr>
            <p:cNvSpPr/>
            <p:nvPr/>
          </p:nvSpPr>
          <p:spPr>
            <a:xfrm>
              <a:off x="5923101" y="4505394"/>
              <a:ext cx="713064" cy="713064"/>
            </a:xfrm>
            <a:prstGeom prst="rect">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600" dirty="0">
                <a:solidFill>
                  <a:schemeClr val="tx1"/>
                </a:solidFill>
                <a:latin typeface="微软雅黑" panose="020B0503020204020204" pitchFamily="34" charset="-122"/>
                <a:ea typeface="微软雅黑" panose="020B0503020204020204" pitchFamily="34" charset="-122"/>
              </a:endParaRPr>
            </a:p>
          </p:txBody>
        </p:sp>
      </p:grpSp>
      <p:sp>
        <p:nvSpPr>
          <p:cNvPr id="39" name="TextBox 38">
            <a:extLst>
              <a:ext uri="{FF2B5EF4-FFF2-40B4-BE49-F238E27FC236}">
                <a16:creationId xmlns:a16="http://schemas.microsoft.com/office/drawing/2014/main" id="{6C7B3DE5-94EA-4374-95EE-C93762D6BCEE}"/>
              </a:ext>
            </a:extLst>
          </p:cNvPr>
          <p:cNvSpPr txBox="1"/>
          <p:nvPr/>
        </p:nvSpPr>
        <p:spPr>
          <a:xfrm>
            <a:off x="4076198" y="5191029"/>
            <a:ext cx="1821249" cy="769441"/>
          </a:xfrm>
          <a:prstGeom prst="rect">
            <a:avLst/>
          </a:prstGeom>
          <a:noFill/>
        </p:spPr>
        <p:txBody>
          <a:bodyPr wrap="square" rtlCol="0">
            <a:spAutoFit/>
          </a:bodyPr>
          <a:lstStyle/>
          <a:p>
            <a:r>
              <a:rPr lang="zh-CN" altLang="en-US" sz="1600" b="1" dirty="0">
                <a:latin typeface="微软雅黑" panose="020B0503020204020204" pitchFamily="34" charset="-122"/>
                <a:ea typeface="微软雅黑" panose="020B0503020204020204" pitchFamily="34" charset="-122"/>
              </a:rPr>
              <a:t>输出选择：</a:t>
            </a:r>
            <a:endParaRPr lang="en-US" altLang="zh-CN" sz="1600" b="1" dirty="0">
              <a:latin typeface="微软雅黑" panose="020B0503020204020204" pitchFamily="34" charset="-122"/>
              <a:ea typeface="微软雅黑" panose="020B0503020204020204" pitchFamily="34" charset="-122"/>
            </a:endParaRPr>
          </a:p>
          <a:p>
            <a:r>
              <a:rPr lang="zh-CN" altLang="en-US" sz="1400" dirty="0">
                <a:latin typeface="微软雅黑" panose="020B0503020204020204" pitchFamily="34" charset="-122"/>
                <a:ea typeface="微软雅黑" panose="020B0503020204020204" pitchFamily="34" charset="-122"/>
              </a:rPr>
              <a:t>根据所选的输出队列编号提取数据</a:t>
            </a:r>
          </a:p>
        </p:txBody>
      </p:sp>
      <p:sp>
        <p:nvSpPr>
          <p:cNvPr id="45" name="Rectangle 44">
            <a:extLst>
              <a:ext uri="{FF2B5EF4-FFF2-40B4-BE49-F238E27FC236}">
                <a16:creationId xmlns:a16="http://schemas.microsoft.com/office/drawing/2014/main" id="{99012EA6-265E-452E-8781-A3EE58DDCB07}"/>
              </a:ext>
            </a:extLst>
          </p:cNvPr>
          <p:cNvSpPr/>
          <p:nvPr/>
        </p:nvSpPr>
        <p:spPr>
          <a:xfrm>
            <a:off x="3457574" y="5823737"/>
            <a:ext cx="646193" cy="584775"/>
          </a:xfrm>
          <a:prstGeom prst="rect">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latin typeface="微软雅黑" panose="020B0503020204020204" pitchFamily="34" charset="-122"/>
                <a:ea typeface="微软雅黑" panose="020B0503020204020204" pitchFamily="34" charset="-122"/>
              </a:rPr>
              <a:t>信息元</a:t>
            </a:r>
            <a:r>
              <a:rPr lang="en-US" altLang="zh-CN" sz="1400" dirty="0">
                <a:solidFill>
                  <a:schemeClr val="tx1"/>
                </a:solidFill>
                <a:latin typeface="微软雅黑" panose="020B0503020204020204" pitchFamily="34" charset="-122"/>
                <a:ea typeface="微软雅黑" panose="020B0503020204020204" pitchFamily="34" charset="-122"/>
              </a:rPr>
              <a:t>a</a:t>
            </a:r>
          </a:p>
        </p:txBody>
      </p:sp>
      <p:sp>
        <p:nvSpPr>
          <p:cNvPr id="11" name="Title 10">
            <a:extLst>
              <a:ext uri="{FF2B5EF4-FFF2-40B4-BE49-F238E27FC236}">
                <a16:creationId xmlns:a16="http://schemas.microsoft.com/office/drawing/2014/main" id="{CCC0A32A-E2B1-4B0B-B393-55047148E88E}"/>
              </a:ext>
            </a:extLst>
          </p:cNvPr>
          <p:cNvSpPr>
            <a:spLocks noGrp="1"/>
          </p:cNvSpPr>
          <p:nvPr>
            <p:ph type="title"/>
          </p:nvPr>
        </p:nvSpPr>
        <p:spPr/>
        <p:txBody>
          <a:bodyPr/>
          <a:lstStyle/>
          <a:p>
            <a:r>
              <a:rPr lang="zh-CN" altLang="en-US" dirty="0"/>
              <a:t>研究内容一</a:t>
            </a:r>
            <a:r>
              <a:rPr lang="en-US" altLang="zh-CN" dirty="0"/>
              <a:t>  VQSA</a:t>
            </a:r>
            <a:r>
              <a:rPr lang="zh-CN" altLang="en-US" dirty="0"/>
              <a:t> 分析与设计</a:t>
            </a:r>
          </a:p>
        </p:txBody>
      </p:sp>
      <p:sp>
        <p:nvSpPr>
          <p:cNvPr id="42" name="Arrow: Down 41">
            <a:extLst>
              <a:ext uri="{FF2B5EF4-FFF2-40B4-BE49-F238E27FC236}">
                <a16:creationId xmlns:a16="http://schemas.microsoft.com/office/drawing/2014/main" id="{D437601B-6E55-4DF8-94CC-EA638F83B82E}"/>
              </a:ext>
            </a:extLst>
          </p:cNvPr>
          <p:cNvSpPr/>
          <p:nvPr/>
        </p:nvSpPr>
        <p:spPr>
          <a:xfrm>
            <a:off x="3695087" y="5309361"/>
            <a:ext cx="228926" cy="406943"/>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微软雅黑" panose="020B0503020204020204" pitchFamily="34" charset="-122"/>
              <a:ea typeface="微软雅黑" panose="020B0503020204020204" pitchFamily="34" charset="-122"/>
            </a:endParaRPr>
          </a:p>
        </p:txBody>
      </p:sp>
      <p:sp>
        <p:nvSpPr>
          <p:cNvPr id="13" name="灯片编号占位符 12">
            <a:extLst>
              <a:ext uri="{FF2B5EF4-FFF2-40B4-BE49-F238E27FC236}">
                <a16:creationId xmlns:a16="http://schemas.microsoft.com/office/drawing/2014/main" id="{92CF1C96-54C4-43DF-9927-08C45CB72898}"/>
              </a:ext>
            </a:extLst>
          </p:cNvPr>
          <p:cNvSpPr>
            <a:spLocks noGrp="1"/>
          </p:cNvSpPr>
          <p:nvPr>
            <p:ph type="sldNum" sz="quarter" idx="12"/>
          </p:nvPr>
        </p:nvSpPr>
        <p:spPr/>
        <p:txBody>
          <a:bodyPr/>
          <a:lstStyle/>
          <a:p>
            <a:fld id="{54BD5A17-3153-4A95-988E-B577C14000F1}" type="slidenum">
              <a:rPr lang="en-US" altLang="zh-CN" smtClean="0"/>
              <a:pPr/>
              <a:t>18</a:t>
            </a:fld>
            <a:endParaRPr lang="en-US" altLang="zh-CN" dirty="0"/>
          </a:p>
        </p:txBody>
      </p:sp>
    </p:spTree>
    <p:extLst>
      <p:ext uri="{BB962C8B-B14F-4D97-AF65-F5344CB8AC3E}">
        <p14:creationId xmlns:p14="http://schemas.microsoft.com/office/powerpoint/2010/main" val="11644004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D938377-9F52-490D-9FB7-91C47D085A74}"/>
              </a:ext>
            </a:extLst>
          </p:cNvPr>
          <p:cNvSpPr>
            <a:spLocks noGrp="1"/>
          </p:cNvSpPr>
          <p:nvPr>
            <p:ph sz="quarter" idx="10"/>
          </p:nvPr>
        </p:nvSpPr>
        <p:spPr/>
        <p:txBody>
          <a:bodyPr/>
          <a:lstStyle/>
          <a:p>
            <a:pPr marL="0" indent="0">
              <a:buNone/>
            </a:pPr>
            <a:r>
              <a:rPr lang="zh-CN" altLang="en-US" b="1" dirty="0"/>
              <a:t>四、虚拟队列调度器（</a:t>
            </a:r>
            <a:r>
              <a:rPr lang="en-US" altLang="zh-CN" b="1" dirty="0"/>
              <a:t>VQS</a:t>
            </a:r>
            <a:r>
              <a:rPr lang="zh-CN" altLang="en-US" b="1" dirty="0"/>
              <a:t>）</a:t>
            </a:r>
            <a:endParaRPr lang="en-US" altLang="zh-CN" b="1" dirty="0"/>
          </a:p>
          <a:p>
            <a:pPr marL="457200" indent="-457200">
              <a:buFont typeface="+mj-lt"/>
              <a:buAutoNum type="arabicPeriod" startAt="2"/>
            </a:pPr>
            <a:r>
              <a:rPr lang="en-US" altLang="zh-CN" sz="1800" b="1" dirty="0"/>
              <a:t>VQS</a:t>
            </a:r>
            <a:r>
              <a:rPr lang="zh-CN" altLang="en-US" sz="1800" b="1" dirty="0"/>
              <a:t>流水线结构设计</a:t>
            </a:r>
            <a:r>
              <a:rPr lang="en-US" altLang="zh-CN" sz="1800" b="1" dirty="0"/>
              <a:t>— </a:t>
            </a:r>
            <a:r>
              <a:rPr lang="zh-CN" altLang="en-US" sz="1800" b="1" dirty="0"/>
              <a:t>降低资源消耗</a:t>
            </a:r>
            <a:endParaRPr lang="en-US" altLang="zh-CN" sz="1800" b="1" dirty="0"/>
          </a:p>
          <a:p>
            <a:pPr marL="0" indent="0">
              <a:buNone/>
            </a:pPr>
            <a:endParaRPr lang="zh-CN" altLang="en-US" dirty="0"/>
          </a:p>
        </p:txBody>
      </p:sp>
      <p:sp>
        <p:nvSpPr>
          <p:cNvPr id="4" name="Title 2">
            <a:extLst>
              <a:ext uri="{FF2B5EF4-FFF2-40B4-BE49-F238E27FC236}">
                <a16:creationId xmlns:a16="http://schemas.microsoft.com/office/drawing/2014/main" id="{74FFBF6E-C8B3-4A67-AC09-32CB57EBEB5B}"/>
              </a:ext>
            </a:extLst>
          </p:cNvPr>
          <p:cNvSpPr>
            <a:spLocks noGrp="1"/>
          </p:cNvSpPr>
          <p:nvPr>
            <p:ph type="title"/>
          </p:nvPr>
        </p:nvSpPr>
        <p:spPr>
          <a:xfrm>
            <a:off x="493713" y="974725"/>
            <a:ext cx="8372475" cy="573088"/>
          </a:xfrm>
        </p:spPr>
        <p:txBody>
          <a:bodyPr>
            <a:normAutofit/>
          </a:bodyPr>
          <a:lstStyle/>
          <a:p>
            <a:r>
              <a:rPr lang="zh-CN" altLang="en-US" dirty="0"/>
              <a:t>研究内容一</a:t>
            </a:r>
            <a:r>
              <a:rPr lang="en-US" altLang="zh-CN" dirty="0"/>
              <a:t>  VQSA</a:t>
            </a:r>
            <a:r>
              <a:rPr lang="zh-CN" altLang="en-US" dirty="0"/>
              <a:t> 分析与设计</a:t>
            </a:r>
          </a:p>
        </p:txBody>
      </p:sp>
      <p:pic>
        <p:nvPicPr>
          <p:cNvPr id="3" name="图片 2">
            <a:extLst>
              <a:ext uri="{FF2B5EF4-FFF2-40B4-BE49-F238E27FC236}">
                <a16:creationId xmlns:a16="http://schemas.microsoft.com/office/drawing/2014/main" id="{F5A21B49-7C63-42D0-AC97-0E10C56F4C7E}"/>
              </a:ext>
            </a:extLst>
          </p:cNvPr>
          <p:cNvPicPr>
            <a:picLocks noChangeAspect="1"/>
          </p:cNvPicPr>
          <p:nvPr/>
        </p:nvPicPr>
        <p:blipFill>
          <a:blip r:embed="rId3"/>
          <a:stretch>
            <a:fillRect/>
          </a:stretch>
        </p:blipFill>
        <p:spPr>
          <a:xfrm>
            <a:off x="493713" y="2592307"/>
            <a:ext cx="7909089" cy="3491649"/>
          </a:xfrm>
          <a:prstGeom prst="rect">
            <a:avLst/>
          </a:prstGeom>
        </p:spPr>
      </p:pic>
      <p:sp>
        <p:nvSpPr>
          <p:cNvPr id="6" name="TextBox 5">
            <a:extLst>
              <a:ext uri="{FF2B5EF4-FFF2-40B4-BE49-F238E27FC236}">
                <a16:creationId xmlns:a16="http://schemas.microsoft.com/office/drawing/2014/main" id="{A360DEB9-276C-42B6-9916-A774C1AD5F11}"/>
              </a:ext>
            </a:extLst>
          </p:cNvPr>
          <p:cNvSpPr txBox="1"/>
          <p:nvPr/>
        </p:nvSpPr>
        <p:spPr>
          <a:xfrm>
            <a:off x="386215" y="6141008"/>
            <a:ext cx="8263760" cy="523220"/>
          </a:xfrm>
          <a:prstGeom prst="rect">
            <a:avLst/>
          </a:prstGeom>
          <a:noFill/>
        </p:spPr>
        <p:txBody>
          <a:bodyPr wrap="square" rtlCol="0">
            <a:spAutoFit/>
          </a:bodyPr>
          <a:lstStyle/>
          <a:p>
            <a:r>
              <a:rPr lang="zh-CN" altLang="en-US" sz="1400" dirty="0">
                <a:latin typeface="微软雅黑" panose="020B0503020204020204" pitchFamily="34" charset="-122"/>
                <a:ea typeface="微软雅黑" panose="020B0503020204020204" pitchFamily="34" charset="-122"/>
              </a:rPr>
              <a:t>以太网最短数据帧为</a:t>
            </a:r>
            <a:r>
              <a:rPr lang="en-US" altLang="zh-CN" sz="1400" dirty="0">
                <a:latin typeface="微软雅黑" panose="020B0503020204020204" pitchFamily="34" charset="-122"/>
                <a:ea typeface="微软雅黑" panose="020B0503020204020204" pitchFamily="34" charset="-122"/>
              </a:rPr>
              <a:t>64byte</a:t>
            </a:r>
            <a:r>
              <a:rPr lang="zh-CN" altLang="en-US" sz="1400" dirty="0">
                <a:latin typeface="微软雅黑" panose="020B0503020204020204" pitchFamily="34" charset="-122"/>
                <a:ea typeface="微软雅黑" panose="020B0503020204020204" pitchFamily="34" charset="-122"/>
              </a:rPr>
              <a:t>，千兆以太网传输需要消耗</a:t>
            </a:r>
            <a:r>
              <a:rPr lang="en-US" altLang="zh-CN" sz="1400" dirty="0">
                <a:latin typeface="微软雅黑" panose="020B0503020204020204" pitchFamily="34" charset="-122"/>
                <a:ea typeface="微软雅黑" panose="020B0503020204020204" pitchFamily="34" charset="-122"/>
              </a:rPr>
              <a:t>512ns</a:t>
            </a:r>
            <a:r>
              <a:rPr lang="zh-CN" altLang="en-US" sz="1400" dirty="0">
                <a:latin typeface="微软雅黑" panose="020B0503020204020204" pitchFamily="34" charset="-122"/>
                <a:ea typeface="微软雅黑" panose="020B0503020204020204" pitchFamily="34" charset="-122"/>
              </a:rPr>
              <a:t>，假设</a:t>
            </a:r>
            <a:r>
              <a:rPr lang="en-US" altLang="zh-CN" sz="1400" dirty="0">
                <a:latin typeface="微软雅黑" panose="020B0503020204020204" pitchFamily="34" charset="-122"/>
                <a:ea typeface="微软雅黑" panose="020B0503020204020204" pitchFamily="34" charset="-122"/>
              </a:rPr>
              <a:t>VQS</a:t>
            </a:r>
            <a:r>
              <a:rPr lang="zh-CN" altLang="en-US" sz="1400" dirty="0">
                <a:latin typeface="微软雅黑" panose="020B0503020204020204" pitchFamily="34" charset="-122"/>
                <a:ea typeface="微软雅黑" panose="020B0503020204020204" pitchFamily="34" charset="-122"/>
              </a:rPr>
              <a:t>的处理时钟频率为</a:t>
            </a:r>
            <a:r>
              <a:rPr lang="en-US" altLang="zh-CN" sz="1400" dirty="0">
                <a:latin typeface="微软雅黑" panose="020B0503020204020204" pitchFamily="34" charset="-122"/>
                <a:ea typeface="微软雅黑" panose="020B0503020204020204" pitchFamily="34" charset="-122"/>
              </a:rPr>
              <a:t>125Mhz</a:t>
            </a:r>
            <a:r>
              <a:rPr lang="zh-CN" altLang="en-US" sz="1400" dirty="0">
                <a:latin typeface="微软雅黑" panose="020B0503020204020204" pitchFamily="34" charset="-122"/>
                <a:ea typeface="微软雅黑" panose="020B0503020204020204" pitchFamily="34" charset="-122"/>
              </a:rPr>
              <a:t>，则最多能够支持</a:t>
            </a:r>
            <a:r>
              <a:rPr lang="en-US" altLang="zh-CN" sz="1400" b="1" dirty="0">
                <a:solidFill>
                  <a:srgbClr val="C00000"/>
                </a:solidFill>
                <a:latin typeface="微软雅黑" panose="020B0503020204020204" pitchFamily="34" charset="-122"/>
                <a:ea typeface="微软雅黑" panose="020B0503020204020204" pitchFamily="34" charset="-122"/>
              </a:rPr>
              <a:t>57</a:t>
            </a:r>
            <a:r>
              <a:rPr lang="zh-CN" altLang="en-US" sz="1400" b="1" dirty="0">
                <a:solidFill>
                  <a:srgbClr val="C00000"/>
                </a:solidFill>
                <a:latin typeface="微软雅黑" panose="020B0503020204020204" pitchFamily="34" charset="-122"/>
                <a:ea typeface="微软雅黑" panose="020B0503020204020204" pitchFamily="34" charset="-122"/>
              </a:rPr>
              <a:t>个</a:t>
            </a:r>
            <a:r>
              <a:rPr lang="zh-CN" altLang="en-US" sz="1400" dirty="0">
                <a:latin typeface="微软雅黑" panose="020B0503020204020204" pitchFamily="34" charset="-122"/>
                <a:ea typeface="微软雅黑" panose="020B0503020204020204" pitchFamily="34" charset="-122"/>
              </a:rPr>
              <a:t>端口的调度</a:t>
            </a:r>
          </a:p>
        </p:txBody>
      </p:sp>
      <p:sp>
        <p:nvSpPr>
          <p:cNvPr id="7" name="灯片编号占位符 60">
            <a:extLst>
              <a:ext uri="{FF2B5EF4-FFF2-40B4-BE49-F238E27FC236}">
                <a16:creationId xmlns:a16="http://schemas.microsoft.com/office/drawing/2014/main" id="{6191F9E5-7BA2-443D-BAF4-1C4BA63DAEFF}"/>
              </a:ext>
            </a:extLst>
          </p:cNvPr>
          <p:cNvSpPr>
            <a:spLocks noGrp="1"/>
          </p:cNvSpPr>
          <p:nvPr>
            <p:ph type="sldNum" sz="quarter" idx="12"/>
          </p:nvPr>
        </p:nvSpPr>
        <p:spPr>
          <a:xfrm>
            <a:off x="8173616" y="313200"/>
            <a:ext cx="1010139" cy="338554"/>
          </a:xfrm>
        </p:spPr>
        <p:txBody>
          <a:bodyPr/>
          <a:lstStyle/>
          <a:p>
            <a:fld id="{54BD5A17-3153-4A95-988E-B577C14000F1}" type="slidenum">
              <a:rPr lang="en-US" altLang="zh-CN" smtClean="0"/>
              <a:pPr/>
              <a:t>19</a:t>
            </a:fld>
            <a:endParaRPr lang="en-US" altLang="zh-CN" dirty="0"/>
          </a:p>
        </p:txBody>
      </p:sp>
    </p:spTree>
    <p:extLst>
      <p:ext uri="{BB962C8B-B14F-4D97-AF65-F5344CB8AC3E}">
        <p14:creationId xmlns:p14="http://schemas.microsoft.com/office/powerpoint/2010/main" val="41120249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latin typeface="微软雅黑" panose="020B0503020204020204" pitchFamily="34" charset="-122"/>
                <a:ea typeface="微软雅黑" panose="020B0503020204020204" pitchFamily="34" charset="-122"/>
              </a:rPr>
              <a:t>目录 </a:t>
            </a:r>
            <a:r>
              <a:rPr lang="en-US" altLang="zh-CN" dirty="0">
                <a:latin typeface="微软雅黑" panose="020B0503020204020204" pitchFamily="34" charset="-122"/>
                <a:ea typeface="微软雅黑" panose="020B0503020204020204" pitchFamily="34" charset="-122"/>
              </a:rPr>
              <a:t>Contents</a:t>
            </a:r>
            <a:endParaRPr lang="zh-CN" altLang="en-US" dirty="0">
              <a:latin typeface="微软雅黑" panose="020B0503020204020204" pitchFamily="34" charset="-122"/>
              <a:ea typeface="微软雅黑" panose="020B0503020204020204" pitchFamily="34" charset="-122"/>
            </a:endParaRPr>
          </a:p>
        </p:txBody>
      </p:sp>
      <p:grpSp>
        <p:nvGrpSpPr>
          <p:cNvPr id="3" name="组合 2"/>
          <p:cNvGrpSpPr/>
          <p:nvPr/>
        </p:nvGrpSpPr>
        <p:grpSpPr>
          <a:xfrm>
            <a:off x="1788269" y="1569880"/>
            <a:ext cx="843427" cy="443226"/>
            <a:chOff x="666810" y="2586037"/>
            <a:chExt cx="468000" cy="245937"/>
          </a:xfrm>
        </p:grpSpPr>
        <p:sp>
          <p:nvSpPr>
            <p:cNvPr id="4"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prstTxWarp prst="textNoShape">
                <a:avLst/>
              </a:prstTxWarp>
              <a:noAutofit/>
            </a:bodyPr>
            <a:lstStyle/>
            <a:p>
              <a:endParaRPr lang="zh-CN" altLang="en-US" sz="3200" b="1">
                <a:latin typeface="微软雅黑" panose="020B0503020204020204" pitchFamily="34" charset="-122"/>
                <a:ea typeface="微软雅黑" panose="020B0503020204020204" pitchFamily="34" charset="-122"/>
              </a:endParaRPr>
            </a:p>
          </p:txBody>
        </p:sp>
        <p:sp>
          <p:nvSpPr>
            <p:cNvPr id="5" name="文本框 4"/>
            <p:cNvSpPr txBox="1"/>
            <p:nvPr userDrawn="1"/>
          </p:nvSpPr>
          <p:spPr>
            <a:xfrm>
              <a:off x="794494" y="2586037"/>
              <a:ext cx="212633" cy="245937"/>
            </a:xfrm>
            <a:prstGeom prst="rect">
              <a:avLst/>
            </a:prstGeom>
            <a:noFill/>
          </p:spPr>
          <p:txBody>
            <a:bodyPr wrap="none" rtlCol="0" anchor="ctr">
              <a:noAutofit/>
            </a:bodyPr>
            <a:lstStyle/>
            <a:p>
              <a:r>
                <a:rPr lang="en-US" altLang="zh-CN" b="1" dirty="0">
                  <a:solidFill>
                    <a:schemeClr val="bg1"/>
                  </a:solidFill>
                  <a:latin typeface="微软雅黑" panose="020B0503020204020204" pitchFamily="34" charset="-122"/>
                  <a:ea typeface="微软雅黑" panose="020B0503020204020204" pitchFamily="34" charset="-122"/>
                </a:rPr>
                <a:t>1</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7" name="直接连接符 6"/>
          <p:cNvCxnSpPr>
            <a:stCxn id="4" idx="6"/>
          </p:cNvCxnSpPr>
          <p:nvPr/>
        </p:nvCxnSpPr>
        <p:spPr>
          <a:xfrm>
            <a:off x="2480767" y="1977545"/>
            <a:ext cx="486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2861807" y="1541064"/>
            <a:ext cx="3732033" cy="461665"/>
          </a:xfrm>
          <a:prstGeom prst="rect">
            <a:avLst/>
          </a:prstGeom>
          <a:noFill/>
        </p:spPr>
        <p:txBody>
          <a:bodyPr wrap="square" rtlCol="0">
            <a:spAutoFit/>
          </a:bodyPr>
          <a:lstStyle/>
          <a:p>
            <a:r>
              <a:rPr lang="zh-CN" altLang="en-US" sz="2400" b="1" dirty="0">
                <a:latin typeface="微软雅黑" panose="020B0503020204020204" pitchFamily="34" charset="-122"/>
                <a:ea typeface="微软雅黑" panose="020B0503020204020204" pitchFamily="34" charset="-122"/>
              </a:rPr>
              <a:t>研究背景及现状</a:t>
            </a:r>
          </a:p>
        </p:txBody>
      </p:sp>
      <p:grpSp>
        <p:nvGrpSpPr>
          <p:cNvPr id="12" name="组合 11"/>
          <p:cNvGrpSpPr/>
          <p:nvPr/>
        </p:nvGrpSpPr>
        <p:grpSpPr>
          <a:xfrm>
            <a:off x="1788269" y="2352067"/>
            <a:ext cx="843427" cy="443226"/>
            <a:chOff x="666810" y="2586037"/>
            <a:chExt cx="468000" cy="245937"/>
          </a:xfrm>
        </p:grpSpPr>
        <p:sp>
          <p:nvSpPr>
            <p:cNvPr id="13"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prstTxWarp prst="textNoShape">
                <a:avLst/>
              </a:prstTxWarp>
              <a:noAutofit/>
            </a:bodyPr>
            <a:lstStyle/>
            <a:p>
              <a:endParaRPr lang="zh-CN" altLang="en-US" sz="3200" b="1">
                <a:latin typeface="微软雅黑" panose="020B0503020204020204" pitchFamily="34" charset="-122"/>
                <a:ea typeface="微软雅黑" panose="020B0503020204020204" pitchFamily="34" charset="-122"/>
              </a:endParaRPr>
            </a:p>
          </p:txBody>
        </p:sp>
        <p:sp>
          <p:nvSpPr>
            <p:cNvPr id="14" name="文本框 13"/>
            <p:cNvSpPr txBox="1"/>
            <p:nvPr userDrawn="1"/>
          </p:nvSpPr>
          <p:spPr>
            <a:xfrm>
              <a:off x="794494" y="2586037"/>
              <a:ext cx="212633" cy="245937"/>
            </a:xfrm>
            <a:prstGeom prst="rect">
              <a:avLst/>
            </a:prstGeom>
            <a:noFill/>
          </p:spPr>
          <p:txBody>
            <a:bodyPr wrap="none" rtlCol="0" anchor="ctr">
              <a:noAutofit/>
            </a:bodyPr>
            <a:lstStyle/>
            <a:p>
              <a:r>
                <a:rPr lang="en-US" altLang="zh-CN" b="1" dirty="0">
                  <a:solidFill>
                    <a:schemeClr val="bg1"/>
                  </a:solidFill>
                  <a:latin typeface="微软雅黑" panose="020B0503020204020204" pitchFamily="34" charset="-122"/>
                  <a:ea typeface="微软雅黑" panose="020B0503020204020204" pitchFamily="34" charset="-122"/>
                </a:rPr>
                <a:t>2</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15" name="直接连接符 14"/>
          <p:cNvCxnSpPr>
            <a:stCxn id="13" idx="6"/>
          </p:cNvCxnSpPr>
          <p:nvPr/>
        </p:nvCxnSpPr>
        <p:spPr>
          <a:xfrm>
            <a:off x="2480767" y="2759732"/>
            <a:ext cx="486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2861807" y="2323251"/>
            <a:ext cx="3010673" cy="461665"/>
          </a:xfrm>
          <a:prstGeom prst="rect">
            <a:avLst/>
          </a:prstGeom>
          <a:noFill/>
        </p:spPr>
        <p:txBody>
          <a:bodyPr wrap="square" rtlCol="0">
            <a:spAutoFit/>
          </a:bodyPr>
          <a:lstStyle/>
          <a:p>
            <a:r>
              <a:rPr lang="zh-CN" altLang="en-US" sz="2400" b="1" dirty="0">
                <a:latin typeface="微软雅黑" panose="020B0503020204020204" pitchFamily="34" charset="-122"/>
                <a:ea typeface="微软雅黑" panose="020B0503020204020204" pitchFamily="34" charset="-122"/>
              </a:rPr>
              <a:t>主要研究内容</a:t>
            </a:r>
          </a:p>
        </p:txBody>
      </p:sp>
      <p:grpSp>
        <p:nvGrpSpPr>
          <p:cNvPr id="17" name="组合 16"/>
          <p:cNvGrpSpPr/>
          <p:nvPr/>
        </p:nvGrpSpPr>
        <p:grpSpPr>
          <a:xfrm>
            <a:off x="1788269" y="4887894"/>
            <a:ext cx="843427" cy="443226"/>
            <a:chOff x="666810" y="2586037"/>
            <a:chExt cx="468000" cy="245937"/>
          </a:xfrm>
        </p:grpSpPr>
        <p:sp>
          <p:nvSpPr>
            <p:cNvPr id="18"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prstTxWarp prst="textNoShape">
                <a:avLst/>
              </a:prstTxWarp>
              <a:noAutofit/>
            </a:bodyPr>
            <a:lstStyle/>
            <a:p>
              <a:endParaRPr lang="zh-CN" altLang="en-US" sz="3200" b="1">
                <a:latin typeface="微软雅黑" panose="020B0503020204020204" pitchFamily="34" charset="-122"/>
                <a:ea typeface="微软雅黑" panose="020B0503020204020204" pitchFamily="34" charset="-122"/>
              </a:endParaRPr>
            </a:p>
          </p:txBody>
        </p:sp>
        <p:sp>
          <p:nvSpPr>
            <p:cNvPr id="19" name="文本框 18"/>
            <p:cNvSpPr txBox="1"/>
            <p:nvPr userDrawn="1"/>
          </p:nvSpPr>
          <p:spPr>
            <a:xfrm>
              <a:off x="794494" y="2586037"/>
              <a:ext cx="212633" cy="245937"/>
            </a:xfrm>
            <a:prstGeom prst="rect">
              <a:avLst/>
            </a:prstGeom>
            <a:noFill/>
          </p:spPr>
          <p:txBody>
            <a:bodyPr wrap="none" rtlCol="0" anchor="ctr">
              <a:noAutofit/>
            </a:bodyPr>
            <a:lstStyle/>
            <a:p>
              <a:r>
                <a:rPr lang="en-US" altLang="zh-CN" b="1" dirty="0">
                  <a:solidFill>
                    <a:schemeClr val="bg1"/>
                  </a:solidFill>
                  <a:latin typeface="微软雅黑" panose="020B0503020204020204" pitchFamily="34" charset="-122"/>
                  <a:ea typeface="微软雅黑" panose="020B0503020204020204" pitchFamily="34" charset="-122"/>
                </a:rPr>
                <a:t>3</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20" name="直接连接符 19"/>
          <p:cNvCxnSpPr>
            <a:cxnSpLocks/>
            <a:stCxn id="18" idx="6"/>
          </p:cNvCxnSpPr>
          <p:nvPr/>
        </p:nvCxnSpPr>
        <p:spPr>
          <a:xfrm>
            <a:off x="2480767" y="5295559"/>
            <a:ext cx="486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2861807" y="4893681"/>
            <a:ext cx="3234193" cy="461665"/>
          </a:xfrm>
          <a:prstGeom prst="rect">
            <a:avLst/>
          </a:prstGeom>
          <a:noFill/>
        </p:spPr>
        <p:txBody>
          <a:bodyPr wrap="square" rtlCol="0">
            <a:spAutoFit/>
          </a:bodyPr>
          <a:lstStyle/>
          <a:p>
            <a:r>
              <a:rPr lang="zh-CN" altLang="en-US" sz="2400" b="1" dirty="0">
                <a:latin typeface="微软雅黑" panose="020B0503020204020204" pitchFamily="34" charset="-122"/>
                <a:ea typeface="微软雅黑" panose="020B0503020204020204" pitchFamily="34" charset="-122"/>
              </a:rPr>
              <a:t>总结与展望</a:t>
            </a:r>
          </a:p>
        </p:txBody>
      </p:sp>
      <p:cxnSp>
        <p:nvCxnSpPr>
          <p:cNvPr id="25" name="直接连接符 24">
            <a:extLst>
              <a:ext uri="{FF2B5EF4-FFF2-40B4-BE49-F238E27FC236}">
                <a16:creationId xmlns:a16="http://schemas.microsoft.com/office/drawing/2014/main" id="{AC1B9B46-5539-4D85-9241-86C152B8AF2B}"/>
              </a:ext>
            </a:extLst>
          </p:cNvPr>
          <p:cNvCxnSpPr>
            <a:cxnSpLocks/>
          </p:cNvCxnSpPr>
          <p:nvPr/>
        </p:nvCxnSpPr>
        <p:spPr>
          <a:xfrm>
            <a:off x="2480767" y="3342314"/>
            <a:ext cx="486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6" name="文本框 25">
            <a:extLst>
              <a:ext uri="{FF2B5EF4-FFF2-40B4-BE49-F238E27FC236}">
                <a16:creationId xmlns:a16="http://schemas.microsoft.com/office/drawing/2014/main" id="{1F3816B2-1820-4704-ADF1-4040049D5906}"/>
              </a:ext>
            </a:extLst>
          </p:cNvPr>
          <p:cNvSpPr txBox="1"/>
          <p:nvPr/>
        </p:nvSpPr>
        <p:spPr>
          <a:xfrm>
            <a:off x="2493026" y="2970829"/>
            <a:ext cx="5225586" cy="369332"/>
          </a:xfrm>
          <a:prstGeom prst="rect">
            <a:avLst/>
          </a:prstGeom>
          <a:noFill/>
        </p:spPr>
        <p:txBody>
          <a:bodyPr wrap="square" rtlCol="0">
            <a:spAutoFit/>
          </a:bodyPr>
          <a:lstStyle/>
          <a:p>
            <a:r>
              <a:rPr lang="zh-CN" altLang="en-US" b="1" dirty="0">
                <a:latin typeface="微软雅黑" panose="020B0503020204020204" pitchFamily="34" charset="-122"/>
                <a:ea typeface="微软雅黑" panose="020B0503020204020204" pitchFamily="34" charset="-122"/>
              </a:rPr>
              <a:t>基于虚拟队列的并行缓存交换架构（</a:t>
            </a:r>
            <a:r>
              <a:rPr lang="en-US" altLang="zh-CN" b="1" dirty="0">
                <a:latin typeface="微软雅黑" panose="020B0503020204020204" pitchFamily="34" charset="-122"/>
                <a:ea typeface="微软雅黑" panose="020B0503020204020204" pitchFamily="34" charset="-122"/>
              </a:rPr>
              <a:t>VQSA</a:t>
            </a:r>
            <a:r>
              <a:rPr lang="zh-CN" altLang="en-US" b="1" dirty="0">
                <a:latin typeface="微软雅黑" panose="020B0503020204020204" pitchFamily="34" charset="-122"/>
                <a:ea typeface="微软雅黑" panose="020B0503020204020204" pitchFamily="34" charset="-122"/>
              </a:rPr>
              <a:t>）设计</a:t>
            </a:r>
          </a:p>
        </p:txBody>
      </p:sp>
      <p:cxnSp>
        <p:nvCxnSpPr>
          <p:cNvPr id="27" name="直接连接符 26">
            <a:extLst>
              <a:ext uri="{FF2B5EF4-FFF2-40B4-BE49-F238E27FC236}">
                <a16:creationId xmlns:a16="http://schemas.microsoft.com/office/drawing/2014/main" id="{74CEBD55-EA28-43B2-9B91-9EFD5245FF44}"/>
              </a:ext>
            </a:extLst>
          </p:cNvPr>
          <p:cNvCxnSpPr/>
          <p:nvPr/>
        </p:nvCxnSpPr>
        <p:spPr>
          <a:xfrm>
            <a:off x="2480767" y="3963428"/>
            <a:ext cx="486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8" name="文本框 27">
            <a:extLst>
              <a:ext uri="{FF2B5EF4-FFF2-40B4-BE49-F238E27FC236}">
                <a16:creationId xmlns:a16="http://schemas.microsoft.com/office/drawing/2014/main" id="{0C63F021-A6E4-4B47-B995-9AC87A2376ED}"/>
              </a:ext>
            </a:extLst>
          </p:cNvPr>
          <p:cNvSpPr txBox="1"/>
          <p:nvPr/>
        </p:nvSpPr>
        <p:spPr>
          <a:xfrm>
            <a:off x="2480767" y="3594657"/>
            <a:ext cx="4768432" cy="369332"/>
          </a:xfrm>
          <a:prstGeom prst="rect">
            <a:avLst/>
          </a:prstGeom>
          <a:noFill/>
        </p:spPr>
        <p:txBody>
          <a:bodyPr wrap="square" rtlCol="0">
            <a:spAutoFit/>
          </a:bodyPr>
          <a:lstStyle/>
          <a:p>
            <a:r>
              <a:rPr lang="zh-CN" altLang="en-US" b="1" dirty="0">
                <a:latin typeface="微软雅黑" panose="020B0503020204020204" pitchFamily="34" charset="-122"/>
                <a:ea typeface="微软雅黑" panose="020B0503020204020204" pitchFamily="34" charset="-122"/>
              </a:rPr>
              <a:t>基于</a:t>
            </a:r>
            <a:r>
              <a:rPr lang="en-US" altLang="zh-CN" b="1" dirty="0">
                <a:latin typeface="微软雅黑" panose="020B0503020204020204" pitchFamily="34" charset="-122"/>
                <a:ea typeface="微软雅黑" panose="020B0503020204020204" pitchFamily="34" charset="-122"/>
              </a:rPr>
              <a:t>VQSA</a:t>
            </a:r>
            <a:r>
              <a:rPr lang="zh-CN" altLang="en-US" b="1" dirty="0">
                <a:latin typeface="微软雅黑" panose="020B0503020204020204" pitchFamily="34" charset="-122"/>
                <a:ea typeface="微软雅黑" panose="020B0503020204020204" pitchFamily="34" charset="-122"/>
              </a:rPr>
              <a:t>的确定性传输调度算法设计</a:t>
            </a:r>
          </a:p>
        </p:txBody>
      </p:sp>
      <p:cxnSp>
        <p:nvCxnSpPr>
          <p:cNvPr id="29" name="直接连接符 28">
            <a:extLst>
              <a:ext uri="{FF2B5EF4-FFF2-40B4-BE49-F238E27FC236}">
                <a16:creationId xmlns:a16="http://schemas.microsoft.com/office/drawing/2014/main" id="{A9E75C89-92E9-47EC-B49F-AE0414F8DA9E}"/>
              </a:ext>
            </a:extLst>
          </p:cNvPr>
          <p:cNvCxnSpPr/>
          <p:nvPr/>
        </p:nvCxnSpPr>
        <p:spPr>
          <a:xfrm>
            <a:off x="2480767" y="4550246"/>
            <a:ext cx="486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30" name="文本框 29">
            <a:extLst>
              <a:ext uri="{FF2B5EF4-FFF2-40B4-BE49-F238E27FC236}">
                <a16:creationId xmlns:a16="http://schemas.microsoft.com/office/drawing/2014/main" id="{50AC0ECB-0A0F-4233-88E8-927C5DC24B79}"/>
              </a:ext>
            </a:extLst>
          </p:cNvPr>
          <p:cNvSpPr txBox="1"/>
          <p:nvPr/>
        </p:nvSpPr>
        <p:spPr>
          <a:xfrm>
            <a:off x="2493910" y="4181475"/>
            <a:ext cx="4983850" cy="369332"/>
          </a:xfrm>
          <a:prstGeom prst="rect">
            <a:avLst/>
          </a:prstGeom>
          <a:noFill/>
        </p:spPr>
        <p:txBody>
          <a:bodyPr wrap="square" rtlCol="0">
            <a:spAutoFit/>
          </a:bodyPr>
          <a:lstStyle/>
          <a:p>
            <a:r>
              <a:rPr lang="zh-CN" altLang="en-US" b="1" dirty="0">
                <a:latin typeface="微软雅黑" panose="020B0503020204020204" pitchFamily="34" charset="-122"/>
                <a:ea typeface="微软雅黑" panose="020B0503020204020204" pitchFamily="34" charset="-122"/>
              </a:rPr>
              <a:t>基于</a:t>
            </a:r>
            <a:r>
              <a:rPr lang="en-US" altLang="zh-CN" b="1" dirty="0">
                <a:latin typeface="微软雅黑" panose="020B0503020204020204" pitchFamily="34" charset="-122"/>
                <a:ea typeface="微软雅黑" panose="020B0503020204020204" pitchFamily="34" charset="-122"/>
              </a:rPr>
              <a:t>VQSA</a:t>
            </a:r>
            <a:r>
              <a:rPr lang="zh-CN" altLang="en-US" b="1" dirty="0">
                <a:latin typeface="微软雅黑" panose="020B0503020204020204" pitchFamily="34" charset="-122"/>
                <a:ea typeface="微软雅黑" panose="020B0503020204020204" pitchFamily="34" charset="-122"/>
              </a:rPr>
              <a:t>的</a:t>
            </a:r>
            <a:r>
              <a:rPr lang="en-US" altLang="zh-CN" b="1" dirty="0">
                <a:latin typeface="微软雅黑" panose="020B0503020204020204" pitchFamily="34" charset="-122"/>
                <a:ea typeface="微软雅黑" panose="020B0503020204020204" pitchFamily="34" charset="-122"/>
              </a:rPr>
              <a:t>TSN</a:t>
            </a:r>
            <a:r>
              <a:rPr lang="zh-CN" altLang="en-US" b="1" dirty="0">
                <a:latin typeface="微软雅黑" panose="020B0503020204020204" pitchFamily="34" charset="-122"/>
                <a:ea typeface="微软雅黑" panose="020B0503020204020204" pitchFamily="34" charset="-122"/>
              </a:rPr>
              <a:t>交换</a:t>
            </a:r>
            <a:r>
              <a:rPr lang="en-US" altLang="zh-CN" b="1" dirty="0">
                <a:latin typeface="微软雅黑" panose="020B0503020204020204" pitchFamily="34" charset="-122"/>
                <a:ea typeface="微软雅黑" panose="020B0503020204020204" pitchFamily="34" charset="-122"/>
              </a:rPr>
              <a:t>IP</a:t>
            </a:r>
            <a:r>
              <a:rPr lang="zh-CN" altLang="en-US" b="1" dirty="0">
                <a:latin typeface="微软雅黑" panose="020B0503020204020204" pitchFamily="34" charset="-122"/>
                <a:ea typeface="微软雅黑" panose="020B0503020204020204" pitchFamily="34" charset="-122"/>
              </a:rPr>
              <a:t>实现与测试</a:t>
            </a:r>
          </a:p>
        </p:txBody>
      </p:sp>
    </p:spTree>
    <p:extLst>
      <p:ext uri="{BB962C8B-B14F-4D97-AF65-F5344CB8AC3E}">
        <p14:creationId xmlns:p14="http://schemas.microsoft.com/office/powerpoint/2010/main" val="3155251148"/>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D938377-9F52-490D-9FB7-91C47D085A74}"/>
              </a:ext>
            </a:extLst>
          </p:cNvPr>
          <p:cNvSpPr>
            <a:spLocks noGrp="1"/>
          </p:cNvSpPr>
          <p:nvPr>
            <p:ph sz="quarter" idx="10"/>
          </p:nvPr>
        </p:nvSpPr>
        <p:spPr/>
        <p:txBody>
          <a:bodyPr/>
          <a:lstStyle/>
          <a:p>
            <a:pPr marL="0" indent="0">
              <a:buNone/>
            </a:pPr>
            <a:r>
              <a:rPr lang="zh-CN" altLang="en-US" b="1" dirty="0"/>
              <a:t>五、仿真实验</a:t>
            </a:r>
            <a:endParaRPr lang="en-US" altLang="zh-CN" b="1" dirty="0"/>
          </a:p>
          <a:p>
            <a:pPr marL="342900" indent="-342900">
              <a:buFont typeface="+mj-lt"/>
              <a:buAutoNum type="arabicPeriod"/>
            </a:pPr>
            <a:r>
              <a:rPr lang="zh-CN" altLang="en-US" sz="1800" b="1" dirty="0"/>
              <a:t>门控能力测试</a:t>
            </a:r>
            <a:endParaRPr lang="en-US" altLang="zh-CN" sz="1800" b="1" dirty="0"/>
          </a:p>
          <a:p>
            <a:pPr marL="0" indent="0">
              <a:buNone/>
            </a:pPr>
            <a:r>
              <a:rPr lang="zh-CN" altLang="en-US" sz="1400" dirty="0"/>
              <a:t>实验测试</a:t>
            </a:r>
            <a:r>
              <a:rPr lang="en-US" altLang="zh-CN" sz="1400" dirty="0"/>
              <a:t>VQS </a:t>
            </a:r>
            <a:r>
              <a:rPr lang="zh-CN" altLang="en-US" sz="1400" dirty="0"/>
              <a:t>是否能够实现</a:t>
            </a:r>
            <a:r>
              <a:rPr lang="en-US" altLang="zh-CN" sz="1400" dirty="0"/>
              <a:t>TSN </a:t>
            </a:r>
            <a:r>
              <a:rPr lang="zh-CN" altLang="en-US" sz="1400" dirty="0"/>
              <a:t>中的门控调度功能。实验</a:t>
            </a:r>
            <a:r>
              <a:rPr lang="zh-CN" altLang="en-US" sz="1400" b="1" dirty="0"/>
              <a:t>硬件描述语言</a:t>
            </a:r>
            <a:r>
              <a:rPr lang="en-US" altLang="zh-CN" sz="1400" b="1" dirty="0" err="1"/>
              <a:t>systemverilog</a:t>
            </a:r>
            <a:r>
              <a:rPr lang="en-US" altLang="zh-CN" sz="1400" b="1" dirty="0"/>
              <a:t> </a:t>
            </a:r>
            <a:r>
              <a:rPr lang="zh-CN" altLang="en-US" sz="1400" dirty="0"/>
              <a:t>设计了</a:t>
            </a:r>
            <a:r>
              <a:rPr lang="en-US" altLang="zh-CN" sz="1400" dirty="0"/>
              <a:t>VQS</a:t>
            </a:r>
            <a:r>
              <a:rPr lang="zh-CN" altLang="en-US" sz="1400" dirty="0"/>
              <a:t>，采用</a:t>
            </a:r>
            <a:r>
              <a:rPr lang="en-US" altLang="zh-CN" sz="1400" b="1" dirty="0" err="1"/>
              <a:t>cocotb</a:t>
            </a:r>
            <a:r>
              <a:rPr lang="en-US" altLang="zh-CN" sz="1400" b="1" dirty="0"/>
              <a:t> 1.6.1 </a:t>
            </a:r>
            <a:r>
              <a:rPr lang="zh-CN" altLang="en-US" sz="1400" b="1" dirty="0"/>
              <a:t>（</a:t>
            </a:r>
            <a:r>
              <a:rPr lang="en-US" altLang="zh-CN" sz="1400" b="1" dirty="0"/>
              <a:t>Python </a:t>
            </a:r>
            <a:r>
              <a:rPr lang="zh-CN" altLang="en-US" sz="1400" b="1" dirty="0"/>
              <a:t>硬件仿真库）</a:t>
            </a:r>
            <a:r>
              <a:rPr lang="zh-CN" altLang="en-US" sz="1400" dirty="0"/>
              <a:t>和</a:t>
            </a:r>
            <a:r>
              <a:rPr lang="en-US" altLang="zh-CN" sz="1400" b="1" dirty="0" err="1"/>
              <a:t>verilator</a:t>
            </a:r>
            <a:r>
              <a:rPr lang="en-US" altLang="zh-CN" sz="1400" b="1" dirty="0"/>
              <a:t> </a:t>
            </a:r>
            <a:r>
              <a:rPr lang="zh-CN" altLang="en-US" sz="1400" b="1" dirty="0"/>
              <a:t>（硬件仿真工具）</a:t>
            </a:r>
            <a:r>
              <a:rPr lang="zh-CN" altLang="en-US" sz="1400" dirty="0"/>
              <a:t>作为仿真验证工具。</a:t>
            </a:r>
            <a:endParaRPr lang="en-US" altLang="zh-CN" sz="1400" b="1" dirty="0"/>
          </a:p>
          <a:p>
            <a:pPr marL="0" indent="0">
              <a:buNone/>
            </a:pPr>
            <a:endParaRPr lang="en-US" altLang="zh-CN" b="1" dirty="0"/>
          </a:p>
          <a:p>
            <a:pPr marL="0" indent="0">
              <a:buNone/>
            </a:pPr>
            <a:endParaRPr lang="zh-CN" altLang="en-US" dirty="0"/>
          </a:p>
        </p:txBody>
      </p:sp>
      <p:sp>
        <p:nvSpPr>
          <p:cNvPr id="4" name="Title 2">
            <a:extLst>
              <a:ext uri="{FF2B5EF4-FFF2-40B4-BE49-F238E27FC236}">
                <a16:creationId xmlns:a16="http://schemas.microsoft.com/office/drawing/2014/main" id="{74FFBF6E-C8B3-4A67-AC09-32CB57EBEB5B}"/>
              </a:ext>
            </a:extLst>
          </p:cNvPr>
          <p:cNvSpPr>
            <a:spLocks noGrp="1"/>
          </p:cNvSpPr>
          <p:nvPr>
            <p:ph type="title"/>
          </p:nvPr>
        </p:nvSpPr>
        <p:spPr>
          <a:xfrm>
            <a:off x="493713" y="974725"/>
            <a:ext cx="8372475" cy="573088"/>
          </a:xfrm>
        </p:spPr>
        <p:txBody>
          <a:bodyPr>
            <a:normAutofit/>
          </a:bodyPr>
          <a:lstStyle/>
          <a:p>
            <a:r>
              <a:rPr lang="zh-CN" altLang="en-US" dirty="0"/>
              <a:t>研究内容一</a:t>
            </a:r>
            <a:r>
              <a:rPr lang="en-US" altLang="zh-CN" dirty="0"/>
              <a:t>  VQSA</a:t>
            </a:r>
            <a:r>
              <a:rPr lang="zh-CN" altLang="en-US" dirty="0"/>
              <a:t> 分析与设计</a:t>
            </a:r>
          </a:p>
        </p:txBody>
      </p:sp>
      <p:pic>
        <p:nvPicPr>
          <p:cNvPr id="7" name="图片 7">
            <a:extLst>
              <a:ext uri="{FF2B5EF4-FFF2-40B4-BE49-F238E27FC236}">
                <a16:creationId xmlns:a16="http://schemas.microsoft.com/office/drawing/2014/main" id="{C85E0D35-AC6F-4A77-B6C3-7A2313EDF7F7}"/>
              </a:ext>
            </a:extLst>
          </p:cNvPr>
          <p:cNvPicPr>
            <a:picLocks noChangeAspect="1"/>
          </p:cNvPicPr>
          <p:nvPr/>
        </p:nvPicPr>
        <p:blipFill>
          <a:blip r:embed="rId4"/>
          <a:stretch>
            <a:fillRect/>
          </a:stretch>
        </p:blipFill>
        <p:spPr>
          <a:xfrm>
            <a:off x="387506" y="3477625"/>
            <a:ext cx="4013200" cy="3032196"/>
          </a:xfrm>
          <a:prstGeom prst="rect">
            <a:avLst/>
          </a:prstGeom>
        </p:spPr>
      </p:pic>
      <p:sp>
        <p:nvSpPr>
          <p:cNvPr id="8" name="文本框 8">
            <a:extLst>
              <a:ext uri="{FF2B5EF4-FFF2-40B4-BE49-F238E27FC236}">
                <a16:creationId xmlns:a16="http://schemas.microsoft.com/office/drawing/2014/main" id="{3B12CF24-942A-4CEA-8F7D-475F7DED2EFC}"/>
              </a:ext>
            </a:extLst>
          </p:cNvPr>
          <p:cNvSpPr txBox="1"/>
          <p:nvPr/>
        </p:nvSpPr>
        <p:spPr>
          <a:xfrm>
            <a:off x="1763164" y="3226381"/>
            <a:ext cx="1261884" cy="307777"/>
          </a:xfrm>
          <a:prstGeom prst="rect">
            <a:avLst/>
          </a:prstGeom>
          <a:noFill/>
        </p:spPr>
        <p:txBody>
          <a:bodyPr wrap="none" rtlCol="0">
            <a:spAutoFit/>
          </a:bodyPr>
          <a:lstStyle/>
          <a:p>
            <a:r>
              <a:rPr lang="zh-CN" altLang="en-US" sz="1400" dirty="0">
                <a:latin typeface="微软雅黑" panose="020B0503020204020204" pitchFamily="34" charset="-122"/>
                <a:ea typeface="微软雅黑" panose="020B0503020204020204" pitchFamily="34" charset="-122"/>
              </a:rPr>
              <a:t>输入数据信息</a:t>
            </a:r>
          </a:p>
        </p:txBody>
      </p:sp>
      <p:pic>
        <p:nvPicPr>
          <p:cNvPr id="9" name="图片 9">
            <a:extLst>
              <a:ext uri="{FF2B5EF4-FFF2-40B4-BE49-F238E27FC236}">
                <a16:creationId xmlns:a16="http://schemas.microsoft.com/office/drawing/2014/main" id="{03A318D4-2CDC-4B3B-BD58-19A23D721C9C}"/>
              </a:ext>
            </a:extLst>
          </p:cNvPr>
          <p:cNvPicPr>
            <a:picLocks noChangeAspect="1"/>
          </p:cNvPicPr>
          <p:nvPr/>
        </p:nvPicPr>
        <p:blipFill>
          <a:blip r:embed="rId5"/>
          <a:stretch>
            <a:fillRect/>
          </a:stretch>
        </p:blipFill>
        <p:spPr>
          <a:xfrm>
            <a:off x="4812349" y="3480956"/>
            <a:ext cx="3682999" cy="3057756"/>
          </a:xfrm>
          <a:prstGeom prst="rect">
            <a:avLst/>
          </a:prstGeom>
        </p:spPr>
      </p:pic>
      <p:sp>
        <p:nvSpPr>
          <p:cNvPr id="10" name="文本框 10">
            <a:extLst>
              <a:ext uri="{FF2B5EF4-FFF2-40B4-BE49-F238E27FC236}">
                <a16:creationId xmlns:a16="http://schemas.microsoft.com/office/drawing/2014/main" id="{69140A7A-9DB4-473B-92B1-3C52A22B6543}"/>
              </a:ext>
            </a:extLst>
          </p:cNvPr>
          <p:cNvSpPr txBox="1"/>
          <p:nvPr/>
        </p:nvSpPr>
        <p:spPr>
          <a:xfrm>
            <a:off x="6167388" y="3220035"/>
            <a:ext cx="1261884" cy="307777"/>
          </a:xfrm>
          <a:prstGeom prst="rect">
            <a:avLst/>
          </a:prstGeom>
          <a:noFill/>
        </p:spPr>
        <p:txBody>
          <a:bodyPr wrap="none" rtlCol="0">
            <a:spAutoFit/>
          </a:bodyPr>
          <a:lstStyle/>
          <a:p>
            <a:r>
              <a:rPr lang="zh-CN" altLang="en-US" sz="1400" dirty="0">
                <a:latin typeface="微软雅黑" panose="020B0503020204020204" pitchFamily="34" charset="-122"/>
                <a:ea typeface="微软雅黑" panose="020B0503020204020204" pitchFamily="34" charset="-122"/>
              </a:rPr>
              <a:t>输出数据信息</a:t>
            </a:r>
          </a:p>
        </p:txBody>
      </p:sp>
      <p:sp>
        <p:nvSpPr>
          <p:cNvPr id="11" name="矩形 3">
            <a:extLst>
              <a:ext uri="{FF2B5EF4-FFF2-40B4-BE49-F238E27FC236}">
                <a16:creationId xmlns:a16="http://schemas.microsoft.com/office/drawing/2014/main" id="{DA5939DF-940A-43C3-AA42-C4D1C7C84A21}"/>
              </a:ext>
            </a:extLst>
          </p:cNvPr>
          <p:cNvSpPr/>
          <p:nvPr/>
        </p:nvSpPr>
        <p:spPr>
          <a:xfrm>
            <a:off x="7025640" y="4046220"/>
            <a:ext cx="335280" cy="10287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2" name="矩形 11">
            <a:extLst>
              <a:ext uri="{FF2B5EF4-FFF2-40B4-BE49-F238E27FC236}">
                <a16:creationId xmlns:a16="http://schemas.microsoft.com/office/drawing/2014/main" id="{C302717E-21DC-450E-88F9-A5888F97DE87}"/>
              </a:ext>
            </a:extLst>
          </p:cNvPr>
          <p:cNvSpPr/>
          <p:nvPr/>
        </p:nvSpPr>
        <p:spPr>
          <a:xfrm>
            <a:off x="7025640" y="5455098"/>
            <a:ext cx="335280" cy="10287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4" name="矩形: 圆角 13">
            <a:extLst>
              <a:ext uri="{FF2B5EF4-FFF2-40B4-BE49-F238E27FC236}">
                <a16:creationId xmlns:a16="http://schemas.microsoft.com/office/drawing/2014/main" id="{DFBF4303-CC56-42E6-A779-AD05B6B48749}"/>
              </a:ext>
            </a:extLst>
          </p:cNvPr>
          <p:cNvSpPr/>
          <p:nvPr/>
        </p:nvSpPr>
        <p:spPr>
          <a:xfrm>
            <a:off x="942209" y="6078643"/>
            <a:ext cx="7486467" cy="435005"/>
          </a:xfrm>
          <a:prstGeom prst="roundRect">
            <a:avLst/>
          </a:prstGeom>
          <a:solidFill>
            <a:schemeClr val="bg2">
              <a:lumMod val="40000"/>
              <a:lumOff val="6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chemeClr val="tx1"/>
                </a:solidFill>
                <a:latin typeface="微软雅黑" panose="020B0503020204020204" pitchFamily="34" charset="-122"/>
                <a:ea typeface="微软雅黑" panose="020B0503020204020204" pitchFamily="34" charset="-122"/>
              </a:rPr>
              <a:t>VQS </a:t>
            </a:r>
            <a:r>
              <a:rPr lang="zh-CN" altLang="en-US" sz="1600" b="1" dirty="0">
                <a:solidFill>
                  <a:schemeClr val="tx1"/>
                </a:solidFill>
                <a:latin typeface="微软雅黑" panose="020B0503020204020204" pitchFamily="34" charset="-122"/>
                <a:ea typeface="微软雅黑" panose="020B0503020204020204" pitchFamily="34" charset="-122"/>
              </a:rPr>
              <a:t>能够支持</a:t>
            </a:r>
            <a:r>
              <a:rPr lang="en-US" altLang="zh-CN" sz="1600" b="1" dirty="0">
                <a:solidFill>
                  <a:schemeClr val="tx1"/>
                </a:solidFill>
                <a:latin typeface="微软雅黑" panose="020B0503020204020204" pitchFamily="34" charset="-122"/>
                <a:ea typeface="微软雅黑" panose="020B0503020204020204" pitchFamily="34" charset="-122"/>
              </a:rPr>
              <a:t>TSN </a:t>
            </a:r>
            <a:r>
              <a:rPr lang="zh-CN" altLang="en-US" sz="1600" b="1" dirty="0">
                <a:solidFill>
                  <a:schemeClr val="tx1"/>
                </a:solidFill>
                <a:latin typeface="微软雅黑" panose="020B0503020204020204" pitchFamily="34" charset="-122"/>
                <a:ea typeface="微软雅黑" panose="020B0503020204020204" pitchFamily="34" charset="-122"/>
              </a:rPr>
              <a:t>进行</a:t>
            </a:r>
            <a:r>
              <a:rPr lang="zh-CN" altLang="en-US" sz="1600" b="1" dirty="0">
                <a:solidFill>
                  <a:srgbClr val="C00000"/>
                </a:solidFill>
                <a:latin typeface="微软雅黑" panose="020B0503020204020204" pitchFamily="34" charset="-122"/>
                <a:ea typeface="微软雅黑" panose="020B0503020204020204" pitchFamily="34" charset="-122"/>
              </a:rPr>
              <a:t>异构数据流的调度</a:t>
            </a:r>
            <a:r>
              <a:rPr lang="zh-CN" altLang="en-US" sz="1600" b="1" dirty="0">
                <a:solidFill>
                  <a:schemeClr val="tx1"/>
                </a:solidFill>
                <a:latin typeface="微软雅黑" panose="020B0503020204020204" pitchFamily="34" charset="-122"/>
                <a:ea typeface="微软雅黑" panose="020B0503020204020204" pitchFamily="34" charset="-122"/>
              </a:rPr>
              <a:t>，可</a:t>
            </a:r>
            <a:r>
              <a:rPr lang="zh-CN" altLang="en-US" sz="1600" b="1" dirty="0">
                <a:solidFill>
                  <a:srgbClr val="C00000"/>
                </a:solidFill>
                <a:latin typeface="微软雅黑" panose="020B0503020204020204" pitchFamily="34" charset="-122"/>
                <a:ea typeface="微软雅黑" panose="020B0503020204020204" pitchFamily="34" charset="-122"/>
              </a:rPr>
              <a:t>支持多种数据调度方式</a:t>
            </a:r>
          </a:p>
        </p:txBody>
      </p:sp>
      <p:sp>
        <p:nvSpPr>
          <p:cNvPr id="3" name="灯片编号占位符 2">
            <a:extLst>
              <a:ext uri="{FF2B5EF4-FFF2-40B4-BE49-F238E27FC236}">
                <a16:creationId xmlns:a16="http://schemas.microsoft.com/office/drawing/2014/main" id="{DE5D82C6-B0D9-46B0-B504-E2E8D63E6FA6}"/>
              </a:ext>
            </a:extLst>
          </p:cNvPr>
          <p:cNvSpPr>
            <a:spLocks noGrp="1"/>
          </p:cNvSpPr>
          <p:nvPr>
            <p:ph type="sldNum" sz="quarter" idx="12"/>
          </p:nvPr>
        </p:nvSpPr>
        <p:spPr/>
        <p:txBody>
          <a:bodyPr/>
          <a:lstStyle/>
          <a:p>
            <a:fld id="{54BD5A17-3153-4A95-988E-B577C14000F1}" type="slidenum">
              <a:rPr lang="en-US" altLang="zh-CN" smtClean="0"/>
              <a:pPr/>
              <a:t>20</a:t>
            </a:fld>
            <a:endParaRPr lang="en-US" altLang="zh-CN" dirty="0"/>
          </a:p>
        </p:txBody>
      </p:sp>
    </p:spTree>
    <p:custDataLst>
      <p:tags r:id="rId1"/>
    </p:custDataLst>
    <p:extLst>
      <p:ext uri="{BB962C8B-B14F-4D97-AF65-F5344CB8AC3E}">
        <p14:creationId xmlns:p14="http://schemas.microsoft.com/office/powerpoint/2010/main" val="33633614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内容占位符 7">
            <a:extLst>
              <a:ext uri="{FF2B5EF4-FFF2-40B4-BE49-F238E27FC236}">
                <a16:creationId xmlns:a16="http://schemas.microsoft.com/office/drawing/2014/main" id="{A8DACA82-5190-4A26-B33E-192E42753689}"/>
              </a:ext>
            </a:extLst>
          </p:cNvPr>
          <p:cNvPicPr>
            <a:picLocks noGrp="1" noChangeAspect="1"/>
          </p:cNvPicPr>
          <p:nvPr>
            <p:ph sz="quarter" idx="10"/>
          </p:nvPr>
        </p:nvPicPr>
        <p:blipFill>
          <a:blip r:embed="rId4" cstate="print">
            <a:extLst>
              <a:ext uri="{28A0092B-C50C-407E-A947-70E740481C1C}">
                <a14:useLocalDpi xmlns:a14="http://schemas.microsoft.com/office/drawing/2010/main" val="0"/>
              </a:ext>
            </a:extLst>
          </a:blip>
          <a:stretch>
            <a:fillRect/>
          </a:stretch>
        </p:blipFill>
        <p:spPr>
          <a:xfrm>
            <a:off x="506271" y="3136405"/>
            <a:ext cx="2495001" cy="1737850"/>
          </a:xfrm>
        </p:spPr>
      </p:pic>
      <p:pic>
        <p:nvPicPr>
          <p:cNvPr id="6" name="内容占位符 5">
            <a:extLst>
              <a:ext uri="{FF2B5EF4-FFF2-40B4-BE49-F238E27FC236}">
                <a16:creationId xmlns:a16="http://schemas.microsoft.com/office/drawing/2014/main" id="{F6C87B37-D896-498A-A4D2-4753DA5D3AC2}"/>
              </a:ext>
            </a:extLst>
          </p:cNvPr>
          <p:cNvPicPr>
            <a:picLocks noGrp="1" noChangeAspect="1"/>
          </p:cNvPicPr>
          <p:nvPr>
            <p:ph sz="quarter" idx="11"/>
          </p:nvPr>
        </p:nvPicPr>
        <p:blipFill>
          <a:blip r:embed="rId5" cstate="print">
            <a:extLst>
              <a:ext uri="{28A0092B-C50C-407E-A947-70E740481C1C}">
                <a14:useLocalDpi xmlns:a14="http://schemas.microsoft.com/office/drawing/2010/main" val="0"/>
              </a:ext>
            </a:extLst>
          </a:blip>
          <a:stretch>
            <a:fillRect/>
          </a:stretch>
        </p:blipFill>
        <p:spPr>
          <a:xfrm>
            <a:off x="506271" y="4902722"/>
            <a:ext cx="2466377" cy="1737850"/>
          </a:xfrm>
        </p:spPr>
      </p:pic>
      <p:sp>
        <p:nvSpPr>
          <p:cNvPr id="4" name="标题 3">
            <a:extLst>
              <a:ext uri="{FF2B5EF4-FFF2-40B4-BE49-F238E27FC236}">
                <a16:creationId xmlns:a16="http://schemas.microsoft.com/office/drawing/2014/main" id="{B579DBC3-4A4A-43C1-A429-AC7DD8C01A4B}"/>
              </a:ext>
            </a:extLst>
          </p:cNvPr>
          <p:cNvSpPr>
            <a:spLocks noGrp="1"/>
          </p:cNvSpPr>
          <p:nvPr>
            <p:ph type="title"/>
          </p:nvPr>
        </p:nvSpPr>
        <p:spPr/>
        <p:txBody>
          <a:bodyPr>
            <a:normAutofit/>
          </a:bodyPr>
          <a:lstStyle/>
          <a:p>
            <a:r>
              <a:rPr lang="zh-CN" altLang="en-US" dirty="0">
                <a:latin typeface="微软雅黑" panose="020B0503020204020204" pitchFamily="34" charset="-122"/>
                <a:ea typeface="微软雅黑" panose="020B0503020204020204" pitchFamily="34" charset="-122"/>
              </a:rPr>
              <a:t>研究内容一</a:t>
            </a:r>
            <a:r>
              <a:rPr lang="en-US" altLang="zh-CN" dirty="0">
                <a:latin typeface="微软雅黑" panose="020B0503020204020204" pitchFamily="34" charset="-122"/>
                <a:ea typeface="微软雅黑" panose="020B0503020204020204" pitchFamily="34" charset="-122"/>
              </a:rPr>
              <a:t>  VQSA</a:t>
            </a:r>
            <a:r>
              <a:rPr lang="zh-CN" altLang="en-US" dirty="0">
                <a:latin typeface="微软雅黑" panose="020B0503020204020204" pitchFamily="34" charset="-122"/>
                <a:ea typeface="微软雅黑" panose="020B0503020204020204" pitchFamily="34" charset="-122"/>
              </a:rPr>
              <a:t> 分析与设计</a:t>
            </a:r>
          </a:p>
        </p:txBody>
      </p:sp>
      <p:pic>
        <p:nvPicPr>
          <p:cNvPr id="9" name="内容占位符 5">
            <a:extLst>
              <a:ext uri="{FF2B5EF4-FFF2-40B4-BE49-F238E27FC236}">
                <a16:creationId xmlns:a16="http://schemas.microsoft.com/office/drawing/2014/main" id="{89E0E59A-4E6D-4B84-9A0B-FD77211CC2B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388645" y="3179222"/>
            <a:ext cx="2420913" cy="1686298"/>
          </a:xfrm>
          <a:prstGeom prst="rect">
            <a:avLst/>
          </a:prstGeom>
        </p:spPr>
      </p:pic>
      <p:pic>
        <p:nvPicPr>
          <p:cNvPr id="10" name="内容占位符 5">
            <a:extLst>
              <a:ext uri="{FF2B5EF4-FFF2-40B4-BE49-F238E27FC236}">
                <a16:creationId xmlns:a16="http://schemas.microsoft.com/office/drawing/2014/main" id="{6FAE9771-B69A-456B-92B1-406E7B38F26A}"/>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365913" y="4907109"/>
            <a:ext cx="2466375" cy="1737849"/>
          </a:xfrm>
          <a:prstGeom prst="rect">
            <a:avLst/>
          </a:prstGeom>
        </p:spPr>
      </p:pic>
      <p:pic>
        <p:nvPicPr>
          <p:cNvPr id="11" name="内容占位符 5">
            <a:extLst>
              <a:ext uri="{FF2B5EF4-FFF2-40B4-BE49-F238E27FC236}">
                <a16:creationId xmlns:a16="http://schemas.microsoft.com/office/drawing/2014/main" id="{49A8D0A1-F47E-4B1D-BE6A-E941C35153AD}"/>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303786" y="3181394"/>
            <a:ext cx="2415875" cy="1686465"/>
          </a:xfrm>
          <a:prstGeom prst="rect">
            <a:avLst/>
          </a:prstGeom>
        </p:spPr>
      </p:pic>
      <p:pic>
        <p:nvPicPr>
          <p:cNvPr id="12" name="内容占位符 5">
            <a:extLst>
              <a:ext uri="{FF2B5EF4-FFF2-40B4-BE49-F238E27FC236}">
                <a16:creationId xmlns:a16="http://schemas.microsoft.com/office/drawing/2014/main" id="{400E31BE-19E7-4128-9FB0-2246CF08F654}"/>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303786" y="4892413"/>
            <a:ext cx="2491387" cy="1714763"/>
          </a:xfrm>
          <a:prstGeom prst="rect">
            <a:avLst/>
          </a:prstGeom>
        </p:spPr>
      </p:pic>
      <p:sp>
        <p:nvSpPr>
          <p:cNvPr id="13" name="矩形 12">
            <a:extLst>
              <a:ext uri="{FF2B5EF4-FFF2-40B4-BE49-F238E27FC236}">
                <a16:creationId xmlns:a16="http://schemas.microsoft.com/office/drawing/2014/main" id="{D77E47D6-BB4F-415A-883C-F38D34B3396F}"/>
              </a:ext>
            </a:extLst>
          </p:cNvPr>
          <p:cNvSpPr/>
          <p:nvPr/>
        </p:nvSpPr>
        <p:spPr>
          <a:xfrm>
            <a:off x="313459" y="2726888"/>
            <a:ext cx="2813253" cy="3959661"/>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5" name="文本框 14">
            <a:extLst>
              <a:ext uri="{FF2B5EF4-FFF2-40B4-BE49-F238E27FC236}">
                <a16:creationId xmlns:a16="http://schemas.microsoft.com/office/drawing/2014/main" id="{B0E0FA33-C920-4749-BC83-AB710E7CC969}"/>
              </a:ext>
            </a:extLst>
          </p:cNvPr>
          <p:cNvSpPr txBox="1"/>
          <p:nvPr/>
        </p:nvSpPr>
        <p:spPr>
          <a:xfrm>
            <a:off x="325829" y="2735622"/>
            <a:ext cx="2965877" cy="338554"/>
          </a:xfrm>
          <a:prstGeom prst="rect">
            <a:avLst/>
          </a:prstGeom>
          <a:noFill/>
        </p:spPr>
        <p:txBody>
          <a:bodyPr wrap="none" rtlCol="0">
            <a:spAutoFit/>
          </a:bodyPr>
          <a:lstStyle/>
          <a:p>
            <a:r>
              <a:rPr lang="zh-CN" altLang="en-US" sz="1600" dirty="0">
                <a:latin typeface="微软雅黑" panose="020B0503020204020204" pitchFamily="34" charset="-122"/>
                <a:ea typeface="微软雅黑" panose="020B0503020204020204" pitchFamily="34" charset="-122"/>
              </a:rPr>
              <a:t>采用</a:t>
            </a:r>
            <a:r>
              <a:rPr lang="en-US" altLang="zh-CN" sz="1600" dirty="0">
                <a:latin typeface="微软雅黑" panose="020B0503020204020204" pitchFamily="34" charset="-122"/>
                <a:ea typeface="微软雅黑" panose="020B0503020204020204" pitchFamily="34" charset="-122"/>
              </a:rPr>
              <a:t>FIFO</a:t>
            </a:r>
            <a:r>
              <a:rPr lang="zh-CN" altLang="en-US" sz="1600" dirty="0">
                <a:latin typeface="微软雅黑" panose="020B0503020204020204" pitchFamily="34" charset="-122"/>
                <a:ea typeface="微软雅黑" panose="020B0503020204020204" pitchFamily="34" charset="-122"/>
              </a:rPr>
              <a:t>作为</a:t>
            </a:r>
            <a:r>
              <a:rPr lang="en-US" altLang="zh-CN" sz="1600" dirty="0" err="1">
                <a:latin typeface="微软雅黑" panose="020B0503020204020204" pitchFamily="34" charset="-122"/>
                <a:ea typeface="微软雅黑" panose="020B0503020204020204" pitchFamily="34" charset="-122"/>
              </a:rPr>
              <a:t>PSM</a:t>
            </a:r>
            <a:r>
              <a:rPr lang="zh-CN" altLang="en-US" sz="1600" dirty="0">
                <a:latin typeface="微软雅黑" panose="020B0503020204020204" pitchFamily="34" charset="-122"/>
                <a:ea typeface="微软雅黑" panose="020B0503020204020204" pitchFamily="34" charset="-122"/>
              </a:rPr>
              <a:t>的资源消耗</a:t>
            </a:r>
          </a:p>
        </p:txBody>
      </p:sp>
      <p:sp>
        <p:nvSpPr>
          <p:cNvPr id="16" name="矩形 15">
            <a:extLst>
              <a:ext uri="{FF2B5EF4-FFF2-40B4-BE49-F238E27FC236}">
                <a16:creationId xmlns:a16="http://schemas.microsoft.com/office/drawing/2014/main" id="{65EF9A73-754E-4D4F-BF0F-B54D2D082367}"/>
              </a:ext>
            </a:extLst>
          </p:cNvPr>
          <p:cNvSpPr/>
          <p:nvPr/>
        </p:nvSpPr>
        <p:spPr>
          <a:xfrm>
            <a:off x="3200279" y="2726888"/>
            <a:ext cx="2901536" cy="3959660"/>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7" name="文本框 16">
            <a:extLst>
              <a:ext uri="{FF2B5EF4-FFF2-40B4-BE49-F238E27FC236}">
                <a16:creationId xmlns:a16="http://schemas.microsoft.com/office/drawing/2014/main" id="{6FA77EEA-C19A-4A2A-BC42-9D9CE5EA17B7}"/>
              </a:ext>
            </a:extLst>
          </p:cNvPr>
          <p:cNvSpPr txBox="1"/>
          <p:nvPr/>
        </p:nvSpPr>
        <p:spPr>
          <a:xfrm>
            <a:off x="3122853" y="2752320"/>
            <a:ext cx="3082644" cy="338554"/>
          </a:xfrm>
          <a:prstGeom prst="rect">
            <a:avLst/>
          </a:prstGeom>
          <a:noFill/>
        </p:spPr>
        <p:txBody>
          <a:bodyPr wrap="square" rtlCol="0">
            <a:spAutoFit/>
          </a:bodyPr>
          <a:lstStyle>
            <a:defPPr>
              <a:defRPr lang="zh-CN"/>
            </a:defPPr>
            <a:lvl1pPr>
              <a:defRPr sz="1600">
                <a:latin typeface="+mn-ea"/>
              </a:defRPr>
            </a:lvl1pPr>
          </a:lstStyle>
          <a:p>
            <a:r>
              <a:rPr lang="zh-CN" altLang="en-US" dirty="0">
                <a:latin typeface="微软雅黑" panose="020B0503020204020204" pitchFamily="34" charset="-122"/>
                <a:ea typeface="微软雅黑" panose="020B0503020204020204" pitchFamily="34" charset="-122"/>
              </a:rPr>
              <a:t>采用</a:t>
            </a:r>
            <a:r>
              <a:rPr lang="en-US" altLang="zh-CN" dirty="0">
                <a:latin typeface="微软雅黑" panose="020B0503020204020204" pitchFamily="34" charset="-122"/>
                <a:ea typeface="微软雅黑" panose="020B0503020204020204" pitchFamily="34" charset="-122"/>
              </a:rPr>
              <a:t>SRAM</a:t>
            </a:r>
            <a:r>
              <a:rPr lang="zh-CN" altLang="en-US" dirty="0">
                <a:latin typeface="微软雅黑" panose="020B0503020204020204" pitchFamily="34" charset="-122"/>
                <a:ea typeface="微软雅黑" panose="020B0503020204020204" pitchFamily="34" charset="-122"/>
              </a:rPr>
              <a:t>作为</a:t>
            </a:r>
            <a:r>
              <a:rPr lang="en-US" altLang="zh-CN" dirty="0" err="1">
                <a:latin typeface="微软雅黑" panose="020B0503020204020204" pitchFamily="34" charset="-122"/>
                <a:ea typeface="微软雅黑" panose="020B0503020204020204" pitchFamily="34" charset="-122"/>
              </a:rPr>
              <a:t>PSM</a:t>
            </a:r>
            <a:r>
              <a:rPr lang="zh-CN" altLang="en-US" dirty="0">
                <a:latin typeface="微软雅黑" panose="020B0503020204020204" pitchFamily="34" charset="-122"/>
                <a:ea typeface="微软雅黑" panose="020B0503020204020204" pitchFamily="34" charset="-122"/>
              </a:rPr>
              <a:t>的资源消耗</a:t>
            </a:r>
          </a:p>
        </p:txBody>
      </p:sp>
      <p:sp>
        <p:nvSpPr>
          <p:cNvPr id="18" name="矩形 17">
            <a:extLst>
              <a:ext uri="{FF2B5EF4-FFF2-40B4-BE49-F238E27FC236}">
                <a16:creationId xmlns:a16="http://schemas.microsoft.com/office/drawing/2014/main" id="{BC1E2460-5CC0-4A6D-9734-AE4266F1FD32}"/>
              </a:ext>
            </a:extLst>
          </p:cNvPr>
          <p:cNvSpPr/>
          <p:nvPr/>
        </p:nvSpPr>
        <p:spPr>
          <a:xfrm>
            <a:off x="6201637" y="2726890"/>
            <a:ext cx="2616925" cy="3959660"/>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9" name="文本框 18">
            <a:extLst>
              <a:ext uri="{FF2B5EF4-FFF2-40B4-BE49-F238E27FC236}">
                <a16:creationId xmlns:a16="http://schemas.microsoft.com/office/drawing/2014/main" id="{89142F21-D042-4E7A-B957-3AB8310C006C}"/>
              </a:ext>
            </a:extLst>
          </p:cNvPr>
          <p:cNvSpPr txBox="1"/>
          <p:nvPr/>
        </p:nvSpPr>
        <p:spPr>
          <a:xfrm>
            <a:off x="6383774" y="2735622"/>
            <a:ext cx="2343655" cy="338554"/>
          </a:xfrm>
          <a:prstGeom prst="rect">
            <a:avLst/>
          </a:prstGeom>
          <a:noFill/>
        </p:spPr>
        <p:txBody>
          <a:bodyPr wrap="none" rtlCol="0">
            <a:spAutoFit/>
          </a:bodyPr>
          <a:lstStyle>
            <a:defPPr>
              <a:defRPr lang="zh-CN"/>
            </a:defPPr>
            <a:lvl1pPr>
              <a:defRPr sz="1600">
                <a:latin typeface="+mn-ea"/>
              </a:defRPr>
            </a:lvl1pPr>
          </a:lstStyle>
          <a:p>
            <a:r>
              <a:rPr lang="en-US" altLang="zh-CN" dirty="0">
                <a:latin typeface="微软雅黑" panose="020B0503020204020204" pitchFamily="34" charset="-122"/>
                <a:ea typeface="微软雅黑" panose="020B0503020204020204" pitchFamily="34" charset="-122"/>
              </a:rPr>
              <a:t>crossbar </a:t>
            </a:r>
            <a:r>
              <a:rPr lang="zh-CN" altLang="en-US" dirty="0">
                <a:latin typeface="微软雅黑" panose="020B0503020204020204" pitchFamily="34" charset="-122"/>
                <a:ea typeface="微软雅黑" panose="020B0503020204020204" pitchFamily="34" charset="-122"/>
              </a:rPr>
              <a:t>资源消耗情况</a:t>
            </a:r>
          </a:p>
        </p:txBody>
      </p:sp>
      <p:sp>
        <p:nvSpPr>
          <p:cNvPr id="20" name="Content Placeholder 1">
            <a:extLst>
              <a:ext uri="{FF2B5EF4-FFF2-40B4-BE49-F238E27FC236}">
                <a16:creationId xmlns:a16="http://schemas.microsoft.com/office/drawing/2014/main" id="{9AA43EBB-C2A6-4A35-AA88-DB19E0303439}"/>
              </a:ext>
            </a:extLst>
          </p:cNvPr>
          <p:cNvSpPr txBox="1">
            <a:spLocks/>
          </p:cNvSpPr>
          <p:nvPr/>
        </p:nvSpPr>
        <p:spPr>
          <a:xfrm>
            <a:off x="494025" y="1685678"/>
            <a:ext cx="8372163" cy="4921498"/>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Calibri" panose="020F0502020204030204" pitchFamily="34" charset="0"/>
              <a:buNone/>
            </a:pPr>
            <a:r>
              <a:rPr lang="zh-CN" altLang="en-US" b="1" dirty="0">
                <a:latin typeface="微软雅黑" panose="020B0503020204020204" pitchFamily="34" charset="-122"/>
                <a:ea typeface="微软雅黑" panose="020B0503020204020204" pitchFamily="34" charset="-122"/>
              </a:rPr>
              <a:t>五、仿真实验</a:t>
            </a:r>
            <a:endParaRPr lang="en-US" altLang="zh-CN" b="1" dirty="0">
              <a:latin typeface="微软雅黑" panose="020B0503020204020204" pitchFamily="34" charset="-122"/>
              <a:ea typeface="微软雅黑" panose="020B0503020204020204" pitchFamily="34" charset="-122"/>
            </a:endParaRPr>
          </a:p>
          <a:p>
            <a:pPr marL="342900" indent="-342900">
              <a:buFont typeface="+mj-lt"/>
              <a:buAutoNum type="arabicPeriod" startAt="2"/>
            </a:pPr>
            <a:r>
              <a:rPr lang="zh-CN" altLang="en-US" sz="1800" b="1" dirty="0">
                <a:latin typeface="微软雅黑" panose="020B0503020204020204" pitchFamily="34" charset="-122"/>
                <a:ea typeface="微软雅黑" panose="020B0503020204020204" pitchFamily="34" charset="-122"/>
              </a:rPr>
              <a:t>资源消耗测试</a:t>
            </a:r>
            <a:r>
              <a:rPr lang="en-US" altLang="zh-CN" sz="1800" b="1" dirty="0">
                <a:latin typeface="微软雅黑" panose="020B0503020204020204" pitchFamily="34" charset="-122"/>
                <a:ea typeface="微软雅黑" panose="020B0503020204020204" pitchFamily="34" charset="-122"/>
              </a:rPr>
              <a:t>—  </a:t>
            </a:r>
            <a:r>
              <a:rPr lang="zh-CN" altLang="en-US" sz="1800" b="1" dirty="0">
                <a:latin typeface="微软雅黑" panose="020B0503020204020204" pitchFamily="34" charset="-122"/>
                <a:ea typeface="微软雅黑" panose="020B0503020204020204" pitchFamily="34" charset="-122"/>
              </a:rPr>
              <a:t>缓存资源消耗情况</a:t>
            </a:r>
            <a:endParaRPr lang="en-US" altLang="zh-CN" sz="1400" b="1" dirty="0">
              <a:latin typeface="微软雅黑" panose="020B0503020204020204" pitchFamily="34" charset="-122"/>
              <a:ea typeface="微软雅黑" panose="020B0503020204020204" pitchFamily="34" charset="-122"/>
            </a:endParaRPr>
          </a:p>
          <a:p>
            <a:pPr marL="0" indent="0">
              <a:buFont typeface="Calibri" panose="020F0502020204030204" pitchFamily="34" charset="0"/>
              <a:buNone/>
            </a:pPr>
            <a:endParaRPr lang="en-US" altLang="zh-CN" b="1" dirty="0">
              <a:latin typeface="微软雅黑" panose="020B0503020204020204" pitchFamily="34" charset="-122"/>
              <a:ea typeface="微软雅黑" panose="020B0503020204020204" pitchFamily="34" charset="-122"/>
            </a:endParaRPr>
          </a:p>
          <a:p>
            <a:pPr marL="0" indent="0">
              <a:buFont typeface="Calibri" panose="020F0502020204030204" pitchFamily="34" charset="0"/>
              <a:buNone/>
            </a:pPr>
            <a:endParaRPr lang="zh-CN" altLang="en-US" dirty="0">
              <a:latin typeface="微软雅黑" panose="020B0503020204020204" pitchFamily="34" charset="-122"/>
              <a:ea typeface="微软雅黑" panose="020B0503020204020204" pitchFamily="34" charset="-122"/>
            </a:endParaRPr>
          </a:p>
        </p:txBody>
      </p:sp>
      <p:sp>
        <p:nvSpPr>
          <p:cNvPr id="21" name="矩形: 圆角 20">
            <a:extLst>
              <a:ext uri="{FF2B5EF4-FFF2-40B4-BE49-F238E27FC236}">
                <a16:creationId xmlns:a16="http://schemas.microsoft.com/office/drawing/2014/main" id="{A0FED5DE-7DD7-420F-8529-31E435700714}"/>
              </a:ext>
            </a:extLst>
          </p:cNvPr>
          <p:cNvSpPr/>
          <p:nvPr/>
        </p:nvSpPr>
        <p:spPr>
          <a:xfrm>
            <a:off x="942209" y="6078643"/>
            <a:ext cx="7486467" cy="435005"/>
          </a:xfrm>
          <a:prstGeom prst="roundRect">
            <a:avLst/>
          </a:prstGeom>
          <a:solidFill>
            <a:schemeClr val="bg2">
              <a:lumMod val="40000"/>
              <a:lumOff val="6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chemeClr val="tx1"/>
                </a:solidFill>
                <a:latin typeface="微软雅黑" panose="020B0503020204020204" pitchFamily="34" charset="-122"/>
                <a:ea typeface="微软雅黑" panose="020B0503020204020204" pitchFamily="34" charset="-122"/>
              </a:rPr>
              <a:t>PSM</a:t>
            </a:r>
            <a:r>
              <a:rPr lang="zh-CN" altLang="en-US" sz="1600" b="1" dirty="0">
                <a:solidFill>
                  <a:schemeClr val="tx1"/>
                </a:solidFill>
                <a:latin typeface="微软雅黑" panose="020B0503020204020204" pitchFamily="34" charset="-122"/>
                <a:ea typeface="微软雅黑" panose="020B0503020204020204" pitchFamily="34" charset="-122"/>
              </a:rPr>
              <a:t>资源消耗不超过</a:t>
            </a:r>
            <a:r>
              <a:rPr lang="en-US" altLang="zh-CN" sz="1600" b="1" dirty="0">
                <a:solidFill>
                  <a:srgbClr val="C00000"/>
                </a:solidFill>
                <a:latin typeface="微软雅黑" panose="020B0503020204020204" pitchFamily="34" charset="-122"/>
                <a:ea typeface="微软雅黑" panose="020B0503020204020204" pitchFamily="34" charset="-122"/>
              </a:rPr>
              <a:t>20%</a:t>
            </a:r>
            <a:r>
              <a:rPr lang="zh-CN" altLang="en-US" sz="1600" b="1" dirty="0">
                <a:solidFill>
                  <a:schemeClr val="tx1"/>
                </a:solidFill>
                <a:latin typeface="微软雅黑" panose="020B0503020204020204" pitchFamily="34" charset="-122"/>
                <a:ea typeface="微软雅黑" panose="020B0503020204020204" pitchFamily="34" charset="-122"/>
              </a:rPr>
              <a:t>，能够支持大规模流量调度需求</a:t>
            </a:r>
          </a:p>
        </p:txBody>
      </p:sp>
      <p:sp>
        <p:nvSpPr>
          <p:cNvPr id="22" name="灯片编号占位符 60">
            <a:extLst>
              <a:ext uri="{FF2B5EF4-FFF2-40B4-BE49-F238E27FC236}">
                <a16:creationId xmlns:a16="http://schemas.microsoft.com/office/drawing/2014/main" id="{F37CC135-575D-4564-B94F-FDE40E60E70C}"/>
              </a:ext>
            </a:extLst>
          </p:cNvPr>
          <p:cNvSpPr>
            <a:spLocks noGrp="1"/>
          </p:cNvSpPr>
          <p:nvPr>
            <p:ph type="sldNum" sz="quarter" idx="12"/>
          </p:nvPr>
        </p:nvSpPr>
        <p:spPr>
          <a:xfrm>
            <a:off x="8173616" y="313200"/>
            <a:ext cx="1010139" cy="338554"/>
          </a:xfrm>
        </p:spPr>
        <p:txBody>
          <a:bodyPr/>
          <a:lstStyle/>
          <a:p>
            <a:fld id="{54BD5A17-3153-4A95-988E-B577C14000F1}" type="slidenum">
              <a:rPr lang="en-US" altLang="zh-CN" smtClean="0"/>
              <a:pPr/>
              <a:t>21</a:t>
            </a:fld>
            <a:endParaRPr lang="en-US" altLang="zh-CN" dirty="0"/>
          </a:p>
        </p:txBody>
      </p:sp>
    </p:spTree>
    <p:custDataLst>
      <p:tags r:id="rId1"/>
    </p:custDataLst>
    <p:extLst>
      <p:ext uri="{BB962C8B-B14F-4D97-AF65-F5344CB8AC3E}">
        <p14:creationId xmlns:p14="http://schemas.microsoft.com/office/powerpoint/2010/main" val="2332799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内容占位符 5">
            <a:extLst>
              <a:ext uri="{FF2B5EF4-FFF2-40B4-BE49-F238E27FC236}">
                <a16:creationId xmlns:a16="http://schemas.microsoft.com/office/drawing/2014/main" id="{F6C87B37-D896-498A-A4D2-4753DA5D3AC2}"/>
              </a:ext>
            </a:extLst>
          </p:cNvPr>
          <p:cNvPicPr>
            <a:picLocks noGrp="1" noChangeAspect="1"/>
          </p:cNvPicPr>
          <p:nvPr>
            <p:ph sz="quarter" idx="11"/>
          </p:nvPr>
        </p:nvPicPr>
        <p:blipFill>
          <a:blip r:embed="rId4" cstate="print">
            <a:extLst>
              <a:ext uri="{28A0092B-C50C-407E-A947-70E740481C1C}">
                <a14:useLocalDpi xmlns:a14="http://schemas.microsoft.com/office/drawing/2010/main" val="0"/>
              </a:ext>
            </a:extLst>
          </a:blip>
          <a:stretch>
            <a:fillRect/>
          </a:stretch>
        </p:blipFill>
        <p:spPr>
          <a:xfrm>
            <a:off x="5691060" y="3210567"/>
            <a:ext cx="2566126" cy="2133093"/>
          </a:xfrm>
        </p:spPr>
      </p:pic>
      <p:sp>
        <p:nvSpPr>
          <p:cNvPr id="4" name="标题 3">
            <a:extLst>
              <a:ext uri="{FF2B5EF4-FFF2-40B4-BE49-F238E27FC236}">
                <a16:creationId xmlns:a16="http://schemas.microsoft.com/office/drawing/2014/main" id="{B579DBC3-4A4A-43C1-A429-AC7DD8C01A4B}"/>
              </a:ext>
            </a:extLst>
          </p:cNvPr>
          <p:cNvSpPr>
            <a:spLocks noGrp="1"/>
          </p:cNvSpPr>
          <p:nvPr>
            <p:ph type="title"/>
          </p:nvPr>
        </p:nvSpPr>
        <p:spPr/>
        <p:txBody>
          <a:bodyPr>
            <a:normAutofit/>
          </a:bodyPr>
          <a:lstStyle/>
          <a:p>
            <a:r>
              <a:rPr lang="zh-CN" altLang="en-US" dirty="0">
                <a:latin typeface="微软雅黑" panose="020B0503020204020204" pitchFamily="34" charset="-122"/>
                <a:ea typeface="微软雅黑" panose="020B0503020204020204" pitchFamily="34" charset="-122"/>
              </a:rPr>
              <a:t>研究内容一</a:t>
            </a:r>
            <a:r>
              <a:rPr lang="en-US" altLang="zh-CN" dirty="0">
                <a:latin typeface="微软雅黑" panose="020B0503020204020204" pitchFamily="34" charset="-122"/>
                <a:ea typeface="微软雅黑" panose="020B0503020204020204" pitchFamily="34" charset="-122"/>
              </a:rPr>
              <a:t>  VQSA</a:t>
            </a:r>
            <a:r>
              <a:rPr lang="zh-CN" altLang="en-US" dirty="0">
                <a:latin typeface="微软雅黑" panose="020B0503020204020204" pitchFamily="34" charset="-122"/>
                <a:ea typeface="微软雅黑" panose="020B0503020204020204" pitchFamily="34" charset="-122"/>
              </a:rPr>
              <a:t> 分析与设计</a:t>
            </a:r>
          </a:p>
        </p:txBody>
      </p:sp>
      <p:sp>
        <p:nvSpPr>
          <p:cNvPr id="20" name="Content Placeholder 1">
            <a:extLst>
              <a:ext uri="{FF2B5EF4-FFF2-40B4-BE49-F238E27FC236}">
                <a16:creationId xmlns:a16="http://schemas.microsoft.com/office/drawing/2014/main" id="{9AA43EBB-C2A6-4A35-AA88-DB19E0303439}"/>
              </a:ext>
            </a:extLst>
          </p:cNvPr>
          <p:cNvSpPr txBox="1">
            <a:spLocks/>
          </p:cNvSpPr>
          <p:nvPr/>
        </p:nvSpPr>
        <p:spPr>
          <a:xfrm>
            <a:off x="494026" y="1685678"/>
            <a:ext cx="4876760" cy="1057522"/>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Calibri" panose="020F0502020204030204" pitchFamily="34" charset="0"/>
              <a:buNone/>
            </a:pPr>
            <a:r>
              <a:rPr lang="zh-CN" altLang="en-US" b="1" dirty="0">
                <a:latin typeface="微软雅黑" panose="020B0503020204020204" pitchFamily="34" charset="-122"/>
                <a:ea typeface="微软雅黑" panose="020B0503020204020204" pitchFamily="34" charset="-122"/>
              </a:rPr>
              <a:t>五、仿真实验</a:t>
            </a:r>
            <a:endParaRPr lang="en-US" altLang="zh-CN" b="1" dirty="0">
              <a:latin typeface="微软雅黑" panose="020B0503020204020204" pitchFamily="34" charset="-122"/>
              <a:ea typeface="微软雅黑" panose="020B0503020204020204" pitchFamily="34" charset="-122"/>
            </a:endParaRPr>
          </a:p>
          <a:p>
            <a:pPr marL="342900" indent="-342900">
              <a:buFont typeface="+mj-lt"/>
              <a:buAutoNum type="arabicPeriod" startAt="2"/>
            </a:pPr>
            <a:r>
              <a:rPr lang="zh-CN" altLang="en-US" sz="1800" b="1" dirty="0">
                <a:latin typeface="微软雅黑" panose="020B0503020204020204" pitchFamily="34" charset="-122"/>
                <a:ea typeface="微软雅黑" panose="020B0503020204020204" pitchFamily="34" charset="-122"/>
              </a:rPr>
              <a:t>资源消耗测试</a:t>
            </a:r>
            <a:r>
              <a:rPr lang="en-US" altLang="zh-CN" sz="1800" b="1" dirty="0">
                <a:latin typeface="微软雅黑" panose="020B0503020204020204" pitchFamily="34" charset="-122"/>
                <a:ea typeface="微软雅黑" panose="020B0503020204020204" pitchFamily="34" charset="-122"/>
              </a:rPr>
              <a:t>— VQS</a:t>
            </a:r>
            <a:r>
              <a:rPr lang="zh-CN" altLang="en-US" sz="1800" b="1" dirty="0">
                <a:latin typeface="微软雅黑" panose="020B0503020204020204" pitchFamily="34" charset="-122"/>
                <a:ea typeface="微软雅黑" panose="020B0503020204020204" pitchFamily="34" charset="-122"/>
              </a:rPr>
              <a:t>资源消耗情况</a:t>
            </a:r>
            <a:endParaRPr lang="en-US" altLang="zh-CN" sz="1800" b="1" dirty="0">
              <a:latin typeface="微软雅黑" panose="020B0503020204020204" pitchFamily="34" charset="-122"/>
              <a:ea typeface="微软雅黑" panose="020B0503020204020204" pitchFamily="34" charset="-122"/>
            </a:endParaRPr>
          </a:p>
          <a:p>
            <a:pPr marL="0" indent="0">
              <a:buFont typeface="Calibri" panose="020F0502020204030204" pitchFamily="34" charset="0"/>
              <a:buNone/>
            </a:pPr>
            <a:endParaRPr lang="zh-CN" altLang="en-US" dirty="0">
              <a:latin typeface="微软雅黑" panose="020B0503020204020204" pitchFamily="34" charset="-122"/>
              <a:ea typeface="微软雅黑" panose="020B0503020204020204" pitchFamily="34" charset="-122"/>
            </a:endParaRPr>
          </a:p>
        </p:txBody>
      </p:sp>
      <p:sp>
        <p:nvSpPr>
          <p:cNvPr id="7" name="TextBox 6">
            <a:extLst>
              <a:ext uri="{FF2B5EF4-FFF2-40B4-BE49-F238E27FC236}">
                <a16:creationId xmlns:a16="http://schemas.microsoft.com/office/drawing/2014/main" id="{7A0A4455-AFE3-4633-A31D-51AAA47D5C72}"/>
              </a:ext>
            </a:extLst>
          </p:cNvPr>
          <p:cNvSpPr txBox="1"/>
          <p:nvPr/>
        </p:nvSpPr>
        <p:spPr>
          <a:xfrm>
            <a:off x="1069538" y="5343659"/>
            <a:ext cx="2347887" cy="307777"/>
          </a:xfrm>
          <a:prstGeom prst="rect">
            <a:avLst/>
          </a:prstGeom>
          <a:noFill/>
        </p:spPr>
        <p:txBody>
          <a:bodyPr wrap="none" rtlCol="0">
            <a:spAutoFit/>
          </a:bodyPr>
          <a:lstStyle/>
          <a:p>
            <a:r>
              <a:rPr lang="en-US" altLang="zh-CN" sz="1400" dirty="0">
                <a:latin typeface="微软雅黑" panose="020B0503020204020204" pitchFamily="34" charset="-122"/>
                <a:ea typeface="微软雅黑" panose="020B0503020204020204" pitchFamily="34" charset="-122"/>
              </a:rPr>
              <a:t>VQS</a:t>
            </a:r>
            <a:r>
              <a:rPr lang="zh-CN" altLang="en-US" sz="1400" dirty="0">
                <a:latin typeface="微软雅黑" panose="020B0503020204020204" pitchFamily="34" charset="-122"/>
                <a:ea typeface="微软雅黑" panose="020B0503020204020204" pitchFamily="34" charset="-122"/>
              </a:rPr>
              <a:t>非流水线结构资源消耗</a:t>
            </a:r>
          </a:p>
        </p:txBody>
      </p:sp>
      <p:sp>
        <p:nvSpPr>
          <p:cNvPr id="24" name="TextBox 23">
            <a:extLst>
              <a:ext uri="{FF2B5EF4-FFF2-40B4-BE49-F238E27FC236}">
                <a16:creationId xmlns:a16="http://schemas.microsoft.com/office/drawing/2014/main" id="{B1B58E79-5112-45FB-8706-3412F9FEDEE2}"/>
              </a:ext>
            </a:extLst>
          </p:cNvPr>
          <p:cNvSpPr txBox="1"/>
          <p:nvPr/>
        </p:nvSpPr>
        <p:spPr>
          <a:xfrm>
            <a:off x="5764196" y="5343659"/>
            <a:ext cx="2168351" cy="307777"/>
          </a:xfrm>
          <a:prstGeom prst="rect">
            <a:avLst/>
          </a:prstGeom>
          <a:noFill/>
        </p:spPr>
        <p:txBody>
          <a:bodyPr wrap="none" rtlCol="0">
            <a:spAutoFit/>
          </a:bodyPr>
          <a:lstStyle/>
          <a:p>
            <a:r>
              <a:rPr lang="en-US" altLang="zh-CN" sz="1400" dirty="0">
                <a:latin typeface="微软雅黑" panose="020B0503020204020204" pitchFamily="34" charset="-122"/>
                <a:ea typeface="微软雅黑" panose="020B0503020204020204" pitchFamily="34" charset="-122"/>
              </a:rPr>
              <a:t>VQS</a:t>
            </a:r>
            <a:r>
              <a:rPr lang="zh-CN" altLang="en-US" sz="1400" dirty="0">
                <a:latin typeface="微软雅黑" panose="020B0503020204020204" pitchFamily="34" charset="-122"/>
                <a:ea typeface="微软雅黑" panose="020B0503020204020204" pitchFamily="34" charset="-122"/>
              </a:rPr>
              <a:t>流水线结构资源消耗</a:t>
            </a:r>
          </a:p>
        </p:txBody>
      </p:sp>
      <p:pic>
        <p:nvPicPr>
          <p:cNvPr id="15" name="内容占位符 7">
            <a:extLst>
              <a:ext uri="{FF2B5EF4-FFF2-40B4-BE49-F238E27FC236}">
                <a16:creationId xmlns:a16="http://schemas.microsoft.com/office/drawing/2014/main" id="{4DE0FCF7-B50A-48A5-9464-C8358E76C8B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69538" y="3210566"/>
            <a:ext cx="2566126" cy="2097049"/>
          </a:xfrm>
          <a:prstGeom prst="rect">
            <a:avLst/>
          </a:prstGeom>
        </p:spPr>
      </p:pic>
      <p:sp>
        <p:nvSpPr>
          <p:cNvPr id="13" name="TextBox 12">
            <a:extLst>
              <a:ext uri="{FF2B5EF4-FFF2-40B4-BE49-F238E27FC236}">
                <a16:creationId xmlns:a16="http://schemas.microsoft.com/office/drawing/2014/main" id="{B54E9CAD-541F-4C1C-BA61-66C6B4A51C3D}"/>
              </a:ext>
            </a:extLst>
          </p:cNvPr>
          <p:cNvSpPr txBox="1"/>
          <p:nvPr/>
        </p:nvSpPr>
        <p:spPr>
          <a:xfrm>
            <a:off x="816479" y="2622800"/>
            <a:ext cx="3867098" cy="2000548"/>
          </a:xfrm>
          <a:prstGeom prst="rect">
            <a:avLst/>
          </a:prstGeom>
          <a:noFill/>
        </p:spPr>
        <p:txBody>
          <a:bodyPr wrap="square" rtlCol="0">
            <a:spAutoFit/>
          </a:bodyPr>
          <a:lstStyle/>
          <a:p>
            <a:r>
              <a:rPr lang="en-US" altLang="zh-CN" dirty="0">
                <a:latin typeface="微软雅黑" panose="020B0503020204020204" pitchFamily="34" charset="-122"/>
                <a:ea typeface="微软雅黑" panose="020B0503020204020204" pitchFamily="34" charset="-122"/>
              </a:rPr>
              <a:t>VQS</a:t>
            </a:r>
            <a:r>
              <a:rPr lang="zh-CN" altLang="en-US" dirty="0">
                <a:latin typeface="微软雅黑" panose="020B0503020204020204" pitchFamily="34" charset="-122"/>
                <a:ea typeface="微软雅黑" panose="020B0503020204020204" pitchFamily="34" charset="-122"/>
              </a:rPr>
              <a:t>非流水线结构资源消耗测试</a:t>
            </a:r>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zh-CN" altLang="en-US" sz="1600" dirty="0">
              <a:solidFill>
                <a:srgbClr val="C00000"/>
              </a:solidFill>
              <a:latin typeface="微软雅黑" panose="020B0503020204020204" pitchFamily="34" charset="-122"/>
              <a:ea typeface="微软雅黑" panose="020B0503020204020204" pitchFamily="34" charset="-122"/>
            </a:endParaRPr>
          </a:p>
          <a:p>
            <a:endParaRPr lang="zh-CN" altLang="en-US" dirty="0">
              <a:latin typeface="微软雅黑" panose="020B0503020204020204" pitchFamily="34" charset="-122"/>
              <a:ea typeface="微软雅黑" panose="020B0503020204020204" pitchFamily="34" charset="-122"/>
            </a:endParaRPr>
          </a:p>
        </p:txBody>
      </p:sp>
      <p:sp>
        <p:nvSpPr>
          <p:cNvPr id="28" name="TextBox 27">
            <a:extLst>
              <a:ext uri="{FF2B5EF4-FFF2-40B4-BE49-F238E27FC236}">
                <a16:creationId xmlns:a16="http://schemas.microsoft.com/office/drawing/2014/main" id="{2EF1279E-4668-47FE-B9A2-48EA2C846070}"/>
              </a:ext>
            </a:extLst>
          </p:cNvPr>
          <p:cNvSpPr txBox="1"/>
          <p:nvPr/>
        </p:nvSpPr>
        <p:spPr>
          <a:xfrm>
            <a:off x="5152150" y="2622800"/>
            <a:ext cx="3214278" cy="3662541"/>
          </a:xfrm>
          <a:prstGeom prst="rect">
            <a:avLst/>
          </a:prstGeom>
          <a:noFill/>
        </p:spPr>
        <p:txBody>
          <a:bodyPr wrap="none" rtlCol="0">
            <a:spAutoFit/>
          </a:bodyPr>
          <a:lstStyle/>
          <a:p>
            <a:r>
              <a:rPr lang="en-US" altLang="zh-CN" dirty="0">
                <a:latin typeface="微软雅黑" panose="020B0503020204020204" pitchFamily="34" charset="-122"/>
                <a:ea typeface="微软雅黑" panose="020B0503020204020204" pitchFamily="34" charset="-122"/>
              </a:rPr>
              <a:t>VQS</a:t>
            </a:r>
            <a:r>
              <a:rPr lang="zh-CN" altLang="en-US" dirty="0">
                <a:latin typeface="微软雅黑" panose="020B0503020204020204" pitchFamily="34" charset="-122"/>
                <a:ea typeface="微软雅黑" panose="020B0503020204020204" pitchFamily="34" charset="-122"/>
              </a:rPr>
              <a:t>流水线结构资源消耗测试</a:t>
            </a:r>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sz="1600" dirty="0">
              <a:latin typeface="微软雅黑" panose="020B0503020204020204" pitchFamily="34" charset="-122"/>
              <a:ea typeface="微软雅黑" panose="020B0503020204020204" pitchFamily="34" charset="-122"/>
            </a:endParaRPr>
          </a:p>
          <a:p>
            <a:endParaRPr lang="zh-CN" altLang="en-US" dirty="0">
              <a:latin typeface="微软雅黑" panose="020B0503020204020204" pitchFamily="34" charset="-122"/>
              <a:ea typeface="微软雅黑" panose="020B0503020204020204" pitchFamily="34" charset="-122"/>
            </a:endParaRPr>
          </a:p>
        </p:txBody>
      </p:sp>
      <p:sp>
        <p:nvSpPr>
          <p:cNvPr id="12" name="矩形: 圆角 11">
            <a:extLst>
              <a:ext uri="{FF2B5EF4-FFF2-40B4-BE49-F238E27FC236}">
                <a16:creationId xmlns:a16="http://schemas.microsoft.com/office/drawing/2014/main" id="{CE68D9EC-9DA6-4684-AD17-C7C6883A435E}"/>
              </a:ext>
            </a:extLst>
          </p:cNvPr>
          <p:cNvSpPr/>
          <p:nvPr/>
        </p:nvSpPr>
        <p:spPr>
          <a:xfrm>
            <a:off x="386016" y="5774981"/>
            <a:ext cx="4185984" cy="776383"/>
          </a:xfrm>
          <a:prstGeom prst="roundRect">
            <a:avLst/>
          </a:prstGeom>
          <a:solidFill>
            <a:schemeClr val="bg2">
              <a:lumMod val="40000"/>
              <a:lumOff val="6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600" dirty="0">
                <a:solidFill>
                  <a:schemeClr val="tx1"/>
                </a:solidFill>
                <a:latin typeface="微软雅黑" panose="020B0503020204020204" pitchFamily="34" charset="-122"/>
                <a:ea typeface="微软雅黑" panose="020B0503020204020204" pitchFamily="34" charset="-122"/>
              </a:rPr>
              <a:t>VQS</a:t>
            </a:r>
            <a:r>
              <a:rPr lang="zh-CN" altLang="en-US" sz="1600" dirty="0">
                <a:solidFill>
                  <a:schemeClr val="tx1"/>
                </a:solidFill>
                <a:latin typeface="微软雅黑" panose="020B0503020204020204" pitchFamily="34" charset="-122"/>
                <a:ea typeface="微软雅黑" panose="020B0503020204020204" pitchFamily="34" charset="-122"/>
              </a:rPr>
              <a:t>非流水线结构可取得与</a:t>
            </a:r>
            <a:r>
              <a:rPr lang="en-US" altLang="zh-CN" sz="1600" dirty="0">
                <a:solidFill>
                  <a:schemeClr val="tx1"/>
                </a:solidFill>
                <a:latin typeface="微软雅黑" panose="020B0503020204020204" pitchFamily="34" charset="-122"/>
                <a:ea typeface="微软雅黑" panose="020B0503020204020204" pitchFamily="34" charset="-122"/>
              </a:rPr>
              <a:t>PIEO</a:t>
            </a:r>
            <a:r>
              <a:rPr lang="zh-CN" altLang="en-US" sz="1600" dirty="0">
                <a:solidFill>
                  <a:schemeClr val="tx1"/>
                </a:solidFill>
                <a:latin typeface="微软雅黑" panose="020B0503020204020204" pitchFamily="34" charset="-122"/>
                <a:ea typeface="微软雅黑" panose="020B0503020204020204" pitchFamily="34" charset="-122"/>
              </a:rPr>
              <a:t>相同的调度速度，时间复杂度为</a:t>
            </a:r>
            <a:r>
              <a:rPr lang="en-US" altLang="zh-CN" sz="1600" dirty="0">
                <a:solidFill>
                  <a:srgbClr val="C00000"/>
                </a:solidFill>
                <a:latin typeface="微软雅黑" panose="020B0503020204020204" pitchFamily="34" charset="-122"/>
                <a:ea typeface="微软雅黑" panose="020B0503020204020204" pitchFamily="34" charset="-122"/>
              </a:rPr>
              <a:t>O(1)</a:t>
            </a:r>
            <a:r>
              <a:rPr lang="zh-CN" altLang="en-US" sz="1600" dirty="0">
                <a:solidFill>
                  <a:schemeClr val="tx1"/>
                </a:solidFill>
                <a:latin typeface="微软雅黑" panose="020B0503020204020204" pitchFamily="34" charset="-122"/>
                <a:ea typeface="微软雅黑" panose="020B0503020204020204" pitchFamily="34" charset="-122"/>
              </a:rPr>
              <a:t>，但</a:t>
            </a:r>
            <a:r>
              <a:rPr lang="zh-CN" altLang="en-US" sz="1600" dirty="0">
                <a:solidFill>
                  <a:srgbClr val="C00000"/>
                </a:solidFill>
                <a:latin typeface="微软雅黑" panose="020B0503020204020204" pitchFamily="34" charset="-122"/>
                <a:ea typeface="微软雅黑" panose="020B0503020204020204" pitchFamily="34" charset="-122"/>
              </a:rPr>
              <a:t>资源消耗已远小于</a:t>
            </a:r>
            <a:r>
              <a:rPr lang="en-US" altLang="zh-CN" sz="1600" dirty="0">
                <a:solidFill>
                  <a:srgbClr val="C00000"/>
                </a:solidFill>
                <a:latin typeface="微软雅黑" panose="020B0503020204020204" pitchFamily="34" charset="-122"/>
                <a:ea typeface="微软雅黑" panose="020B0503020204020204" pitchFamily="34" charset="-122"/>
              </a:rPr>
              <a:t>PIEO</a:t>
            </a:r>
            <a:endParaRPr lang="zh-CN" altLang="en-US" sz="1600" dirty="0">
              <a:solidFill>
                <a:srgbClr val="C00000"/>
              </a:solidFill>
              <a:latin typeface="微软雅黑" panose="020B0503020204020204" pitchFamily="34" charset="-122"/>
              <a:ea typeface="微软雅黑" panose="020B0503020204020204" pitchFamily="34" charset="-122"/>
            </a:endParaRPr>
          </a:p>
        </p:txBody>
      </p:sp>
      <p:sp>
        <p:nvSpPr>
          <p:cNvPr id="17" name="矩形: 圆角 16">
            <a:extLst>
              <a:ext uri="{FF2B5EF4-FFF2-40B4-BE49-F238E27FC236}">
                <a16:creationId xmlns:a16="http://schemas.microsoft.com/office/drawing/2014/main" id="{4A6C444D-7645-42FF-A01E-6CA6113F8EC9}"/>
              </a:ext>
            </a:extLst>
          </p:cNvPr>
          <p:cNvSpPr/>
          <p:nvPr/>
        </p:nvSpPr>
        <p:spPr>
          <a:xfrm>
            <a:off x="5054281" y="5774980"/>
            <a:ext cx="3980356" cy="776383"/>
          </a:xfrm>
          <a:prstGeom prst="roundRect">
            <a:avLst/>
          </a:prstGeom>
          <a:solidFill>
            <a:schemeClr val="bg2">
              <a:lumMod val="40000"/>
              <a:lumOff val="6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600" dirty="0">
                <a:solidFill>
                  <a:schemeClr val="tx1"/>
                </a:solidFill>
                <a:latin typeface="微软雅黑" panose="020B0503020204020204" pitchFamily="34" charset="-122"/>
                <a:ea typeface="微软雅黑" panose="020B0503020204020204" pitchFamily="34" charset="-122"/>
              </a:rPr>
              <a:t>VQS</a:t>
            </a:r>
            <a:r>
              <a:rPr lang="zh-CN" altLang="en-US" sz="1600" dirty="0">
                <a:solidFill>
                  <a:schemeClr val="tx1"/>
                </a:solidFill>
                <a:latin typeface="微软雅黑" panose="020B0503020204020204" pitchFamily="34" charset="-122"/>
                <a:ea typeface="微软雅黑" panose="020B0503020204020204" pitchFamily="34" charset="-122"/>
              </a:rPr>
              <a:t>流水线结构时间复杂度为</a:t>
            </a:r>
            <a:r>
              <a:rPr lang="en-US" altLang="zh-CN" sz="1600" dirty="0">
                <a:solidFill>
                  <a:srgbClr val="C00000"/>
                </a:solidFill>
                <a:latin typeface="微软雅黑" panose="020B0503020204020204" pitchFamily="34" charset="-122"/>
                <a:ea typeface="微软雅黑" panose="020B0503020204020204" pitchFamily="34" charset="-122"/>
              </a:rPr>
              <a:t>O(N)</a:t>
            </a:r>
            <a:r>
              <a:rPr lang="zh-CN" altLang="en-US" sz="1600" dirty="0">
                <a:solidFill>
                  <a:schemeClr val="tx1"/>
                </a:solidFill>
                <a:latin typeface="微软雅黑" panose="020B0503020204020204" pitchFamily="34" charset="-122"/>
                <a:ea typeface="微软雅黑" panose="020B0503020204020204" pitchFamily="34" charset="-122"/>
              </a:rPr>
              <a:t>，可获得更低的资源消耗，以</a:t>
            </a:r>
            <a:r>
              <a:rPr lang="zh-CN" altLang="en-US" sz="1600" dirty="0">
                <a:solidFill>
                  <a:srgbClr val="C00000"/>
                </a:solidFill>
                <a:latin typeface="微软雅黑" panose="020B0503020204020204" pitchFamily="34" charset="-122"/>
                <a:ea typeface="微软雅黑" panose="020B0503020204020204" pitchFamily="34" charset="-122"/>
              </a:rPr>
              <a:t>支持大量端口调度需求</a:t>
            </a:r>
          </a:p>
        </p:txBody>
      </p:sp>
      <p:sp>
        <p:nvSpPr>
          <p:cNvPr id="14" name="灯片编号占位符 60">
            <a:extLst>
              <a:ext uri="{FF2B5EF4-FFF2-40B4-BE49-F238E27FC236}">
                <a16:creationId xmlns:a16="http://schemas.microsoft.com/office/drawing/2014/main" id="{AB3874C2-4539-40D0-B869-7E01CF27A54C}"/>
              </a:ext>
            </a:extLst>
          </p:cNvPr>
          <p:cNvSpPr>
            <a:spLocks noGrp="1"/>
          </p:cNvSpPr>
          <p:nvPr>
            <p:ph type="sldNum" sz="quarter" idx="12"/>
          </p:nvPr>
        </p:nvSpPr>
        <p:spPr>
          <a:xfrm>
            <a:off x="8173616" y="313200"/>
            <a:ext cx="1010139" cy="338554"/>
          </a:xfrm>
        </p:spPr>
        <p:txBody>
          <a:bodyPr/>
          <a:lstStyle/>
          <a:p>
            <a:fld id="{54BD5A17-3153-4A95-988E-B577C14000F1}" type="slidenum">
              <a:rPr lang="en-US" altLang="zh-CN" smtClean="0"/>
              <a:pPr/>
              <a:t>22</a:t>
            </a:fld>
            <a:endParaRPr lang="en-US" altLang="zh-CN" dirty="0"/>
          </a:p>
        </p:txBody>
      </p:sp>
    </p:spTree>
    <p:custDataLst>
      <p:tags r:id="rId1"/>
    </p:custDataLst>
    <p:extLst>
      <p:ext uri="{BB962C8B-B14F-4D97-AF65-F5344CB8AC3E}">
        <p14:creationId xmlns:p14="http://schemas.microsoft.com/office/powerpoint/2010/main" val="14289040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latin typeface="微软雅黑" panose="020B0503020204020204" pitchFamily="34" charset="-122"/>
                <a:ea typeface="微软雅黑" panose="020B0503020204020204" pitchFamily="34" charset="-122"/>
              </a:rPr>
              <a:t>目录 </a:t>
            </a:r>
            <a:r>
              <a:rPr lang="en-US" altLang="zh-CN" dirty="0">
                <a:latin typeface="微软雅黑" panose="020B0503020204020204" pitchFamily="34" charset="-122"/>
                <a:ea typeface="微软雅黑" panose="020B0503020204020204" pitchFamily="34" charset="-122"/>
              </a:rPr>
              <a:t>Contents</a:t>
            </a:r>
            <a:endParaRPr lang="zh-CN" altLang="en-US" dirty="0">
              <a:latin typeface="微软雅黑" panose="020B0503020204020204" pitchFamily="34" charset="-122"/>
              <a:ea typeface="微软雅黑" panose="020B0503020204020204" pitchFamily="34" charset="-122"/>
            </a:endParaRPr>
          </a:p>
        </p:txBody>
      </p:sp>
      <p:grpSp>
        <p:nvGrpSpPr>
          <p:cNvPr id="3" name="组合 2"/>
          <p:cNvGrpSpPr/>
          <p:nvPr/>
        </p:nvGrpSpPr>
        <p:grpSpPr>
          <a:xfrm>
            <a:off x="1788269" y="1569880"/>
            <a:ext cx="843427" cy="443226"/>
            <a:chOff x="666810" y="2586037"/>
            <a:chExt cx="468000" cy="245937"/>
          </a:xfrm>
          <a:solidFill>
            <a:schemeClr val="bg2"/>
          </a:solidFill>
        </p:grpSpPr>
        <p:sp>
          <p:nvSpPr>
            <p:cNvPr id="4"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grpFill/>
            <a:ln>
              <a:noFill/>
            </a:ln>
          </p:spPr>
          <p:txBody>
            <a:bodyPr vert="horz" wrap="square" lIns="91440" tIns="45720" rIns="91440" bIns="45720" numCol="1" anchor="ctr" anchorCtr="0" compatLnSpc="1">
              <a:prstTxWarp prst="textNoShape">
                <a:avLst/>
              </a:prstTxWarp>
              <a:noAutofit/>
            </a:bodyPr>
            <a:lstStyle/>
            <a:p>
              <a:endParaRPr lang="zh-CN" altLang="en-US" sz="3200" b="1">
                <a:latin typeface="微软雅黑" panose="020B0503020204020204" pitchFamily="34" charset="-122"/>
                <a:ea typeface="微软雅黑" panose="020B0503020204020204" pitchFamily="34" charset="-122"/>
              </a:endParaRPr>
            </a:p>
          </p:txBody>
        </p:sp>
        <p:sp>
          <p:nvSpPr>
            <p:cNvPr id="5" name="文本框 4"/>
            <p:cNvSpPr txBox="1"/>
            <p:nvPr userDrawn="1"/>
          </p:nvSpPr>
          <p:spPr>
            <a:xfrm>
              <a:off x="794494" y="2586037"/>
              <a:ext cx="212633" cy="245937"/>
            </a:xfrm>
            <a:prstGeom prst="rect">
              <a:avLst/>
            </a:prstGeom>
            <a:grpFill/>
          </p:spPr>
          <p:txBody>
            <a:bodyPr wrap="none" rtlCol="0" anchor="ctr">
              <a:noAutofit/>
            </a:bodyPr>
            <a:lstStyle/>
            <a:p>
              <a:r>
                <a:rPr lang="en-US" altLang="zh-CN" b="1" dirty="0">
                  <a:solidFill>
                    <a:schemeClr val="bg1"/>
                  </a:solidFill>
                  <a:latin typeface="微软雅黑" panose="020B0503020204020204" pitchFamily="34" charset="-122"/>
                  <a:ea typeface="微软雅黑" panose="020B0503020204020204" pitchFamily="34" charset="-122"/>
                </a:rPr>
                <a:t>1</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7" name="直接连接符 6"/>
          <p:cNvCxnSpPr>
            <a:stCxn id="4" idx="6"/>
          </p:cNvCxnSpPr>
          <p:nvPr/>
        </p:nvCxnSpPr>
        <p:spPr>
          <a:xfrm>
            <a:off x="2480767" y="1977545"/>
            <a:ext cx="486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2861807" y="1541064"/>
            <a:ext cx="3732033" cy="461665"/>
          </a:xfrm>
          <a:prstGeom prst="rect">
            <a:avLst/>
          </a:prstGeom>
          <a:noFill/>
        </p:spPr>
        <p:txBody>
          <a:bodyPr wrap="square" rtlCol="0">
            <a:spAutoFit/>
          </a:bodyPr>
          <a:lstStyle/>
          <a:p>
            <a:r>
              <a:rPr lang="zh-CN" altLang="en-US" sz="2400" b="1" dirty="0">
                <a:solidFill>
                  <a:schemeClr val="bg2"/>
                </a:solidFill>
                <a:latin typeface="微软雅黑" panose="020B0503020204020204" pitchFamily="34" charset="-122"/>
                <a:ea typeface="微软雅黑" panose="020B0503020204020204" pitchFamily="34" charset="-122"/>
              </a:rPr>
              <a:t>研究背景及现状</a:t>
            </a:r>
          </a:p>
        </p:txBody>
      </p:sp>
      <p:grpSp>
        <p:nvGrpSpPr>
          <p:cNvPr id="12" name="组合 11"/>
          <p:cNvGrpSpPr/>
          <p:nvPr/>
        </p:nvGrpSpPr>
        <p:grpSpPr>
          <a:xfrm>
            <a:off x="1788269" y="2352067"/>
            <a:ext cx="843427" cy="443226"/>
            <a:chOff x="666810" y="2586037"/>
            <a:chExt cx="468000" cy="245937"/>
          </a:xfrm>
          <a:solidFill>
            <a:srgbClr val="004098"/>
          </a:solidFill>
        </p:grpSpPr>
        <p:sp>
          <p:nvSpPr>
            <p:cNvPr id="13"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grpFill/>
            <a:ln>
              <a:noFill/>
            </a:ln>
          </p:spPr>
          <p:txBody>
            <a:bodyPr vert="horz" wrap="square" lIns="91440" tIns="45720" rIns="91440" bIns="45720" numCol="1" anchor="ctr" anchorCtr="0" compatLnSpc="1">
              <a:prstTxWarp prst="textNoShape">
                <a:avLst/>
              </a:prstTxWarp>
              <a:noAutofit/>
            </a:bodyPr>
            <a:lstStyle/>
            <a:p>
              <a:endParaRPr lang="zh-CN" altLang="en-US" sz="3200" b="1">
                <a:latin typeface="微软雅黑" panose="020B0503020204020204" pitchFamily="34" charset="-122"/>
                <a:ea typeface="微软雅黑" panose="020B0503020204020204" pitchFamily="34" charset="-122"/>
              </a:endParaRPr>
            </a:p>
          </p:txBody>
        </p:sp>
        <p:sp>
          <p:nvSpPr>
            <p:cNvPr id="14" name="文本框 13"/>
            <p:cNvSpPr txBox="1"/>
            <p:nvPr userDrawn="1"/>
          </p:nvSpPr>
          <p:spPr>
            <a:xfrm>
              <a:off x="794494" y="2586037"/>
              <a:ext cx="212633" cy="245937"/>
            </a:xfrm>
            <a:prstGeom prst="rect">
              <a:avLst/>
            </a:prstGeom>
            <a:grpFill/>
          </p:spPr>
          <p:txBody>
            <a:bodyPr wrap="none" rtlCol="0" anchor="ctr">
              <a:noAutofit/>
            </a:bodyPr>
            <a:lstStyle/>
            <a:p>
              <a:r>
                <a:rPr lang="en-US" altLang="zh-CN" b="1" dirty="0">
                  <a:solidFill>
                    <a:schemeClr val="bg1"/>
                  </a:solidFill>
                  <a:latin typeface="微软雅黑" panose="020B0503020204020204" pitchFamily="34" charset="-122"/>
                  <a:ea typeface="微软雅黑" panose="020B0503020204020204" pitchFamily="34" charset="-122"/>
                </a:rPr>
                <a:t>2</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15" name="直接连接符 14"/>
          <p:cNvCxnSpPr>
            <a:stCxn id="13" idx="6"/>
          </p:cNvCxnSpPr>
          <p:nvPr/>
        </p:nvCxnSpPr>
        <p:spPr>
          <a:xfrm>
            <a:off x="2480767" y="2759732"/>
            <a:ext cx="486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2861807" y="2323251"/>
            <a:ext cx="3010673" cy="461665"/>
          </a:xfrm>
          <a:prstGeom prst="rect">
            <a:avLst/>
          </a:prstGeom>
          <a:noFill/>
        </p:spPr>
        <p:txBody>
          <a:bodyPr wrap="square" rtlCol="0">
            <a:spAutoFit/>
          </a:bodyPr>
          <a:lstStyle/>
          <a:p>
            <a:r>
              <a:rPr lang="zh-CN" altLang="en-US" sz="2400" b="1" dirty="0">
                <a:latin typeface="微软雅黑" panose="020B0503020204020204" pitchFamily="34" charset="-122"/>
                <a:ea typeface="微软雅黑" panose="020B0503020204020204" pitchFamily="34" charset="-122"/>
              </a:rPr>
              <a:t>主要研究内容</a:t>
            </a:r>
          </a:p>
        </p:txBody>
      </p:sp>
      <p:grpSp>
        <p:nvGrpSpPr>
          <p:cNvPr id="17" name="组合 16"/>
          <p:cNvGrpSpPr/>
          <p:nvPr/>
        </p:nvGrpSpPr>
        <p:grpSpPr>
          <a:xfrm>
            <a:off x="1788269" y="4887894"/>
            <a:ext cx="843427" cy="443226"/>
            <a:chOff x="666810" y="2586037"/>
            <a:chExt cx="468000" cy="245937"/>
          </a:xfrm>
          <a:solidFill>
            <a:schemeClr val="bg2"/>
          </a:solidFill>
        </p:grpSpPr>
        <p:sp>
          <p:nvSpPr>
            <p:cNvPr id="18"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grpFill/>
            <a:ln>
              <a:noFill/>
            </a:ln>
          </p:spPr>
          <p:txBody>
            <a:bodyPr vert="horz" wrap="square" lIns="91440" tIns="45720" rIns="91440" bIns="45720" numCol="1" anchor="ctr" anchorCtr="0" compatLnSpc="1">
              <a:prstTxWarp prst="textNoShape">
                <a:avLst/>
              </a:prstTxWarp>
              <a:noAutofit/>
            </a:bodyPr>
            <a:lstStyle/>
            <a:p>
              <a:endParaRPr lang="zh-CN" altLang="en-US" sz="3200" b="1">
                <a:latin typeface="微软雅黑" panose="020B0503020204020204" pitchFamily="34" charset="-122"/>
                <a:ea typeface="微软雅黑" panose="020B0503020204020204" pitchFamily="34" charset="-122"/>
              </a:endParaRPr>
            </a:p>
          </p:txBody>
        </p:sp>
        <p:sp>
          <p:nvSpPr>
            <p:cNvPr id="19" name="文本框 18"/>
            <p:cNvSpPr txBox="1"/>
            <p:nvPr userDrawn="1"/>
          </p:nvSpPr>
          <p:spPr>
            <a:xfrm>
              <a:off x="794494" y="2586037"/>
              <a:ext cx="212633" cy="245937"/>
            </a:xfrm>
            <a:prstGeom prst="rect">
              <a:avLst/>
            </a:prstGeom>
            <a:grpFill/>
          </p:spPr>
          <p:txBody>
            <a:bodyPr wrap="none" rtlCol="0" anchor="ctr">
              <a:noAutofit/>
            </a:bodyPr>
            <a:lstStyle/>
            <a:p>
              <a:r>
                <a:rPr lang="en-US" altLang="zh-CN" b="1" dirty="0">
                  <a:solidFill>
                    <a:schemeClr val="bg1"/>
                  </a:solidFill>
                  <a:latin typeface="微软雅黑" panose="020B0503020204020204" pitchFamily="34" charset="-122"/>
                  <a:ea typeface="微软雅黑" panose="020B0503020204020204" pitchFamily="34" charset="-122"/>
                </a:rPr>
                <a:t>3</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20" name="直接连接符 19"/>
          <p:cNvCxnSpPr>
            <a:cxnSpLocks/>
            <a:stCxn id="18" idx="6"/>
          </p:cNvCxnSpPr>
          <p:nvPr/>
        </p:nvCxnSpPr>
        <p:spPr>
          <a:xfrm>
            <a:off x="2480767" y="5295559"/>
            <a:ext cx="486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2861807" y="4893681"/>
            <a:ext cx="3234193" cy="461665"/>
          </a:xfrm>
          <a:prstGeom prst="rect">
            <a:avLst/>
          </a:prstGeom>
          <a:noFill/>
        </p:spPr>
        <p:txBody>
          <a:bodyPr wrap="square" rtlCol="0">
            <a:spAutoFit/>
          </a:bodyPr>
          <a:lstStyle/>
          <a:p>
            <a:r>
              <a:rPr lang="zh-CN" altLang="en-US" sz="2400" b="1" dirty="0">
                <a:solidFill>
                  <a:schemeClr val="bg2"/>
                </a:solidFill>
                <a:latin typeface="微软雅黑" panose="020B0503020204020204" pitchFamily="34" charset="-122"/>
                <a:ea typeface="微软雅黑" panose="020B0503020204020204" pitchFamily="34" charset="-122"/>
              </a:rPr>
              <a:t>总结与展望</a:t>
            </a:r>
          </a:p>
        </p:txBody>
      </p:sp>
      <p:cxnSp>
        <p:nvCxnSpPr>
          <p:cNvPr id="25" name="直接连接符 24">
            <a:extLst>
              <a:ext uri="{FF2B5EF4-FFF2-40B4-BE49-F238E27FC236}">
                <a16:creationId xmlns:a16="http://schemas.microsoft.com/office/drawing/2014/main" id="{AC1B9B46-5539-4D85-9241-86C152B8AF2B}"/>
              </a:ext>
            </a:extLst>
          </p:cNvPr>
          <p:cNvCxnSpPr>
            <a:cxnSpLocks/>
          </p:cNvCxnSpPr>
          <p:nvPr/>
        </p:nvCxnSpPr>
        <p:spPr>
          <a:xfrm>
            <a:off x="2480767" y="3342314"/>
            <a:ext cx="486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6" name="文本框 25">
            <a:extLst>
              <a:ext uri="{FF2B5EF4-FFF2-40B4-BE49-F238E27FC236}">
                <a16:creationId xmlns:a16="http://schemas.microsoft.com/office/drawing/2014/main" id="{1F3816B2-1820-4704-ADF1-4040049D5906}"/>
              </a:ext>
            </a:extLst>
          </p:cNvPr>
          <p:cNvSpPr txBox="1"/>
          <p:nvPr/>
        </p:nvSpPr>
        <p:spPr>
          <a:xfrm>
            <a:off x="2493026" y="2970829"/>
            <a:ext cx="5225586" cy="369332"/>
          </a:xfrm>
          <a:prstGeom prst="rect">
            <a:avLst/>
          </a:prstGeom>
          <a:noFill/>
        </p:spPr>
        <p:txBody>
          <a:bodyPr wrap="square" rtlCol="0">
            <a:spAutoFit/>
          </a:bodyPr>
          <a:lstStyle/>
          <a:p>
            <a:r>
              <a:rPr lang="zh-CN" altLang="en-US" b="1" dirty="0">
                <a:solidFill>
                  <a:schemeClr val="bg2"/>
                </a:solidFill>
                <a:latin typeface="微软雅黑" panose="020B0503020204020204" pitchFamily="34" charset="-122"/>
                <a:ea typeface="微软雅黑" panose="020B0503020204020204" pitchFamily="34" charset="-122"/>
              </a:rPr>
              <a:t>基于虚拟队列的并行缓存交换架构（</a:t>
            </a:r>
            <a:r>
              <a:rPr lang="en-US" altLang="zh-CN" b="1" dirty="0">
                <a:solidFill>
                  <a:schemeClr val="bg2"/>
                </a:solidFill>
                <a:latin typeface="微软雅黑" panose="020B0503020204020204" pitchFamily="34" charset="-122"/>
                <a:ea typeface="微软雅黑" panose="020B0503020204020204" pitchFamily="34" charset="-122"/>
              </a:rPr>
              <a:t>VQSA</a:t>
            </a:r>
            <a:r>
              <a:rPr lang="zh-CN" altLang="en-US" b="1" dirty="0">
                <a:solidFill>
                  <a:schemeClr val="bg2"/>
                </a:solidFill>
                <a:latin typeface="微软雅黑" panose="020B0503020204020204" pitchFamily="34" charset="-122"/>
                <a:ea typeface="微软雅黑" panose="020B0503020204020204" pitchFamily="34" charset="-122"/>
              </a:rPr>
              <a:t>）设计</a:t>
            </a:r>
          </a:p>
        </p:txBody>
      </p:sp>
      <p:cxnSp>
        <p:nvCxnSpPr>
          <p:cNvPr id="27" name="直接连接符 26">
            <a:extLst>
              <a:ext uri="{FF2B5EF4-FFF2-40B4-BE49-F238E27FC236}">
                <a16:creationId xmlns:a16="http://schemas.microsoft.com/office/drawing/2014/main" id="{74CEBD55-EA28-43B2-9B91-9EFD5245FF44}"/>
              </a:ext>
            </a:extLst>
          </p:cNvPr>
          <p:cNvCxnSpPr/>
          <p:nvPr/>
        </p:nvCxnSpPr>
        <p:spPr>
          <a:xfrm>
            <a:off x="2480767" y="3963428"/>
            <a:ext cx="486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8" name="文本框 27">
            <a:extLst>
              <a:ext uri="{FF2B5EF4-FFF2-40B4-BE49-F238E27FC236}">
                <a16:creationId xmlns:a16="http://schemas.microsoft.com/office/drawing/2014/main" id="{0C63F021-A6E4-4B47-B995-9AC87A2376ED}"/>
              </a:ext>
            </a:extLst>
          </p:cNvPr>
          <p:cNvSpPr txBox="1"/>
          <p:nvPr/>
        </p:nvSpPr>
        <p:spPr>
          <a:xfrm>
            <a:off x="2480767" y="3594657"/>
            <a:ext cx="4768432" cy="369332"/>
          </a:xfrm>
          <a:prstGeom prst="rect">
            <a:avLst/>
          </a:prstGeom>
          <a:noFill/>
        </p:spPr>
        <p:txBody>
          <a:bodyPr wrap="square" rtlCol="0">
            <a:spAutoFit/>
          </a:bodyPr>
          <a:lstStyle/>
          <a:p>
            <a:r>
              <a:rPr lang="zh-CN" altLang="en-US" b="1" dirty="0">
                <a:latin typeface="微软雅黑" panose="020B0503020204020204" pitchFamily="34" charset="-122"/>
                <a:ea typeface="微软雅黑" panose="020B0503020204020204" pitchFamily="34" charset="-122"/>
              </a:rPr>
              <a:t>基于</a:t>
            </a:r>
            <a:r>
              <a:rPr lang="en-US" altLang="zh-CN" b="1" dirty="0">
                <a:latin typeface="微软雅黑" panose="020B0503020204020204" pitchFamily="34" charset="-122"/>
                <a:ea typeface="微软雅黑" panose="020B0503020204020204" pitchFamily="34" charset="-122"/>
              </a:rPr>
              <a:t>VQSA</a:t>
            </a:r>
            <a:r>
              <a:rPr lang="zh-CN" altLang="en-US" b="1" dirty="0">
                <a:latin typeface="微软雅黑" panose="020B0503020204020204" pitchFamily="34" charset="-122"/>
                <a:ea typeface="微软雅黑" panose="020B0503020204020204" pitchFamily="34" charset="-122"/>
              </a:rPr>
              <a:t>的确定性传输调度算法设计</a:t>
            </a:r>
          </a:p>
        </p:txBody>
      </p:sp>
      <p:cxnSp>
        <p:nvCxnSpPr>
          <p:cNvPr id="29" name="直接连接符 28">
            <a:extLst>
              <a:ext uri="{FF2B5EF4-FFF2-40B4-BE49-F238E27FC236}">
                <a16:creationId xmlns:a16="http://schemas.microsoft.com/office/drawing/2014/main" id="{A9E75C89-92E9-47EC-B49F-AE0414F8DA9E}"/>
              </a:ext>
            </a:extLst>
          </p:cNvPr>
          <p:cNvCxnSpPr/>
          <p:nvPr/>
        </p:nvCxnSpPr>
        <p:spPr>
          <a:xfrm>
            <a:off x="2480767" y="4550246"/>
            <a:ext cx="486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30" name="文本框 29">
            <a:extLst>
              <a:ext uri="{FF2B5EF4-FFF2-40B4-BE49-F238E27FC236}">
                <a16:creationId xmlns:a16="http://schemas.microsoft.com/office/drawing/2014/main" id="{50AC0ECB-0A0F-4233-88E8-927C5DC24B79}"/>
              </a:ext>
            </a:extLst>
          </p:cNvPr>
          <p:cNvSpPr txBox="1"/>
          <p:nvPr/>
        </p:nvSpPr>
        <p:spPr>
          <a:xfrm>
            <a:off x="2493910" y="4181475"/>
            <a:ext cx="4983850" cy="369332"/>
          </a:xfrm>
          <a:prstGeom prst="rect">
            <a:avLst/>
          </a:prstGeom>
          <a:noFill/>
        </p:spPr>
        <p:txBody>
          <a:bodyPr wrap="square" rtlCol="0">
            <a:spAutoFit/>
          </a:bodyPr>
          <a:lstStyle/>
          <a:p>
            <a:r>
              <a:rPr lang="zh-CN" altLang="en-US" b="1" dirty="0">
                <a:solidFill>
                  <a:schemeClr val="bg2"/>
                </a:solidFill>
                <a:latin typeface="微软雅黑" panose="020B0503020204020204" pitchFamily="34" charset="-122"/>
                <a:ea typeface="微软雅黑" panose="020B0503020204020204" pitchFamily="34" charset="-122"/>
              </a:rPr>
              <a:t>基于</a:t>
            </a:r>
            <a:r>
              <a:rPr lang="en-US" altLang="zh-CN" b="1" dirty="0">
                <a:solidFill>
                  <a:schemeClr val="bg2"/>
                </a:solidFill>
                <a:latin typeface="微软雅黑" panose="020B0503020204020204" pitchFamily="34" charset="-122"/>
                <a:ea typeface="微软雅黑" panose="020B0503020204020204" pitchFamily="34" charset="-122"/>
              </a:rPr>
              <a:t>VQSA</a:t>
            </a:r>
            <a:r>
              <a:rPr lang="zh-CN" altLang="en-US" b="1" dirty="0">
                <a:solidFill>
                  <a:schemeClr val="bg2"/>
                </a:solidFill>
                <a:latin typeface="微软雅黑" panose="020B0503020204020204" pitchFamily="34" charset="-122"/>
                <a:ea typeface="微软雅黑" panose="020B0503020204020204" pitchFamily="34" charset="-122"/>
              </a:rPr>
              <a:t>的</a:t>
            </a:r>
            <a:r>
              <a:rPr lang="en-US" altLang="zh-CN" b="1" dirty="0">
                <a:solidFill>
                  <a:schemeClr val="bg2"/>
                </a:solidFill>
                <a:latin typeface="微软雅黑" panose="020B0503020204020204" pitchFamily="34" charset="-122"/>
                <a:ea typeface="微软雅黑" panose="020B0503020204020204" pitchFamily="34" charset="-122"/>
              </a:rPr>
              <a:t>TSN</a:t>
            </a:r>
            <a:r>
              <a:rPr lang="zh-CN" altLang="en-US" b="1" dirty="0">
                <a:solidFill>
                  <a:schemeClr val="bg2"/>
                </a:solidFill>
                <a:latin typeface="微软雅黑" panose="020B0503020204020204" pitchFamily="34" charset="-122"/>
                <a:ea typeface="微软雅黑" panose="020B0503020204020204" pitchFamily="34" charset="-122"/>
              </a:rPr>
              <a:t>交换</a:t>
            </a:r>
            <a:r>
              <a:rPr lang="en-US" altLang="zh-CN" b="1" dirty="0">
                <a:solidFill>
                  <a:schemeClr val="bg2"/>
                </a:solidFill>
                <a:latin typeface="微软雅黑" panose="020B0503020204020204" pitchFamily="34" charset="-122"/>
                <a:ea typeface="微软雅黑" panose="020B0503020204020204" pitchFamily="34" charset="-122"/>
              </a:rPr>
              <a:t>IP</a:t>
            </a:r>
            <a:r>
              <a:rPr lang="zh-CN" altLang="en-US" b="1" dirty="0">
                <a:solidFill>
                  <a:schemeClr val="bg2"/>
                </a:solidFill>
                <a:latin typeface="微软雅黑" panose="020B0503020204020204" pitchFamily="34" charset="-122"/>
                <a:ea typeface="微软雅黑" panose="020B0503020204020204" pitchFamily="34" charset="-122"/>
              </a:rPr>
              <a:t>实现与测试</a:t>
            </a:r>
          </a:p>
        </p:txBody>
      </p:sp>
    </p:spTree>
    <p:extLst>
      <p:ext uri="{BB962C8B-B14F-4D97-AF65-F5344CB8AC3E}">
        <p14:creationId xmlns:p14="http://schemas.microsoft.com/office/powerpoint/2010/main" val="4200590912"/>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19B991D-8D5B-4B2B-A273-E660F38DF1C5}"/>
              </a:ext>
            </a:extLst>
          </p:cNvPr>
          <p:cNvSpPr>
            <a:spLocks noGrp="1"/>
          </p:cNvSpPr>
          <p:nvPr>
            <p:ph sz="quarter" idx="10"/>
          </p:nvPr>
        </p:nvSpPr>
        <p:spPr>
          <a:xfrm>
            <a:off x="291597" y="2933360"/>
            <a:ext cx="3938132" cy="3789680"/>
          </a:xfrm>
        </p:spPr>
        <p:txBody>
          <a:bodyPr>
            <a:normAutofit/>
          </a:bodyPr>
          <a:lstStyle/>
          <a:p>
            <a:pPr marL="0" indent="0">
              <a:buNone/>
            </a:pPr>
            <a:r>
              <a:rPr lang="en-US" altLang="zh-CN" sz="1600" b="1" dirty="0">
                <a:latin typeface="微软雅黑" panose="020B0503020204020204" pitchFamily="34" charset="-122"/>
                <a:ea typeface="微软雅黑" panose="020B0503020204020204" pitchFamily="34" charset="-122"/>
              </a:rPr>
              <a:t>IEEE 802.1Qbv </a:t>
            </a:r>
            <a:r>
              <a:rPr lang="zh-CN" altLang="en-US" sz="1600" b="1" dirty="0">
                <a:latin typeface="微软雅黑" panose="020B0503020204020204" pitchFamily="34" charset="-122"/>
                <a:ea typeface="微软雅黑" panose="020B0503020204020204" pitchFamily="34" charset="-122"/>
              </a:rPr>
              <a:t>协议：</a:t>
            </a:r>
            <a:endParaRPr lang="en-US" altLang="zh-CN" sz="1600" b="1" dirty="0">
              <a:latin typeface="微软雅黑" panose="020B0503020204020204" pitchFamily="34" charset="-122"/>
              <a:ea typeface="微软雅黑" panose="020B0503020204020204" pitchFamily="34" charset="-122"/>
            </a:endParaRPr>
          </a:p>
          <a:p>
            <a:pPr>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rPr>
              <a:t>基于时间的整形器功能（</a:t>
            </a:r>
            <a:r>
              <a:rPr lang="en-US" altLang="zh-CN" sz="1400" dirty="0">
                <a:latin typeface="微软雅黑" panose="020B0503020204020204" pitchFamily="34" charset="-122"/>
                <a:ea typeface="微软雅黑" panose="020B0503020204020204" pitchFamily="34" charset="-122"/>
              </a:rPr>
              <a:t>time awareness shaper</a:t>
            </a:r>
            <a:r>
              <a:rPr lang="zh-CN" altLang="en-US" sz="1400" dirty="0">
                <a:latin typeface="微软雅黑" panose="020B0503020204020204" pitchFamily="34" charset="-122"/>
                <a:ea typeface="微软雅黑" panose="020B0503020204020204" pitchFamily="34" charset="-122"/>
              </a:rPr>
              <a:t>，</a:t>
            </a:r>
            <a:r>
              <a:rPr lang="en-US" altLang="zh-CN" sz="1400" dirty="0">
                <a:latin typeface="微软雅黑" panose="020B0503020204020204" pitchFamily="34" charset="-122"/>
                <a:ea typeface="微软雅黑" panose="020B0503020204020204" pitchFamily="34" charset="-122"/>
              </a:rPr>
              <a:t>TAS</a:t>
            </a:r>
            <a:r>
              <a:rPr lang="zh-CN" altLang="en-US" sz="1400" dirty="0">
                <a:latin typeface="微软雅黑" panose="020B0503020204020204" pitchFamily="34" charset="-122"/>
                <a:ea typeface="微软雅黑" panose="020B0503020204020204" pitchFamily="34" charset="-122"/>
              </a:rPr>
              <a:t>），</a:t>
            </a:r>
            <a:r>
              <a:rPr lang="zh-CN" altLang="en-US" sz="1400" b="1" dirty="0">
                <a:solidFill>
                  <a:srgbClr val="C00000"/>
                </a:solidFill>
                <a:latin typeface="微软雅黑" panose="020B0503020204020204" pitchFamily="34" charset="-122"/>
                <a:ea typeface="微软雅黑" panose="020B0503020204020204" pitchFamily="34" charset="-122"/>
              </a:rPr>
              <a:t>在输出端口实现时间触发的通信</a:t>
            </a:r>
            <a:r>
              <a:rPr lang="zh-CN" altLang="en-US" sz="1400" dirty="0">
                <a:latin typeface="微软雅黑" panose="020B0503020204020204" pitchFamily="34" charset="-122"/>
                <a:ea typeface="微软雅黑" panose="020B0503020204020204" pitchFamily="34" charset="-122"/>
              </a:rPr>
              <a:t>。</a:t>
            </a:r>
            <a:endParaRPr lang="en-US" altLang="zh-CN" sz="1400" dirty="0">
              <a:latin typeface="微软雅黑" panose="020B0503020204020204" pitchFamily="34" charset="-122"/>
              <a:ea typeface="微软雅黑" panose="020B0503020204020204" pitchFamily="34" charset="-122"/>
            </a:endParaRPr>
          </a:p>
          <a:p>
            <a:r>
              <a:rPr lang="en-US" altLang="zh-CN" sz="1400" dirty="0">
                <a:latin typeface="微软雅黑" panose="020B0503020204020204" pitchFamily="34" charset="-122"/>
                <a:ea typeface="微软雅黑" panose="020B0503020204020204" pitchFamily="34" charset="-122"/>
              </a:rPr>
              <a:t>TAS </a:t>
            </a:r>
            <a:r>
              <a:rPr lang="zh-CN" altLang="en-US" sz="1400" dirty="0">
                <a:latin typeface="微软雅黑" panose="020B0503020204020204" pitchFamily="34" charset="-122"/>
                <a:ea typeface="微软雅黑" panose="020B0503020204020204" pitchFamily="34" charset="-122"/>
              </a:rPr>
              <a:t>本质上是一个控制门，根据规定的</a:t>
            </a:r>
            <a:r>
              <a:rPr lang="zh-CN" altLang="en-US" sz="1400" b="1" dirty="0">
                <a:solidFill>
                  <a:srgbClr val="C00000"/>
                </a:solidFill>
                <a:latin typeface="微软雅黑" panose="020B0503020204020204" pitchFamily="34" charset="-122"/>
                <a:ea typeface="微软雅黑" panose="020B0503020204020204" pitchFamily="34" charset="-122"/>
              </a:rPr>
              <a:t>周期时间调度表</a:t>
            </a:r>
            <a:r>
              <a:rPr lang="zh-CN" altLang="en-US" sz="1400" dirty="0">
                <a:latin typeface="微软雅黑" panose="020B0503020204020204" pitchFamily="34" charset="-122"/>
                <a:ea typeface="微软雅黑" panose="020B0503020204020204" pitchFamily="34" charset="-122"/>
              </a:rPr>
              <a:t>（</a:t>
            </a:r>
            <a:r>
              <a:rPr lang="en-US" altLang="zh-CN" sz="1400" dirty="0">
                <a:latin typeface="微软雅黑" panose="020B0503020204020204" pitchFamily="34" charset="-122"/>
                <a:ea typeface="微软雅黑" panose="020B0503020204020204" pitchFamily="34" charset="-122"/>
              </a:rPr>
              <a:t>Gate Control List</a:t>
            </a:r>
            <a:r>
              <a:rPr lang="zh-CN" altLang="en-US" sz="1400" dirty="0">
                <a:latin typeface="微软雅黑" panose="020B0503020204020204" pitchFamily="34" charset="-122"/>
                <a:ea typeface="微软雅黑" panose="020B0503020204020204" pitchFamily="34" charset="-122"/>
              </a:rPr>
              <a:t>，</a:t>
            </a:r>
            <a:r>
              <a:rPr lang="en-US" altLang="zh-CN" sz="1400" dirty="0">
                <a:latin typeface="微软雅黑" panose="020B0503020204020204" pitchFamily="34" charset="-122"/>
                <a:ea typeface="微软雅黑" panose="020B0503020204020204" pitchFamily="34" charset="-122"/>
              </a:rPr>
              <a:t>GCL</a:t>
            </a:r>
            <a:r>
              <a:rPr lang="zh-CN" altLang="en-US" sz="1400" dirty="0">
                <a:latin typeface="微软雅黑" panose="020B0503020204020204" pitchFamily="34" charset="-122"/>
                <a:ea typeface="微软雅黑" panose="020B0503020204020204" pitchFamily="34" charset="-122"/>
              </a:rPr>
              <a:t>），启用或禁用各个队列的数据传输。</a:t>
            </a:r>
            <a:endParaRPr lang="en-US" altLang="zh-CN" sz="1400" dirty="0">
              <a:latin typeface="微软雅黑" panose="020B0503020204020204" pitchFamily="34" charset="-122"/>
              <a:ea typeface="微软雅黑" panose="020B0503020204020204" pitchFamily="34" charset="-122"/>
            </a:endParaRPr>
          </a:p>
          <a:p>
            <a:r>
              <a:rPr lang="en-US" altLang="zh-CN" sz="1400" dirty="0">
                <a:latin typeface="微软雅黑" panose="020B0503020204020204" pitchFamily="34" charset="-122"/>
                <a:ea typeface="微软雅黑" panose="020B0503020204020204" pitchFamily="34" charset="-122"/>
              </a:rPr>
              <a:t>GCL </a:t>
            </a:r>
            <a:r>
              <a:rPr lang="zh-CN" altLang="en-US" sz="1400" dirty="0">
                <a:latin typeface="微软雅黑" panose="020B0503020204020204" pitchFamily="34" charset="-122"/>
                <a:ea typeface="微软雅黑" panose="020B0503020204020204" pitchFamily="34" charset="-122"/>
              </a:rPr>
              <a:t>根据每个</a:t>
            </a:r>
            <a:r>
              <a:rPr lang="en-US" altLang="zh-CN" sz="1400" dirty="0">
                <a:latin typeface="微软雅黑" panose="020B0503020204020204" pitchFamily="34" charset="-122"/>
                <a:ea typeface="微软雅黑" panose="020B0503020204020204" pitchFamily="34" charset="-122"/>
              </a:rPr>
              <a:t>TT</a:t>
            </a:r>
            <a:r>
              <a:rPr lang="zh-CN" altLang="en-US" sz="1400" dirty="0">
                <a:latin typeface="微软雅黑" panose="020B0503020204020204" pitchFamily="34" charset="-122"/>
                <a:ea typeface="微软雅黑" panose="020B0503020204020204" pitchFamily="34" charset="-122"/>
              </a:rPr>
              <a:t>流的要求（发送周期、截止时间等）要求</a:t>
            </a:r>
            <a:r>
              <a:rPr lang="zh-CN" altLang="en-US" sz="1400" b="1" dirty="0">
                <a:solidFill>
                  <a:srgbClr val="C00000"/>
                </a:solidFill>
                <a:latin typeface="微软雅黑" panose="020B0503020204020204" pitchFamily="34" charset="-122"/>
                <a:ea typeface="微软雅黑" panose="020B0503020204020204" pitchFamily="34" charset="-122"/>
              </a:rPr>
              <a:t>离线创建</a:t>
            </a:r>
            <a:r>
              <a:rPr lang="zh-CN" altLang="en-US" sz="1400" dirty="0">
                <a:latin typeface="微软雅黑" panose="020B0503020204020204" pitchFamily="34" charset="-122"/>
                <a:ea typeface="微软雅黑" panose="020B0503020204020204" pitchFamily="34" charset="-122"/>
              </a:rPr>
              <a:t>，</a:t>
            </a:r>
            <a:endParaRPr lang="en-US" altLang="zh-CN" sz="1400" dirty="0">
              <a:latin typeface="微软雅黑" panose="020B0503020204020204" pitchFamily="34" charset="-122"/>
              <a:ea typeface="微软雅黑" panose="020B0503020204020204" pitchFamily="34" charset="-122"/>
            </a:endParaRPr>
          </a:p>
          <a:p>
            <a:r>
              <a:rPr lang="zh-CN" altLang="en-US" sz="1400" dirty="0">
                <a:latin typeface="微软雅黑" panose="020B0503020204020204" pitchFamily="34" charset="-122"/>
                <a:ea typeface="微软雅黑" panose="020B0503020204020204" pitchFamily="34" charset="-122"/>
              </a:rPr>
              <a:t>主要优势在于</a:t>
            </a:r>
            <a:r>
              <a:rPr lang="zh-CN" altLang="en-US" sz="1400" b="1" dirty="0">
                <a:solidFill>
                  <a:srgbClr val="C00000"/>
                </a:solidFill>
                <a:latin typeface="微软雅黑" panose="020B0503020204020204" pitchFamily="34" charset="-122"/>
                <a:ea typeface="微软雅黑" panose="020B0503020204020204" pitchFamily="34" charset="-122"/>
              </a:rPr>
              <a:t>在数据流调度时允许进行时间隔离。</a:t>
            </a:r>
            <a:endParaRPr lang="en-US" altLang="zh-CN" sz="1400" b="1" dirty="0">
              <a:solidFill>
                <a:srgbClr val="C00000"/>
              </a:solidFill>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55273B36-9B45-4833-A4D1-3EAA2876D515}"/>
              </a:ext>
            </a:extLst>
          </p:cNvPr>
          <p:cNvSpPr>
            <a:spLocks noGrp="1"/>
          </p:cNvSpPr>
          <p:nvPr>
            <p:ph sz="quarter" idx="11"/>
          </p:nvPr>
        </p:nvSpPr>
        <p:spPr>
          <a:xfrm>
            <a:off x="4850978" y="2561198"/>
            <a:ext cx="4032250" cy="4282245"/>
          </a:xfrm>
        </p:spPr>
        <p:txBody>
          <a:bodyPr/>
          <a:lstStyle/>
          <a:p>
            <a:r>
              <a:rPr lang="zh-CN" altLang="en-US" sz="1600" b="1" dirty="0">
                <a:latin typeface="微软雅黑" panose="020B0503020204020204" pitchFamily="34" charset="-122"/>
                <a:ea typeface="微软雅黑" panose="020B0503020204020204" pitchFamily="34" charset="-122"/>
              </a:rPr>
              <a:t>调度目标</a:t>
            </a:r>
            <a:r>
              <a:rPr lang="zh-CN" altLang="en-US" sz="1600" dirty="0">
                <a:latin typeface="微软雅黑" panose="020B0503020204020204" pitchFamily="34" charset="-122"/>
                <a:ea typeface="微软雅黑" panose="020B0503020204020204" pitchFamily="34" charset="-122"/>
              </a:rPr>
              <a:t>：</a:t>
            </a:r>
            <a:endParaRPr lang="en-US" altLang="zh-CN" sz="1600" dirty="0">
              <a:latin typeface="微软雅黑" panose="020B0503020204020204" pitchFamily="34" charset="-122"/>
              <a:ea typeface="微软雅黑" panose="020B0503020204020204" pitchFamily="34" charset="-122"/>
            </a:endParaRPr>
          </a:p>
          <a:p>
            <a:pPr marL="0" indent="0">
              <a:buNone/>
            </a:pPr>
            <a:r>
              <a:rPr lang="en-US" altLang="zh-CN" sz="1400" b="1" dirty="0">
                <a:solidFill>
                  <a:srgbClr val="C00000"/>
                </a:solidFill>
                <a:latin typeface="微软雅黑" panose="020B0503020204020204" pitchFamily="34" charset="-122"/>
                <a:ea typeface="微软雅黑" panose="020B0503020204020204" pitchFamily="34" charset="-122"/>
              </a:rPr>
              <a:t>TT</a:t>
            </a:r>
            <a:r>
              <a:rPr lang="zh-CN" altLang="en-US" sz="1400" b="1" dirty="0">
                <a:solidFill>
                  <a:srgbClr val="C00000"/>
                </a:solidFill>
                <a:latin typeface="微软雅黑" panose="020B0503020204020204" pitchFamily="34" charset="-122"/>
                <a:ea typeface="微软雅黑" panose="020B0503020204020204" pitchFamily="34" charset="-122"/>
              </a:rPr>
              <a:t>流入队选择、设计</a:t>
            </a:r>
            <a:r>
              <a:rPr lang="en-US" altLang="zh-CN" sz="1400" b="1" dirty="0">
                <a:solidFill>
                  <a:srgbClr val="C00000"/>
                </a:solidFill>
                <a:latin typeface="微软雅黑" panose="020B0503020204020204" pitchFamily="34" charset="-122"/>
                <a:ea typeface="微软雅黑" panose="020B0503020204020204" pitchFamily="34" charset="-122"/>
              </a:rPr>
              <a:t>GCL</a:t>
            </a:r>
          </a:p>
          <a:p>
            <a:r>
              <a:rPr lang="zh-CN" altLang="en-US" sz="1600" dirty="0">
                <a:latin typeface="微软雅黑" panose="020B0503020204020204" pitchFamily="34" charset="-122"/>
                <a:ea typeface="微软雅黑" panose="020B0503020204020204" pitchFamily="34" charset="-122"/>
              </a:rPr>
              <a:t>两类影响</a:t>
            </a:r>
            <a:r>
              <a:rPr lang="en-US" altLang="zh-CN" sz="1600" dirty="0">
                <a:latin typeface="微软雅黑" panose="020B0503020204020204" pitchFamily="34" charset="-122"/>
                <a:ea typeface="微软雅黑" panose="020B0503020204020204" pitchFamily="34" charset="-122"/>
              </a:rPr>
              <a:t>TT</a:t>
            </a:r>
            <a:r>
              <a:rPr lang="zh-CN" altLang="en-US" sz="1600" dirty="0">
                <a:latin typeface="微软雅黑" panose="020B0503020204020204" pitchFamily="34" charset="-122"/>
                <a:ea typeface="微软雅黑" panose="020B0503020204020204" pitchFamily="34" charset="-122"/>
              </a:rPr>
              <a:t>流实时性的约束：</a:t>
            </a:r>
            <a:endParaRPr lang="en-US" altLang="zh-CN" sz="1600" dirty="0">
              <a:latin typeface="微软雅黑" panose="020B0503020204020204" pitchFamily="34" charset="-122"/>
              <a:ea typeface="微软雅黑" panose="020B0503020204020204" pitchFamily="34" charset="-122"/>
            </a:endParaRPr>
          </a:p>
          <a:p>
            <a:pPr marL="0" indent="0">
              <a:buNone/>
            </a:pPr>
            <a:r>
              <a:rPr lang="zh-CN" altLang="en-US" sz="1400" dirty="0">
                <a:latin typeface="微软雅黑" panose="020B0503020204020204" pitchFamily="34" charset="-122"/>
                <a:ea typeface="微软雅黑" panose="020B0503020204020204" pitchFamily="34" charset="-122"/>
              </a:rPr>
              <a:t>设备结构：</a:t>
            </a:r>
            <a:r>
              <a:rPr lang="en-US" altLang="zh-CN" sz="1400" b="1" dirty="0">
                <a:latin typeface="微软雅黑" panose="020B0503020204020204" pitchFamily="34" charset="-122"/>
                <a:ea typeface="微软雅黑" panose="020B0503020204020204" pitchFamily="34" charset="-122"/>
              </a:rPr>
              <a:t>VQSA</a:t>
            </a:r>
          </a:p>
          <a:p>
            <a:pPr marL="0" indent="0">
              <a:buNone/>
            </a:pPr>
            <a:r>
              <a:rPr lang="zh-CN" altLang="en-US" sz="1400" dirty="0">
                <a:latin typeface="微软雅黑" panose="020B0503020204020204" pitchFamily="34" charset="-122"/>
                <a:ea typeface="微软雅黑" panose="020B0503020204020204" pitchFamily="34" charset="-122"/>
              </a:rPr>
              <a:t>排队形式：</a:t>
            </a:r>
            <a:r>
              <a:rPr lang="zh-CN" altLang="en-US" sz="1400" b="1" dirty="0">
                <a:latin typeface="微软雅黑" panose="020B0503020204020204" pitchFamily="34" charset="-122"/>
                <a:ea typeface="微软雅黑" panose="020B0503020204020204" pitchFamily="34" charset="-122"/>
              </a:rPr>
              <a:t>不区分</a:t>
            </a:r>
            <a:r>
              <a:rPr lang="en-US" altLang="zh-CN" sz="1400" b="1" dirty="0">
                <a:latin typeface="微软雅黑" panose="020B0503020204020204" pitchFamily="34" charset="-122"/>
                <a:ea typeface="微软雅黑" panose="020B0503020204020204" pitchFamily="34" charset="-122"/>
              </a:rPr>
              <a:t>TT</a:t>
            </a:r>
            <a:r>
              <a:rPr lang="zh-CN" altLang="en-US" sz="1400" b="1" dirty="0">
                <a:latin typeface="微软雅黑" panose="020B0503020204020204" pitchFamily="34" charset="-122"/>
                <a:ea typeface="微软雅黑" panose="020B0503020204020204" pitchFamily="34" charset="-122"/>
              </a:rPr>
              <a:t>流优先级，先到先发</a:t>
            </a:r>
            <a:endParaRPr lang="en-US" altLang="zh-CN" b="1" dirty="0">
              <a:latin typeface="微软雅黑" panose="020B0503020204020204" pitchFamily="34" charset="-122"/>
              <a:ea typeface="微软雅黑" panose="020B0503020204020204" pitchFamily="34" charset="-122"/>
            </a:endParaRPr>
          </a:p>
          <a:p>
            <a:endParaRPr lang="zh-CN" altLang="en-US" dirty="0">
              <a:latin typeface="微软雅黑" panose="020B0503020204020204" pitchFamily="34" charset="-122"/>
              <a:ea typeface="微软雅黑" panose="020B0503020204020204" pitchFamily="34" charset="-122"/>
            </a:endParaRPr>
          </a:p>
        </p:txBody>
      </p:sp>
      <p:sp>
        <p:nvSpPr>
          <p:cNvPr id="4" name="Title 3">
            <a:extLst>
              <a:ext uri="{FF2B5EF4-FFF2-40B4-BE49-F238E27FC236}">
                <a16:creationId xmlns:a16="http://schemas.microsoft.com/office/drawing/2014/main" id="{5192EB59-0612-4B45-BFFD-CF8CF819A7B1}"/>
              </a:ext>
            </a:extLst>
          </p:cNvPr>
          <p:cNvSpPr>
            <a:spLocks noGrp="1"/>
          </p:cNvSpPr>
          <p:nvPr>
            <p:ph type="title"/>
          </p:nvPr>
        </p:nvSpPr>
        <p:spPr/>
        <p:txBody>
          <a:bodyPr>
            <a:normAutofit fontScale="90000"/>
          </a:bodyPr>
          <a:lstStyle/>
          <a:p>
            <a:r>
              <a:rPr lang="zh-CN" altLang="en-US" dirty="0">
                <a:latin typeface="微软雅黑" panose="020B0503020204020204" pitchFamily="34" charset="-122"/>
                <a:ea typeface="微软雅黑" panose="020B0503020204020204" pitchFamily="34" charset="-122"/>
              </a:rPr>
              <a:t>研究内容二</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基于</a:t>
            </a:r>
            <a:r>
              <a:rPr lang="en-US" altLang="zh-CN" dirty="0">
                <a:latin typeface="微软雅黑" panose="020B0503020204020204" pitchFamily="34" charset="-122"/>
                <a:ea typeface="微软雅黑" panose="020B0503020204020204" pitchFamily="34" charset="-122"/>
              </a:rPr>
              <a:t>VQSA</a:t>
            </a:r>
            <a:r>
              <a:rPr lang="zh-CN" altLang="en-US" dirty="0">
                <a:latin typeface="微软雅黑" panose="020B0503020204020204" pitchFamily="34" charset="-122"/>
                <a:ea typeface="微软雅黑" panose="020B0503020204020204" pitchFamily="34" charset="-122"/>
              </a:rPr>
              <a:t>的确定性传输调度算法设计</a:t>
            </a:r>
          </a:p>
        </p:txBody>
      </p:sp>
      <p:sp>
        <p:nvSpPr>
          <p:cNvPr id="5" name="Content Placeholder 1">
            <a:extLst>
              <a:ext uri="{FF2B5EF4-FFF2-40B4-BE49-F238E27FC236}">
                <a16:creationId xmlns:a16="http://schemas.microsoft.com/office/drawing/2014/main" id="{ED153BD3-0755-4B58-9059-D5691B818415}"/>
              </a:ext>
            </a:extLst>
          </p:cNvPr>
          <p:cNvSpPr txBox="1">
            <a:spLocks/>
          </p:cNvSpPr>
          <p:nvPr/>
        </p:nvSpPr>
        <p:spPr>
          <a:xfrm>
            <a:off x="400158" y="2494963"/>
            <a:ext cx="3800368" cy="438397"/>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Calibri" panose="020F0502020204030204" pitchFamily="34" charset="0"/>
              <a:buNone/>
            </a:pPr>
            <a:r>
              <a:rPr lang="zh-CN" altLang="en-US" sz="1800" b="1" dirty="0">
                <a:latin typeface="微软雅黑" panose="020B0503020204020204" pitchFamily="34" charset="-122"/>
                <a:ea typeface="微软雅黑" panose="020B0503020204020204" pitchFamily="34" charset="-122"/>
              </a:rPr>
              <a:t>一、问题描述</a:t>
            </a:r>
            <a:endParaRPr lang="en-US" altLang="zh-CN" sz="1600" b="1" dirty="0">
              <a:latin typeface="微软雅黑" panose="020B0503020204020204" pitchFamily="34" charset="-122"/>
              <a:ea typeface="微软雅黑" panose="020B0503020204020204" pitchFamily="34" charset="-122"/>
            </a:endParaRPr>
          </a:p>
        </p:txBody>
      </p:sp>
      <p:sp>
        <p:nvSpPr>
          <p:cNvPr id="6" name="Arrow: Right 5">
            <a:extLst>
              <a:ext uri="{FF2B5EF4-FFF2-40B4-BE49-F238E27FC236}">
                <a16:creationId xmlns:a16="http://schemas.microsoft.com/office/drawing/2014/main" id="{C2AB1235-9454-486C-B979-F5101355C6CC}"/>
              </a:ext>
            </a:extLst>
          </p:cNvPr>
          <p:cNvSpPr/>
          <p:nvPr/>
        </p:nvSpPr>
        <p:spPr>
          <a:xfrm>
            <a:off x="4294394" y="3971925"/>
            <a:ext cx="491919" cy="2667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pic>
        <p:nvPicPr>
          <p:cNvPr id="7" name="Picture 6">
            <a:extLst>
              <a:ext uri="{FF2B5EF4-FFF2-40B4-BE49-F238E27FC236}">
                <a16:creationId xmlns:a16="http://schemas.microsoft.com/office/drawing/2014/main" id="{7563C33E-1C6F-408E-B597-92E50041B7F8}"/>
              </a:ext>
            </a:extLst>
          </p:cNvPr>
          <p:cNvPicPr>
            <a:picLocks noChangeAspect="1"/>
          </p:cNvPicPr>
          <p:nvPr/>
        </p:nvPicPr>
        <p:blipFill>
          <a:blip r:embed="rId3"/>
          <a:stretch>
            <a:fillRect/>
          </a:stretch>
        </p:blipFill>
        <p:spPr>
          <a:xfrm>
            <a:off x="4914273" y="4644599"/>
            <a:ext cx="3686646" cy="1723626"/>
          </a:xfrm>
          <a:prstGeom prst="rect">
            <a:avLst/>
          </a:prstGeom>
        </p:spPr>
      </p:pic>
      <p:sp>
        <p:nvSpPr>
          <p:cNvPr id="8" name="Oval 7">
            <a:extLst>
              <a:ext uri="{FF2B5EF4-FFF2-40B4-BE49-F238E27FC236}">
                <a16:creationId xmlns:a16="http://schemas.microsoft.com/office/drawing/2014/main" id="{722142D6-38CC-43FA-8F49-B1D54519178B}"/>
              </a:ext>
            </a:extLst>
          </p:cNvPr>
          <p:cNvSpPr/>
          <p:nvPr/>
        </p:nvSpPr>
        <p:spPr>
          <a:xfrm>
            <a:off x="7411163" y="5645371"/>
            <a:ext cx="1103312" cy="8994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9" name="文本框 25">
            <a:extLst>
              <a:ext uri="{FF2B5EF4-FFF2-40B4-BE49-F238E27FC236}">
                <a16:creationId xmlns:a16="http://schemas.microsoft.com/office/drawing/2014/main" id="{5A1F3732-11E7-47D6-9B9B-B24D68AE6030}"/>
              </a:ext>
            </a:extLst>
          </p:cNvPr>
          <p:cNvSpPr txBox="1"/>
          <p:nvPr/>
        </p:nvSpPr>
        <p:spPr>
          <a:xfrm>
            <a:off x="5890090" y="6368225"/>
            <a:ext cx="1397306" cy="307777"/>
          </a:xfrm>
          <a:prstGeom prst="rect">
            <a:avLst/>
          </a:prstGeom>
          <a:noFill/>
        </p:spPr>
        <p:txBody>
          <a:bodyPr wrap="none" rtlCol="0">
            <a:spAutoFit/>
          </a:bodyPr>
          <a:lstStyle/>
          <a:p>
            <a:r>
              <a:rPr lang="en-US" altLang="zh-CN" sz="1400" dirty="0">
                <a:latin typeface="微软雅黑" panose="020B0503020204020204" pitchFamily="34" charset="-122"/>
                <a:ea typeface="微软雅黑" panose="020B0503020204020204" pitchFamily="34" charset="-122"/>
              </a:rPr>
              <a:t>VQSA</a:t>
            </a:r>
            <a:r>
              <a:rPr lang="zh-CN" altLang="en-US" sz="1400" dirty="0">
                <a:latin typeface="微软雅黑" panose="020B0503020204020204" pitchFamily="34" charset="-122"/>
                <a:ea typeface="微软雅黑" panose="020B0503020204020204" pitchFamily="34" charset="-122"/>
              </a:rPr>
              <a:t>调度模型</a:t>
            </a:r>
          </a:p>
        </p:txBody>
      </p:sp>
      <p:sp>
        <p:nvSpPr>
          <p:cNvPr id="10" name="Rectangle 11">
            <a:extLst>
              <a:ext uri="{FF2B5EF4-FFF2-40B4-BE49-F238E27FC236}">
                <a16:creationId xmlns:a16="http://schemas.microsoft.com/office/drawing/2014/main" id="{6C5210DF-5490-4413-94CD-3BBAF8FABEFA}"/>
              </a:ext>
            </a:extLst>
          </p:cNvPr>
          <p:cNvSpPr/>
          <p:nvPr/>
        </p:nvSpPr>
        <p:spPr>
          <a:xfrm>
            <a:off x="494023" y="1701344"/>
            <a:ext cx="8182618" cy="646331"/>
          </a:xfrm>
          <a:prstGeom prst="rect">
            <a:avLst/>
          </a:prstGeom>
        </p:spPr>
        <p:txBody>
          <a:bodyPr wrap="square">
            <a:spAutoFit/>
          </a:bodyPr>
          <a:lstStyle/>
          <a:p>
            <a:r>
              <a:rPr lang="zh-CN" altLang="en-US" b="1" dirty="0">
                <a:latin typeface="微软雅黑" panose="020B0503020204020204" pitchFamily="34" charset="-122"/>
                <a:ea typeface="微软雅黑" panose="020B0503020204020204" pitchFamily="34" charset="-122"/>
              </a:rPr>
              <a:t>本章研究目的：</a:t>
            </a:r>
            <a:r>
              <a:rPr lang="zh-CN" altLang="en-US" dirty="0">
                <a:latin typeface="微软雅黑" panose="020B0503020204020204" pitchFamily="34" charset="-122"/>
                <a:ea typeface="微软雅黑" panose="020B0503020204020204" pitchFamily="34" charset="-122"/>
              </a:rPr>
              <a:t>针对</a:t>
            </a:r>
            <a:r>
              <a:rPr lang="en-US" altLang="zh-CN" dirty="0">
                <a:latin typeface="微软雅黑" panose="020B0503020204020204" pitchFamily="34" charset="-122"/>
                <a:ea typeface="微软雅黑" panose="020B0503020204020204" pitchFamily="34" charset="-122"/>
              </a:rPr>
              <a:t>IEEE802.1Qbv</a:t>
            </a:r>
            <a:r>
              <a:rPr lang="zh-CN" altLang="en-US" dirty="0">
                <a:latin typeface="微软雅黑" panose="020B0503020204020204" pitchFamily="34" charset="-122"/>
                <a:ea typeface="微软雅黑" panose="020B0503020204020204" pitchFamily="34" charset="-122"/>
              </a:rPr>
              <a:t>的门控机制，基于</a:t>
            </a:r>
            <a:r>
              <a:rPr lang="en-US" altLang="zh-CN" dirty="0">
                <a:latin typeface="微软雅黑" panose="020B0503020204020204" pitchFamily="34" charset="-122"/>
                <a:ea typeface="微软雅黑" panose="020B0503020204020204" pitchFamily="34" charset="-122"/>
              </a:rPr>
              <a:t>VQSA</a:t>
            </a:r>
            <a:r>
              <a:rPr lang="zh-CN" altLang="en-US" dirty="0">
                <a:latin typeface="微软雅黑" panose="020B0503020204020204" pitchFamily="34" charset="-122"/>
                <a:ea typeface="微软雅黑" panose="020B0503020204020204" pitchFamily="34" charset="-122"/>
              </a:rPr>
              <a:t>设计</a:t>
            </a:r>
            <a:r>
              <a:rPr lang="en-US" altLang="zh-CN" dirty="0">
                <a:latin typeface="微软雅黑" panose="020B0503020204020204" pitchFamily="34" charset="-122"/>
                <a:ea typeface="微软雅黑" panose="020B0503020204020204" pitchFamily="34" charset="-122"/>
              </a:rPr>
              <a:t>TT</a:t>
            </a:r>
            <a:r>
              <a:rPr lang="zh-CN" altLang="en-US" dirty="0">
                <a:latin typeface="微软雅黑" panose="020B0503020204020204" pitchFamily="34" charset="-122"/>
                <a:ea typeface="微软雅黑" panose="020B0503020204020204" pitchFamily="34" charset="-122"/>
              </a:rPr>
              <a:t>流确定性传输的调度算法</a:t>
            </a:r>
            <a:endParaRPr lang="en-US" altLang="zh-CN" dirty="0">
              <a:solidFill>
                <a:srgbClr val="C00000"/>
              </a:solidFill>
              <a:latin typeface="微软雅黑" panose="020B0503020204020204" pitchFamily="34" charset="-122"/>
              <a:ea typeface="微软雅黑" panose="020B0503020204020204" pitchFamily="34" charset="-122"/>
            </a:endParaRPr>
          </a:p>
        </p:txBody>
      </p:sp>
      <p:sp>
        <p:nvSpPr>
          <p:cNvPr id="12" name="灯片编号占位符 60">
            <a:extLst>
              <a:ext uri="{FF2B5EF4-FFF2-40B4-BE49-F238E27FC236}">
                <a16:creationId xmlns:a16="http://schemas.microsoft.com/office/drawing/2014/main" id="{809ACDA9-F512-4D33-808A-81BD7F6F82E6}"/>
              </a:ext>
            </a:extLst>
          </p:cNvPr>
          <p:cNvSpPr>
            <a:spLocks noGrp="1"/>
          </p:cNvSpPr>
          <p:nvPr>
            <p:ph type="sldNum" sz="quarter" idx="12"/>
          </p:nvPr>
        </p:nvSpPr>
        <p:spPr>
          <a:xfrm>
            <a:off x="8173616" y="313200"/>
            <a:ext cx="1010139" cy="338554"/>
          </a:xfrm>
        </p:spPr>
        <p:txBody>
          <a:bodyPr/>
          <a:lstStyle/>
          <a:p>
            <a:fld id="{54BD5A17-3153-4A95-988E-B577C14000F1}" type="slidenum">
              <a:rPr lang="en-US" altLang="zh-CN" smtClean="0"/>
              <a:pPr/>
              <a:t>24</a:t>
            </a:fld>
            <a:endParaRPr lang="en-US" altLang="zh-CN" dirty="0"/>
          </a:p>
        </p:txBody>
      </p:sp>
    </p:spTree>
    <p:extLst>
      <p:ext uri="{BB962C8B-B14F-4D97-AF65-F5344CB8AC3E}">
        <p14:creationId xmlns:p14="http://schemas.microsoft.com/office/powerpoint/2010/main" val="6105337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内容占位符 5">
            <a:extLst>
              <a:ext uri="{FF2B5EF4-FFF2-40B4-BE49-F238E27FC236}">
                <a16:creationId xmlns:a16="http://schemas.microsoft.com/office/drawing/2014/main" id="{FC6CFFAE-60D9-4106-BFAF-B5EC7B9C63A2}"/>
              </a:ext>
            </a:extLst>
          </p:cNvPr>
          <p:cNvPicPr>
            <a:picLocks noGrp="1" noChangeAspect="1"/>
          </p:cNvPicPr>
          <p:nvPr>
            <p:ph sz="quarter" idx="10"/>
          </p:nvPr>
        </p:nvPicPr>
        <p:blipFill>
          <a:blip r:embed="rId21" cstate="print">
            <a:extLst>
              <a:ext uri="{28A0092B-C50C-407E-A947-70E740481C1C}">
                <a14:useLocalDpi xmlns:a14="http://schemas.microsoft.com/office/drawing/2010/main" val="0"/>
              </a:ext>
            </a:extLst>
          </a:blip>
          <a:stretch>
            <a:fillRect/>
          </a:stretch>
        </p:blipFill>
        <p:spPr>
          <a:xfrm>
            <a:off x="5577813" y="2390578"/>
            <a:ext cx="2774775" cy="1775211"/>
          </a:xfrm>
        </p:spPr>
      </p:pic>
      <p:sp>
        <p:nvSpPr>
          <p:cNvPr id="26" name="文本框 25">
            <a:extLst>
              <a:ext uri="{FF2B5EF4-FFF2-40B4-BE49-F238E27FC236}">
                <a16:creationId xmlns:a16="http://schemas.microsoft.com/office/drawing/2014/main" id="{29C8E8A0-4A66-4A25-AD58-0877223440AE}"/>
              </a:ext>
            </a:extLst>
          </p:cNvPr>
          <p:cNvSpPr txBox="1"/>
          <p:nvPr/>
        </p:nvSpPr>
        <p:spPr>
          <a:xfrm>
            <a:off x="6465930" y="4253468"/>
            <a:ext cx="902811" cy="307777"/>
          </a:xfrm>
          <a:prstGeom prst="rect">
            <a:avLst/>
          </a:prstGeom>
          <a:noFill/>
        </p:spPr>
        <p:txBody>
          <a:bodyPr wrap="none" rtlCol="0">
            <a:spAutoFit/>
          </a:bodyPr>
          <a:lstStyle/>
          <a:p>
            <a:r>
              <a:rPr lang="zh-CN" altLang="en-US" sz="1400" dirty="0">
                <a:latin typeface="微软雅黑" panose="020B0503020204020204" pitchFamily="34" charset="-122"/>
                <a:ea typeface="微软雅黑" panose="020B0503020204020204" pitchFamily="34" charset="-122"/>
              </a:rPr>
              <a:t>网络模型</a:t>
            </a:r>
          </a:p>
        </p:txBody>
      </p:sp>
      <p:sp>
        <p:nvSpPr>
          <p:cNvPr id="16" name="Content Placeholder 1">
            <a:extLst>
              <a:ext uri="{FF2B5EF4-FFF2-40B4-BE49-F238E27FC236}">
                <a16:creationId xmlns:a16="http://schemas.microsoft.com/office/drawing/2014/main" id="{6842E648-4CB3-4095-BD32-77A1D203FD95}"/>
              </a:ext>
            </a:extLst>
          </p:cNvPr>
          <p:cNvSpPr txBox="1">
            <a:spLocks/>
          </p:cNvSpPr>
          <p:nvPr/>
        </p:nvSpPr>
        <p:spPr>
          <a:xfrm>
            <a:off x="494026" y="1685678"/>
            <a:ext cx="3283942" cy="576000"/>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Calibri" panose="020F0502020204030204" pitchFamily="34" charset="0"/>
              <a:buNone/>
            </a:pPr>
            <a:r>
              <a:rPr lang="zh-CN" altLang="en-US" b="1" dirty="0">
                <a:latin typeface="微软雅黑" panose="020B0503020204020204" pitchFamily="34" charset="-122"/>
                <a:ea typeface="微软雅黑" panose="020B0503020204020204" pitchFamily="34" charset="-122"/>
              </a:rPr>
              <a:t>二、确定性系统建模</a:t>
            </a:r>
            <a:endParaRPr lang="en-US" altLang="zh-CN" b="1" dirty="0">
              <a:latin typeface="微软雅黑" panose="020B0503020204020204" pitchFamily="34" charset="-122"/>
              <a:ea typeface="微软雅黑" panose="020B0503020204020204" pitchFamily="34" charset="-122"/>
            </a:endParaRPr>
          </a:p>
          <a:p>
            <a:pPr marL="0" indent="0">
              <a:buNone/>
            </a:pPr>
            <a:endParaRPr lang="en-US" altLang="zh-CN" sz="1800" b="1" dirty="0">
              <a:latin typeface="微软雅黑" panose="020B0503020204020204" pitchFamily="34" charset="-122"/>
              <a:ea typeface="微软雅黑" panose="020B0503020204020204" pitchFamily="34" charset="-122"/>
            </a:endParaRPr>
          </a:p>
        </p:txBody>
      </p:sp>
      <p:sp>
        <p:nvSpPr>
          <p:cNvPr id="35" name="内容占位符 2">
            <a:extLst>
              <a:ext uri="{FF2B5EF4-FFF2-40B4-BE49-F238E27FC236}">
                <a16:creationId xmlns:a16="http://schemas.microsoft.com/office/drawing/2014/main" id="{C2900C27-BA8B-4BF5-8471-4377A08B2F20}"/>
              </a:ext>
            </a:extLst>
          </p:cNvPr>
          <p:cNvSpPr>
            <a:spLocks noGrp="1"/>
          </p:cNvSpPr>
          <p:nvPr>
            <p:ph sz="quarter" idx="11"/>
          </p:nvPr>
        </p:nvSpPr>
        <p:spPr>
          <a:xfrm>
            <a:off x="515463" y="2183199"/>
            <a:ext cx="4056537" cy="2703126"/>
          </a:xfrm>
        </p:spPr>
        <p:txBody>
          <a:bodyPr/>
          <a:lstStyle/>
          <a:p>
            <a:r>
              <a:rPr lang="zh-CN" altLang="en-US" sz="1600" b="1" dirty="0">
                <a:latin typeface="微软雅黑" panose="020B0503020204020204" pitchFamily="34" charset="-122"/>
                <a:ea typeface="微软雅黑" panose="020B0503020204020204" pitchFamily="34" charset="-122"/>
              </a:rPr>
              <a:t>网络模型</a:t>
            </a:r>
            <a:endParaRPr lang="en-US" altLang="zh-CN" sz="1600" b="1" dirty="0">
              <a:latin typeface="微软雅黑" panose="020B0503020204020204" pitchFamily="34" charset="-122"/>
              <a:ea typeface="微软雅黑" panose="020B0503020204020204" pitchFamily="34" charset="-122"/>
            </a:endParaRPr>
          </a:p>
          <a:p>
            <a:pPr marL="0" indent="0">
              <a:buNone/>
            </a:pPr>
            <a:r>
              <a:rPr lang="zh-CN" altLang="en-US" sz="1400" dirty="0">
                <a:latin typeface="微软雅黑" panose="020B0503020204020204" pitchFamily="34" charset="-122"/>
                <a:ea typeface="微软雅黑" panose="020B0503020204020204" pitchFamily="34" charset="-122"/>
              </a:rPr>
              <a:t>有向图                         表示网络中的路径</a:t>
            </a:r>
            <a:endParaRPr lang="en-US" altLang="zh-CN" sz="1400" dirty="0">
              <a:latin typeface="微软雅黑" panose="020B0503020204020204" pitchFamily="34" charset="-122"/>
              <a:ea typeface="微软雅黑" panose="020B0503020204020204" pitchFamily="34" charset="-122"/>
            </a:endParaRPr>
          </a:p>
          <a:p>
            <a:pPr marL="0" indent="0">
              <a:buNone/>
            </a:pPr>
            <a:r>
              <a:rPr lang="en-US" altLang="zh-CN" sz="1400" dirty="0">
                <a:latin typeface="微软雅黑" panose="020B0503020204020204" pitchFamily="34" charset="-122"/>
                <a:ea typeface="微软雅黑" panose="020B0503020204020204" pitchFamily="34" charset="-122"/>
              </a:rPr>
              <a:t>             </a:t>
            </a:r>
            <a:r>
              <a:rPr lang="zh-CN" altLang="en-US" sz="1400" dirty="0">
                <a:latin typeface="微软雅黑" panose="020B0503020204020204" pitchFamily="34" charset="-122"/>
                <a:ea typeface="微软雅黑" panose="020B0503020204020204" pitchFamily="34" charset="-122"/>
              </a:rPr>
              <a:t>： 网络节点，包括端节点和采用</a:t>
            </a:r>
            <a:r>
              <a:rPr lang="en-US" altLang="zh-CN" sz="1400" dirty="0">
                <a:latin typeface="微软雅黑" panose="020B0503020204020204" pitchFamily="34" charset="-122"/>
                <a:ea typeface="微软雅黑" panose="020B0503020204020204" pitchFamily="34" charset="-122"/>
              </a:rPr>
              <a:t>VQSA</a:t>
            </a:r>
            <a:r>
              <a:rPr lang="zh-CN" altLang="en-US" sz="1400" dirty="0">
                <a:latin typeface="微软雅黑" panose="020B0503020204020204" pitchFamily="34" charset="-122"/>
                <a:ea typeface="微软雅黑" panose="020B0503020204020204" pitchFamily="34" charset="-122"/>
              </a:rPr>
              <a:t>的交换节点 </a:t>
            </a:r>
            <a:endParaRPr lang="en-US" altLang="zh-CN" sz="1400" dirty="0">
              <a:latin typeface="微软雅黑" panose="020B0503020204020204" pitchFamily="34" charset="-122"/>
              <a:ea typeface="微软雅黑" panose="020B0503020204020204" pitchFamily="34" charset="-122"/>
            </a:endParaRPr>
          </a:p>
          <a:p>
            <a:pPr marL="0" indent="0">
              <a:buNone/>
            </a:pPr>
            <a:r>
              <a:rPr lang="en-US" altLang="zh-CN" sz="1400" dirty="0">
                <a:latin typeface="微软雅黑" panose="020B0503020204020204" pitchFamily="34" charset="-122"/>
                <a:ea typeface="微软雅黑" panose="020B0503020204020204" pitchFamily="34" charset="-122"/>
              </a:rPr>
              <a:t>	</a:t>
            </a:r>
            <a:r>
              <a:rPr lang="zh-CN" altLang="en-US" sz="1400" dirty="0">
                <a:latin typeface="微软雅黑" panose="020B0503020204020204" pitchFamily="34" charset="-122"/>
                <a:ea typeface="微软雅黑" panose="020B0503020204020204" pitchFamily="34" charset="-122"/>
              </a:rPr>
              <a:t>：节点</a:t>
            </a:r>
            <a:r>
              <a:rPr lang="en-US" altLang="zh-CN" sz="1400" dirty="0">
                <a:latin typeface="微软雅黑" panose="020B0503020204020204" pitchFamily="34" charset="-122"/>
                <a:ea typeface="微软雅黑" panose="020B0503020204020204" pitchFamily="34" charset="-122"/>
              </a:rPr>
              <a:t>   </a:t>
            </a:r>
            <a:r>
              <a:rPr lang="zh-CN" altLang="en-US" sz="1400" dirty="0">
                <a:latin typeface="微软雅黑" panose="020B0503020204020204" pitchFamily="34" charset="-122"/>
                <a:ea typeface="微软雅黑" panose="020B0503020204020204" pitchFamily="34" charset="-122"/>
              </a:rPr>
              <a:t>和</a:t>
            </a:r>
            <a:r>
              <a:rPr lang="en-US" altLang="zh-CN" sz="1400" dirty="0">
                <a:latin typeface="微软雅黑" panose="020B0503020204020204" pitchFamily="34" charset="-122"/>
                <a:ea typeface="微软雅黑" panose="020B0503020204020204" pitchFamily="34" charset="-122"/>
              </a:rPr>
              <a:t>    </a:t>
            </a:r>
            <a:r>
              <a:rPr lang="zh-CN" altLang="en-US" sz="1400" dirty="0">
                <a:latin typeface="微软雅黑" panose="020B0503020204020204" pitchFamily="34" charset="-122"/>
                <a:ea typeface="微软雅黑" panose="020B0503020204020204" pitchFamily="34" charset="-122"/>
              </a:rPr>
              <a:t>之间的物理链路连接</a:t>
            </a:r>
            <a:endParaRPr lang="en-US" altLang="zh-CN" sz="1400" dirty="0">
              <a:latin typeface="微软雅黑" panose="020B0503020204020204" pitchFamily="34" charset="-122"/>
              <a:ea typeface="微软雅黑" panose="020B0503020204020204" pitchFamily="34" charset="-122"/>
            </a:endParaRPr>
          </a:p>
          <a:p>
            <a:pPr marL="0" indent="0">
              <a:buNone/>
            </a:pPr>
            <a:r>
              <a:rPr lang="zh-CN" altLang="en-US" sz="1400" dirty="0">
                <a:latin typeface="微软雅黑" panose="020B0503020204020204" pitchFamily="34" charset="-122"/>
                <a:ea typeface="微软雅黑" panose="020B0503020204020204" pitchFamily="34" charset="-122"/>
              </a:rPr>
              <a:t>             ：交换节点     中定义的虚拟队列的最大数量</a:t>
            </a:r>
          </a:p>
        </p:txBody>
      </p:sp>
      <p:pic>
        <p:nvPicPr>
          <p:cNvPr id="36" name="图片 10" descr="\documentclass{article}&#10;\usepackage{amsmath}&#10;\pagestyle{empty}&#10;\begin{document}&#10;$\mathcal{G}=&lt;\mathcal{V}, E&gt;$&#10;&#10;&#10;&#10;\end{document}" title="IguanaTex Bitmap Display">
            <a:extLst>
              <a:ext uri="{FF2B5EF4-FFF2-40B4-BE49-F238E27FC236}">
                <a16:creationId xmlns:a16="http://schemas.microsoft.com/office/drawing/2014/main" id="{62F720F5-97A7-40BB-9483-D72EB6C76310}"/>
              </a:ext>
            </a:extLst>
          </p:cNvPr>
          <p:cNvPicPr>
            <a:picLocks noChangeAspect="1"/>
          </p:cNvPicPr>
          <p:nvPr>
            <p:custDataLst>
              <p:tags r:id="rId1"/>
            </p:custDataLst>
          </p:nvPr>
        </p:nvPicPr>
        <p:blipFill>
          <a:blip r:embed="rId22" cstate="print">
            <a:extLst>
              <a:ext uri="{28A0092B-C50C-407E-A947-70E740481C1C}">
                <a14:useLocalDpi xmlns:a14="http://schemas.microsoft.com/office/drawing/2010/main" val="0"/>
              </a:ext>
            </a:extLst>
          </a:blip>
          <a:stretch>
            <a:fillRect/>
          </a:stretch>
        </p:blipFill>
        <p:spPr>
          <a:xfrm>
            <a:off x="1298376" y="2726436"/>
            <a:ext cx="887288" cy="158933"/>
          </a:xfrm>
          <a:prstGeom prst="rect">
            <a:avLst/>
          </a:prstGeom>
        </p:spPr>
      </p:pic>
      <p:pic>
        <p:nvPicPr>
          <p:cNvPr id="37" name="图片 14" descr="\documentclass{article}&#10;\usepackage{amsmath}&#10;\pagestyle{empty}&#10;\begin{document}&#10;&#10;$v_{k} \in \mathcal{V} $&#10;&#10;&#10;\end{document}" title="IguanaTex Bitmap Display">
            <a:extLst>
              <a:ext uri="{FF2B5EF4-FFF2-40B4-BE49-F238E27FC236}">
                <a16:creationId xmlns:a16="http://schemas.microsoft.com/office/drawing/2014/main" id="{973C98DC-A428-4608-9BA7-FFD0E96F65C7}"/>
              </a:ext>
            </a:extLst>
          </p:cNvPr>
          <p:cNvPicPr>
            <a:picLocks noChangeAspect="1"/>
          </p:cNvPicPr>
          <p:nvPr>
            <p:custDataLst>
              <p:tags r:id="rId2"/>
            </p:custDataLst>
          </p:nvPr>
        </p:nvPicPr>
        <p:blipFill>
          <a:blip r:embed="rId23" cstate="print">
            <a:extLst>
              <a:ext uri="{28A0092B-C50C-407E-A947-70E740481C1C}">
                <a14:useLocalDpi xmlns:a14="http://schemas.microsoft.com/office/drawing/2010/main" val="0"/>
              </a:ext>
            </a:extLst>
          </a:blip>
          <a:stretch>
            <a:fillRect/>
          </a:stretch>
        </p:blipFill>
        <p:spPr>
          <a:xfrm>
            <a:off x="712325" y="3089519"/>
            <a:ext cx="446488" cy="148267"/>
          </a:xfrm>
          <a:prstGeom prst="rect">
            <a:avLst/>
          </a:prstGeom>
        </p:spPr>
      </p:pic>
      <p:pic>
        <p:nvPicPr>
          <p:cNvPr id="38" name="图片 16" descr="\documentclass{article}&#10;\usepackage{amsmath}&#10;\pagestyle{empty}&#10;\begin{document}&#10;$[v_a,v_b] \in E$ &#10;&#10;&#10;\end{document}" title="IguanaTex Bitmap Display">
            <a:extLst>
              <a:ext uri="{FF2B5EF4-FFF2-40B4-BE49-F238E27FC236}">
                <a16:creationId xmlns:a16="http://schemas.microsoft.com/office/drawing/2014/main" id="{6D2946C0-3E4D-4ED5-BB48-4D0DAFC27987}"/>
              </a:ext>
            </a:extLst>
          </p:cNvPr>
          <p:cNvPicPr>
            <a:picLocks noChangeAspect="1"/>
          </p:cNvPicPr>
          <p:nvPr>
            <p:custDataLst>
              <p:tags r:id="rId3"/>
            </p:custDataLst>
          </p:nvPr>
        </p:nvPicPr>
        <p:blipFill>
          <a:blip r:embed="rId24" cstate="print">
            <a:extLst>
              <a:ext uri="{28A0092B-C50C-407E-A947-70E740481C1C}">
                <a14:useLocalDpi xmlns:a14="http://schemas.microsoft.com/office/drawing/2010/main" val="0"/>
              </a:ext>
            </a:extLst>
          </a:blip>
          <a:stretch>
            <a:fillRect/>
          </a:stretch>
        </p:blipFill>
        <p:spPr>
          <a:xfrm>
            <a:off x="662181" y="3735639"/>
            <a:ext cx="745094" cy="178133"/>
          </a:xfrm>
          <a:prstGeom prst="rect">
            <a:avLst/>
          </a:prstGeom>
        </p:spPr>
      </p:pic>
      <p:pic>
        <p:nvPicPr>
          <p:cNvPr id="39" name="图片 18" descr="\documentclass{article}&#10;\usepackage{amsmath}&#10;\pagestyle{empty}&#10;\begin{document}&#10;&#10;$v_{a}  $&#10;&#10;&#10;\end{document}" title="IguanaTex Bitmap Display">
            <a:extLst>
              <a:ext uri="{FF2B5EF4-FFF2-40B4-BE49-F238E27FC236}">
                <a16:creationId xmlns:a16="http://schemas.microsoft.com/office/drawing/2014/main" id="{A663C084-0221-4074-BC52-B8610A773133}"/>
              </a:ext>
            </a:extLst>
          </p:cNvPr>
          <p:cNvPicPr>
            <a:picLocks noChangeAspect="1"/>
          </p:cNvPicPr>
          <p:nvPr>
            <p:custDataLst>
              <p:tags r:id="rId4"/>
            </p:custDataLst>
          </p:nvPr>
        </p:nvPicPr>
        <p:blipFill>
          <a:blip r:embed="rId25" cstate="print">
            <a:extLst>
              <a:ext uri="{28A0092B-C50C-407E-A947-70E740481C1C}">
                <a14:useLocalDpi xmlns:a14="http://schemas.microsoft.com/office/drawing/2010/main" val="0"/>
              </a:ext>
            </a:extLst>
          </a:blip>
          <a:stretch>
            <a:fillRect/>
          </a:stretch>
        </p:blipFill>
        <p:spPr>
          <a:xfrm>
            <a:off x="2063020" y="3785001"/>
            <a:ext cx="135558" cy="105600"/>
          </a:xfrm>
          <a:prstGeom prst="rect">
            <a:avLst/>
          </a:prstGeom>
        </p:spPr>
      </p:pic>
      <p:pic>
        <p:nvPicPr>
          <p:cNvPr id="40" name="图片 20" descr="\documentclass{article}&#10;\usepackage{amsmath}&#10;\pagestyle{empty}&#10;\begin{document}&#10;&#10;$v_{b} $&#10;&#10;&#10;\end{document}" title="IguanaTex Bitmap Display">
            <a:extLst>
              <a:ext uri="{FF2B5EF4-FFF2-40B4-BE49-F238E27FC236}">
                <a16:creationId xmlns:a16="http://schemas.microsoft.com/office/drawing/2014/main" id="{63BD74C3-F10B-41C1-8BCC-C0EB116DFE75}"/>
              </a:ext>
            </a:extLst>
          </p:cNvPr>
          <p:cNvPicPr>
            <a:picLocks noChangeAspect="1"/>
          </p:cNvPicPr>
          <p:nvPr>
            <p:custDataLst>
              <p:tags r:id="rId5"/>
            </p:custDataLst>
          </p:nvPr>
        </p:nvPicPr>
        <p:blipFill>
          <a:blip r:embed="rId26" cstate="print">
            <a:extLst>
              <a:ext uri="{28A0092B-C50C-407E-A947-70E740481C1C}">
                <a14:useLocalDpi xmlns:a14="http://schemas.microsoft.com/office/drawing/2010/main" val="0"/>
              </a:ext>
            </a:extLst>
          </a:blip>
          <a:stretch>
            <a:fillRect/>
          </a:stretch>
        </p:blipFill>
        <p:spPr>
          <a:xfrm>
            <a:off x="2404487" y="3779525"/>
            <a:ext cx="124182" cy="105600"/>
          </a:xfrm>
          <a:prstGeom prst="rect">
            <a:avLst/>
          </a:prstGeom>
        </p:spPr>
      </p:pic>
      <p:pic>
        <p:nvPicPr>
          <p:cNvPr id="41" name="图片 22" descr="\documentclass{article}&#10;\usepackage{amsmath}&#10;\pagestyle{empty}&#10;\begin{document}&#10;&#10;$Q_{max}^a$&#10;&#10;&#10;\end{document}" title="IguanaTex Bitmap Display">
            <a:extLst>
              <a:ext uri="{FF2B5EF4-FFF2-40B4-BE49-F238E27FC236}">
                <a16:creationId xmlns:a16="http://schemas.microsoft.com/office/drawing/2014/main" id="{136EC207-3FF3-406C-962F-72BFB95EA566}"/>
              </a:ext>
            </a:extLst>
          </p:cNvPr>
          <p:cNvPicPr>
            <a:picLocks noChangeAspect="1"/>
          </p:cNvPicPr>
          <p:nvPr>
            <p:custDataLst>
              <p:tags r:id="rId6"/>
            </p:custDataLst>
          </p:nvPr>
        </p:nvPicPr>
        <p:blipFill>
          <a:blip r:embed="rId27" cstate="print">
            <a:extLst>
              <a:ext uri="{28A0092B-C50C-407E-A947-70E740481C1C}">
                <a14:useLocalDpi xmlns:a14="http://schemas.microsoft.com/office/drawing/2010/main" val="0"/>
              </a:ext>
            </a:extLst>
          </a:blip>
          <a:stretch>
            <a:fillRect/>
          </a:stretch>
        </p:blipFill>
        <p:spPr>
          <a:xfrm>
            <a:off x="737403" y="4105590"/>
            <a:ext cx="361172" cy="169600"/>
          </a:xfrm>
          <a:prstGeom prst="rect">
            <a:avLst/>
          </a:prstGeom>
        </p:spPr>
      </p:pic>
      <p:pic>
        <p:nvPicPr>
          <p:cNvPr id="42" name="图片 23" descr="\documentclass{article}&#10;\usepackage{amsmath}&#10;\pagestyle{empty}&#10;\begin{document}&#10;&#10;$v_{a}  $&#10;&#10;&#10;\end{document}" title="IguanaTex Bitmap Display">
            <a:extLst>
              <a:ext uri="{FF2B5EF4-FFF2-40B4-BE49-F238E27FC236}">
                <a16:creationId xmlns:a16="http://schemas.microsoft.com/office/drawing/2014/main" id="{76C36FEE-A521-41C9-AC18-CA5C1BF669A4}"/>
              </a:ext>
            </a:extLst>
          </p:cNvPr>
          <p:cNvPicPr>
            <a:picLocks noChangeAspect="1"/>
          </p:cNvPicPr>
          <p:nvPr>
            <p:custDataLst>
              <p:tags r:id="rId7"/>
            </p:custDataLst>
          </p:nvPr>
        </p:nvPicPr>
        <p:blipFill>
          <a:blip r:embed="rId25" cstate="print">
            <a:extLst>
              <a:ext uri="{28A0092B-C50C-407E-A947-70E740481C1C}">
                <a14:useLocalDpi xmlns:a14="http://schemas.microsoft.com/office/drawing/2010/main" val="0"/>
              </a:ext>
            </a:extLst>
          </a:blip>
          <a:stretch>
            <a:fillRect/>
          </a:stretch>
        </p:blipFill>
        <p:spPr>
          <a:xfrm>
            <a:off x="2159878" y="4192672"/>
            <a:ext cx="135558" cy="105600"/>
          </a:xfrm>
          <a:prstGeom prst="rect">
            <a:avLst/>
          </a:prstGeom>
        </p:spPr>
      </p:pic>
      <p:sp>
        <p:nvSpPr>
          <p:cNvPr id="44" name="内容占位符 2">
            <a:extLst>
              <a:ext uri="{FF2B5EF4-FFF2-40B4-BE49-F238E27FC236}">
                <a16:creationId xmlns:a16="http://schemas.microsoft.com/office/drawing/2014/main" id="{4427B9CA-11A8-4BEA-9079-8F6EF2331BAD}"/>
              </a:ext>
            </a:extLst>
          </p:cNvPr>
          <p:cNvSpPr txBox="1">
            <a:spLocks/>
          </p:cNvSpPr>
          <p:nvPr/>
        </p:nvSpPr>
        <p:spPr>
          <a:xfrm>
            <a:off x="494026" y="4632859"/>
            <a:ext cx="4230374" cy="219349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1600" b="1" dirty="0">
                <a:latin typeface="微软雅黑" panose="020B0503020204020204" pitchFamily="34" charset="-122"/>
                <a:ea typeface="微软雅黑" panose="020B0503020204020204" pitchFamily="34" charset="-122"/>
              </a:rPr>
              <a:t>流量模型</a:t>
            </a:r>
            <a:endParaRPr lang="en-US" altLang="zh-CN" sz="1600" b="1" dirty="0">
              <a:latin typeface="微软雅黑" panose="020B0503020204020204" pitchFamily="34" charset="-122"/>
              <a:ea typeface="微软雅黑" panose="020B0503020204020204" pitchFamily="34" charset="-122"/>
            </a:endParaRPr>
          </a:p>
          <a:p>
            <a:pPr marL="0" indent="0">
              <a:buNone/>
            </a:pPr>
            <a:r>
              <a:rPr lang="en-US" altLang="zh-CN" dirty="0">
                <a:latin typeface="微软雅黑" panose="020B0503020204020204" pitchFamily="34" charset="-122"/>
                <a:ea typeface="微软雅黑" panose="020B0503020204020204" pitchFamily="34" charset="-122"/>
              </a:rPr>
              <a:t>	          </a:t>
            </a:r>
            <a:r>
              <a:rPr lang="zh-CN" altLang="en-US" sz="1500" dirty="0">
                <a:latin typeface="微软雅黑" panose="020B0503020204020204" pitchFamily="34" charset="-122"/>
                <a:ea typeface="微软雅黑" panose="020B0503020204020204" pitchFamily="34" charset="-122"/>
              </a:rPr>
              <a:t>周期性</a:t>
            </a:r>
            <a:r>
              <a:rPr lang="en-US" altLang="zh-CN" sz="1500" dirty="0">
                <a:latin typeface="微软雅黑" panose="020B0503020204020204" pitchFamily="34" charset="-122"/>
                <a:ea typeface="微软雅黑" panose="020B0503020204020204" pitchFamily="34" charset="-122"/>
              </a:rPr>
              <a:t>TT</a:t>
            </a:r>
            <a:r>
              <a:rPr lang="zh-CN" altLang="en-US" sz="1500" dirty="0">
                <a:latin typeface="微软雅黑" panose="020B0503020204020204" pitchFamily="34" charset="-122"/>
                <a:ea typeface="微软雅黑" panose="020B0503020204020204" pitchFamily="34" charset="-122"/>
              </a:rPr>
              <a:t>流</a:t>
            </a:r>
            <a:endParaRPr lang="en-US" altLang="zh-CN" sz="1500" dirty="0">
              <a:latin typeface="微软雅黑" panose="020B0503020204020204" pitchFamily="34" charset="-122"/>
              <a:ea typeface="微软雅黑" panose="020B0503020204020204" pitchFamily="34" charset="-122"/>
            </a:endParaRPr>
          </a:p>
          <a:p>
            <a:pPr marL="0" indent="0">
              <a:buNone/>
            </a:pPr>
            <a:r>
              <a:rPr lang="en-US" altLang="zh-CN" sz="1500" b="1" dirty="0">
                <a:solidFill>
                  <a:srgbClr val="FF0000"/>
                </a:solidFill>
                <a:latin typeface="微软雅黑" panose="020B0503020204020204" pitchFamily="34" charset="-122"/>
                <a:ea typeface="微软雅黑" panose="020B0503020204020204" pitchFamily="34" charset="-122"/>
              </a:rPr>
              <a:t>	                </a:t>
            </a:r>
            <a:r>
              <a:rPr lang="en-US" altLang="zh-CN" sz="1500" dirty="0">
                <a:latin typeface="微软雅黑" panose="020B0503020204020204" pitchFamily="34" charset="-122"/>
                <a:ea typeface="微软雅黑" panose="020B0503020204020204" pitchFamily="34" charset="-122"/>
              </a:rPr>
              <a:t>TT</a:t>
            </a:r>
            <a:r>
              <a:rPr lang="zh-CN" altLang="en-US" sz="1500" dirty="0">
                <a:latin typeface="微软雅黑" panose="020B0503020204020204" pitchFamily="34" charset="-122"/>
                <a:ea typeface="微软雅黑" panose="020B0503020204020204" pitchFamily="34" charset="-122"/>
              </a:rPr>
              <a:t>流的属性 ：发送周期、截止时间、帧长度、传输时间、路径</a:t>
            </a:r>
          </a:p>
          <a:p>
            <a:pPr marL="0" indent="0">
              <a:buNone/>
            </a:pPr>
            <a:r>
              <a:rPr lang="en-US" altLang="zh-CN" sz="1600" dirty="0">
                <a:latin typeface="微软雅黑" panose="020B0503020204020204" pitchFamily="34" charset="-122"/>
                <a:ea typeface="微软雅黑" panose="020B0503020204020204" pitchFamily="34" charset="-122"/>
              </a:rPr>
              <a:t>        </a:t>
            </a:r>
            <a:r>
              <a:rPr lang="zh-CN" altLang="en-US" sz="1500" dirty="0">
                <a:latin typeface="微软雅黑" panose="020B0503020204020204" pitchFamily="34" charset="-122"/>
                <a:ea typeface="微软雅黑" panose="020B0503020204020204" pitchFamily="34" charset="-122"/>
              </a:rPr>
              <a:t>所有数据流的发送周期的最小公倍数</a:t>
            </a:r>
          </a:p>
        </p:txBody>
      </p:sp>
      <p:pic>
        <p:nvPicPr>
          <p:cNvPr id="45" name="图片 29" descr="\documentclass{article}&#10;\usepackage{amsmath}&#10;\pagestyle{empty}&#10;\begin{document}&#10;&#10;$f_i \in F (i=1,2,...)$&#10;&#10;&#10;\end{document}" title="IguanaTex Bitmap Display">
            <a:extLst>
              <a:ext uri="{FF2B5EF4-FFF2-40B4-BE49-F238E27FC236}">
                <a16:creationId xmlns:a16="http://schemas.microsoft.com/office/drawing/2014/main" id="{1DA0B1EC-D01C-44DE-9FB1-4C8F54BD1C33}"/>
              </a:ext>
            </a:extLst>
          </p:cNvPr>
          <p:cNvPicPr>
            <a:picLocks noChangeAspect="1"/>
          </p:cNvPicPr>
          <p:nvPr>
            <p:custDataLst>
              <p:tags r:id="rId8"/>
            </p:custDataLst>
          </p:nvPr>
        </p:nvPicPr>
        <p:blipFill>
          <a:blip r:embed="rId28" cstate="print">
            <a:extLst>
              <a:ext uri="{28A0092B-C50C-407E-A947-70E740481C1C}">
                <a14:useLocalDpi xmlns:a14="http://schemas.microsoft.com/office/drawing/2010/main" val="0"/>
              </a:ext>
            </a:extLst>
          </a:blip>
          <a:stretch>
            <a:fillRect/>
          </a:stretch>
        </p:blipFill>
        <p:spPr>
          <a:xfrm>
            <a:off x="672087" y="5217558"/>
            <a:ext cx="1390933" cy="178133"/>
          </a:xfrm>
          <a:prstGeom prst="rect">
            <a:avLst/>
          </a:prstGeom>
        </p:spPr>
      </p:pic>
      <p:pic>
        <p:nvPicPr>
          <p:cNvPr id="46" name="图片 31" descr="\documentclass{article}&#10;\usepackage{amsmath}&#10;\pagestyle{empty}&#10;\begin{document}&#10;$&lt;p_i,d_i,s_i,L_i,\Pi_i&gt;$&#10;&#10;&#10;\end{document}" title="IguanaTex Bitmap Display">
            <a:extLst>
              <a:ext uri="{FF2B5EF4-FFF2-40B4-BE49-F238E27FC236}">
                <a16:creationId xmlns:a16="http://schemas.microsoft.com/office/drawing/2014/main" id="{21087F2B-ABFF-4F2F-BCAF-8425B6E0FFB4}"/>
              </a:ext>
            </a:extLst>
          </p:cNvPr>
          <p:cNvPicPr>
            <a:picLocks noChangeAspect="1"/>
          </p:cNvPicPr>
          <p:nvPr>
            <p:custDataLst>
              <p:tags r:id="rId9"/>
            </p:custDataLst>
          </p:nvPr>
        </p:nvPicPr>
        <p:blipFill>
          <a:blip r:embed="rId29" cstate="print">
            <a:extLst>
              <a:ext uri="{28A0092B-C50C-407E-A947-70E740481C1C}">
                <a14:useLocalDpi xmlns:a14="http://schemas.microsoft.com/office/drawing/2010/main" val="0"/>
              </a:ext>
            </a:extLst>
          </a:blip>
          <a:stretch>
            <a:fillRect/>
          </a:stretch>
        </p:blipFill>
        <p:spPr>
          <a:xfrm>
            <a:off x="702059" y="5674960"/>
            <a:ext cx="1473067" cy="156800"/>
          </a:xfrm>
          <a:prstGeom prst="rect">
            <a:avLst/>
          </a:prstGeom>
        </p:spPr>
      </p:pic>
      <p:pic>
        <p:nvPicPr>
          <p:cNvPr id="8" name="Picture 7" descr="\documentclass{article}&#10;\usepackage{amsmath}&#10;\pagestyle{empty}&#10;\begin{document}&#10;&#10;$T^{last\left(\Pi_i\right)}_{[i,k]}$&#10;&#10;&#10;\end{document}" title="IguanaTex Bitmap Display">
            <a:extLst>
              <a:ext uri="{FF2B5EF4-FFF2-40B4-BE49-F238E27FC236}">
                <a16:creationId xmlns:a16="http://schemas.microsoft.com/office/drawing/2014/main" id="{403F98F6-A051-443D-AA0B-C6EF62FECC2D}"/>
              </a:ext>
            </a:extLst>
          </p:cNvPr>
          <p:cNvPicPr>
            <a:picLocks noChangeAspect="1"/>
          </p:cNvPicPr>
          <p:nvPr>
            <p:custDataLst>
              <p:tags r:id="rId10"/>
            </p:custDataLst>
          </p:nvPr>
        </p:nvPicPr>
        <p:blipFill>
          <a:blip r:embed="rId30" cstate="print">
            <a:extLst>
              <a:ext uri="{28A0092B-C50C-407E-A947-70E740481C1C}">
                <a14:useLocalDpi xmlns:a14="http://schemas.microsoft.com/office/drawing/2010/main" val="0"/>
              </a:ext>
            </a:extLst>
          </a:blip>
          <a:stretch>
            <a:fillRect/>
          </a:stretch>
        </p:blipFill>
        <p:spPr>
          <a:xfrm>
            <a:off x="5236226" y="5637531"/>
            <a:ext cx="625067" cy="276267"/>
          </a:xfrm>
          <a:prstGeom prst="rect">
            <a:avLst/>
          </a:prstGeom>
        </p:spPr>
      </p:pic>
      <p:sp>
        <p:nvSpPr>
          <p:cNvPr id="9" name="Rectangle 8">
            <a:extLst>
              <a:ext uri="{FF2B5EF4-FFF2-40B4-BE49-F238E27FC236}">
                <a16:creationId xmlns:a16="http://schemas.microsoft.com/office/drawing/2014/main" id="{C6E3C9BF-4574-4430-AA09-3ACC52C67DA5}"/>
              </a:ext>
            </a:extLst>
          </p:cNvPr>
          <p:cNvSpPr/>
          <p:nvPr/>
        </p:nvSpPr>
        <p:spPr>
          <a:xfrm>
            <a:off x="5901294" y="5522588"/>
            <a:ext cx="3028950" cy="523220"/>
          </a:xfrm>
          <a:prstGeom prst="rect">
            <a:avLst/>
          </a:prstGeom>
        </p:spPr>
        <p:txBody>
          <a:bodyPr wrap="square">
            <a:spAutoFit/>
          </a:bodyPr>
          <a:lstStyle/>
          <a:p>
            <a:r>
              <a:rPr lang="zh-CN" altLang="en-US" sz="1400" dirty="0">
                <a:latin typeface="微软雅黑" panose="020B0503020204020204" pitchFamily="34" charset="-122"/>
                <a:ea typeface="微软雅黑" panose="020B0503020204020204" pitchFamily="34" charset="-122"/>
              </a:rPr>
              <a:t>数据流   在第</a:t>
            </a:r>
            <a:r>
              <a:rPr lang="en-US" altLang="zh-CN" sz="1400" dirty="0">
                <a:latin typeface="微软雅黑" panose="020B0503020204020204" pitchFamily="34" charset="-122"/>
                <a:ea typeface="微软雅黑" panose="020B0503020204020204" pitchFamily="34" charset="-122"/>
              </a:rPr>
              <a:t>k </a:t>
            </a:r>
            <a:r>
              <a:rPr lang="zh-CN" altLang="en-US" sz="1400" dirty="0">
                <a:latin typeface="微软雅黑" panose="020B0503020204020204" pitchFamily="34" charset="-122"/>
                <a:ea typeface="微软雅黑" panose="020B0503020204020204" pitchFamily="34" charset="-122"/>
              </a:rPr>
              <a:t>个周期被接收节点接收到的时间</a:t>
            </a:r>
          </a:p>
        </p:txBody>
      </p:sp>
      <p:pic>
        <p:nvPicPr>
          <p:cNvPr id="47" name="Picture 21" descr="\documentclass{article}&#10;\usepackage{amsmath}&#10;\pagestyle{empty}&#10;\begin{document}&#10;&#10;$f_i$&#10;&#10;&#10;\end{document}" title="IguanaTex Bitmap Display">
            <a:extLst>
              <a:ext uri="{FF2B5EF4-FFF2-40B4-BE49-F238E27FC236}">
                <a16:creationId xmlns:a16="http://schemas.microsoft.com/office/drawing/2014/main" id="{D6C84935-5A10-4A88-AD3C-8D98A45D44AF}"/>
              </a:ext>
            </a:extLst>
          </p:cNvPr>
          <p:cNvPicPr>
            <a:picLocks noChangeAspect="1"/>
          </p:cNvPicPr>
          <p:nvPr>
            <p:custDataLst>
              <p:tags r:id="rId11"/>
            </p:custDataLst>
          </p:nvPr>
        </p:nvPicPr>
        <p:blipFill>
          <a:blip r:embed="rId31" cstate="print">
            <a:extLst>
              <a:ext uri="{28A0092B-C50C-407E-A947-70E740481C1C}">
                <a14:useLocalDpi xmlns:a14="http://schemas.microsoft.com/office/drawing/2010/main" val="0"/>
              </a:ext>
            </a:extLst>
          </a:blip>
          <a:stretch>
            <a:fillRect/>
          </a:stretch>
        </p:blipFill>
        <p:spPr>
          <a:xfrm>
            <a:off x="6521042" y="5583514"/>
            <a:ext cx="138971" cy="184076"/>
          </a:xfrm>
          <a:prstGeom prst="rect">
            <a:avLst/>
          </a:prstGeom>
        </p:spPr>
      </p:pic>
      <p:pic>
        <p:nvPicPr>
          <p:cNvPr id="14" name="Picture 13" descr="\documentclass{article}&#10;\usepackage{amsmath}&#10;\pagestyle{empty}&#10;\begin{document}&#10;&#10;&#10;$T^{first\left(\Pi_i\right)}_{[i,k]}$&#10;&#10;\end{document}" title="IguanaTex Bitmap Display">
            <a:extLst>
              <a:ext uri="{FF2B5EF4-FFF2-40B4-BE49-F238E27FC236}">
                <a16:creationId xmlns:a16="http://schemas.microsoft.com/office/drawing/2014/main" id="{0B2CA3B9-7D5E-46BB-881C-763EBE044988}"/>
              </a:ext>
            </a:extLst>
          </p:cNvPr>
          <p:cNvPicPr>
            <a:picLocks noChangeAspect="1"/>
          </p:cNvPicPr>
          <p:nvPr>
            <p:custDataLst>
              <p:tags r:id="rId12"/>
            </p:custDataLst>
          </p:nvPr>
        </p:nvPicPr>
        <p:blipFill>
          <a:blip r:embed="rId32" cstate="print">
            <a:extLst>
              <a:ext uri="{28A0092B-C50C-407E-A947-70E740481C1C}">
                <a14:useLocalDpi xmlns:a14="http://schemas.microsoft.com/office/drawing/2010/main" val="0"/>
              </a:ext>
            </a:extLst>
          </a:blip>
          <a:stretch>
            <a:fillRect/>
          </a:stretch>
        </p:blipFill>
        <p:spPr>
          <a:xfrm>
            <a:off x="5196227" y="4928679"/>
            <a:ext cx="705067" cy="276267"/>
          </a:xfrm>
          <a:prstGeom prst="rect">
            <a:avLst/>
          </a:prstGeom>
        </p:spPr>
      </p:pic>
      <p:sp>
        <p:nvSpPr>
          <p:cNvPr id="18" name="Rectangle 17">
            <a:extLst>
              <a:ext uri="{FF2B5EF4-FFF2-40B4-BE49-F238E27FC236}">
                <a16:creationId xmlns:a16="http://schemas.microsoft.com/office/drawing/2014/main" id="{5B34C2AC-F953-42F0-A691-1EFCCD162975}"/>
              </a:ext>
            </a:extLst>
          </p:cNvPr>
          <p:cNvSpPr/>
          <p:nvPr/>
        </p:nvSpPr>
        <p:spPr>
          <a:xfrm>
            <a:off x="5972175" y="4805202"/>
            <a:ext cx="3028950" cy="523220"/>
          </a:xfrm>
          <a:prstGeom prst="rect">
            <a:avLst/>
          </a:prstGeom>
        </p:spPr>
        <p:txBody>
          <a:bodyPr wrap="square">
            <a:spAutoFit/>
          </a:bodyPr>
          <a:lstStyle/>
          <a:p>
            <a:r>
              <a:rPr lang="zh-CN" altLang="en-US" sz="1400" dirty="0">
                <a:latin typeface="微软雅黑" panose="020B0503020204020204" pitchFamily="34" charset="-122"/>
                <a:ea typeface="微软雅黑" panose="020B0503020204020204" pitchFamily="34" charset="-122"/>
              </a:rPr>
              <a:t>数据流   在第</a:t>
            </a:r>
            <a:r>
              <a:rPr lang="en-US" altLang="zh-CN" sz="1400" dirty="0">
                <a:latin typeface="微软雅黑" panose="020B0503020204020204" pitchFamily="34" charset="-122"/>
                <a:ea typeface="微软雅黑" panose="020B0503020204020204" pitchFamily="34" charset="-122"/>
              </a:rPr>
              <a:t>k</a:t>
            </a:r>
            <a:r>
              <a:rPr lang="zh-CN" altLang="en-US" sz="1400" dirty="0">
                <a:latin typeface="微软雅黑" panose="020B0503020204020204" pitchFamily="34" charset="-122"/>
                <a:ea typeface="微软雅黑" panose="020B0503020204020204" pitchFamily="34" charset="-122"/>
              </a:rPr>
              <a:t>个周期从其路由路径</a:t>
            </a:r>
            <a:r>
              <a:rPr lang="en-US" altLang="zh-CN" sz="1400" dirty="0">
                <a:latin typeface="微软雅黑" panose="020B0503020204020204" pitchFamily="34" charset="-122"/>
                <a:ea typeface="微软雅黑" panose="020B0503020204020204" pitchFamily="34" charset="-122"/>
              </a:rPr>
              <a:t>Φ</a:t>
            </a:r>
            <a:r>
              <a:rPr lang="zh-CN" altLang="en-US" sz="1400" dirty="0">
                <a:latin typeface="微软雅黑" panose="020B0503020204020204" pitchFamily="34" charset="-122"/>
                <a:ea typeface="微软雅黑" panose="020B0503020204020204" pitchFamily="34" charset="-122"/>
              </a:rPr>
              <a:t>𝑖 发送节点发出的时间</a:t>
            </a:r>
          </a:p>
        </p:txBody>
      </p:sp>
      <p:sp>
        <p:nvSpPr>
          <p:cNvPr id="48" name="Rectangle 47">
            <a:extLst>
              <a:ext uri="{FF2B5EF4-FFF2-40B4-BE49-F238E27FC236}">
                <a16:creationId xmlns:a16="http://schemas.microsoft.com/office/drawing/2014/main" id="{68E654C0-7CA7-4C24-977B-8845F4ECE1DA}"/>
              </a:ext>
            </a:extLst>
          </p:cNvPr>
          <p:cNvSpPr/>
          <p:nvPr/>
        </p:nvSpPr>
        <p:spPr>
          <a:xfrm>
            <a:off x="5972175" y="6119336"/>
            <a:ext cx="2958069" cy="523220"/>
          </a:xfrm>
          <a:prstGeom prst="rect">
            <a:avLst/>
          </a:prstGeom>
        </p:spPr>
        <p:txBody>
          <a:bodyPr wrap="square">
            <a:spAutoFit/>
          </a:bodyPr>
          <a:lstStyle/>
          <a:p>
            <a:r>
              <a:rPr lang="zh-CN" altLang="en-US" sz="1400" dirty="0">
                <a:latin typeface="微软雅黑" panose="020B0503020204020204" pitchFamily="34" charset="-122"/>
                <a:ea typeface="微软雅黑" panose="020B0503020204020204" pitchFamily="34" charset="-122"/>
              </a:rPr>
              <a:t>数据流     在第</a:t>
            </a:r>
            <a:r>
              <a:rPr lang="en-US" altLang="zh-CN" sz="1400" dirty="0">
                <a:latin typeface="微软雅黑" panose="020B0503020204020204" pitchFamily="34" charset="-122"/>
                <a:ea typeface="微软雅黑" panose="020B0503020204020204" pitchFamily="34" charset="-122"/>
              </a:rPr>
              <a:t>k</a:t>
            </a:r>
            <a:r>
              <a:rPr lang="zh-CN" altLang="en-US" sz="1400" dirty="0">
                <a:latin typeface="微软雅黑" panose="020B0503020204020204" pitchFamily="34" charset="-122"/>
                <a:ea typeface="微软雅黑" panose="020B0503020204020204" pitchFamily="34" charset="-122"/>
              </a:rPr>
              <a:t>个周期从节点    到节点    的发送时间</a:t>
            </a:r>
          </a:p>
        </p:txBody>
      </p:sp>
      <p:pic>
        <p:nvPicPr>
          <p:cNvPr id="50" name="Picture 49" descr="\documentclass{article}&#10;\usepackage{amsmath}&#10;\pagestyle{empty}&#10;\begin{document}&#10;&#10;$T^{[a,b]}_{i,k}$&#10;&#10;&#10;\end{document}" title="IguanaTex Bitmap Display">
            <a:extLst>
              <a:ext uri="{FF2B5EF4-FFF2-40B4-BE49-F238E27FC236}">
                <a16:creationId xmlns:a16="http://schemas.microsoft.com/office/drawing/2014/main" id="{8988DB2D-D6F0-4A94-82F9-8DCC3C3E9014}"/>
              </a:ext>
            </a:extLst>
          </p:cNvPr>
          <p:cNvPicPr>
            <a:picLocks noChangeAspect="1"/>
          </p:cNvPicPr>
          <p:nvPr>
            <p:custDataLst>
              <p:tags r:id="rId13"/>
            </p:custDataLst>
          </p:nvPr>
        </p:nvPicPr>
        <p:blipFill>
          <a:blip r:embed="rId33" cstate="print">
            <a:extLst>
              <a:ext uri="{28A0092B-C50C-407E-A947-70E740481C1C}">
                <a14:useLocalDpi xmlns:a14="http://schemas.microsoft.com/office/drawing/2010/main" val="0"/>
              </a:ext>
            </a:extLst>
          </a:blip>
          <a:stretch>
            <a:fillRect/>
          </a:stretch>
        </p:blipFill>
        <p:spPr>
          <a:xfrm>
            <a:off x="5289539" y="6282119"/>
            <a:ext cx="431149" cy="276267"/>
          </a:xfrm>
          <a:prstGeom prst="rect">
            <a:avLst/>
          </a:prstGeom>
        </p:spPr>
      </p:pic>
      <p:pic>
        <p:nvPicPr>
          <p:cNvPr id="52" name="Picture 51" descr="\documentclass{article}&#10;\usepackage{amsmath}&#10;\pagestyle{empty}&#10;\begin{document}&#10;&#10; $T^h$&#10;&#10;&#10;\end{document}" title="IguanaTex Bitmap Display">
            <a:extLst>
              <a:ext uri="{FF2B5EF4-FFF2-40B4-BE49-F238E27FC236}">
                <a16:creationId xmlns:a16="http://schemas.microsoft.com/office/drawing/2014/main" id="{6B67AE47-7D41-4A9D-A013-87BA3DE5F162}"/>
              </a:ext>
            </a:extLst>
          </p:cNvPr>
          <p:cNvPicPr>
            <a:picLocks noChangeAspect="1"/>
          </p:cNvPicPr>
          <p:nvPr>
            <p:custDataLst>
              <p:tags r:id="rId14"/>
            </p:custDataLst>
          </p:nvPr>
        </p:nvPicPr>
        <p:blipFill>
          <a:blip r:embed="rId34" cstate="print">
            <a:extLst>
              <a:ext uri="{28A0092B-C50C-407E-A947-70E740481C1C}">
                <a14:useLocalDpi xmlns:a14="http://schemas.microsoft.com/office/drawing/2010/main" val="0"/>
              </a:ext>
            </a:extLst>
          </a:blip>
          <a:stretch>
            <a:fillRect/>
          </a:stretch>
        </p:blipFill>
        <p:spPr>
          <a:xfrm>
            <a:off x="809989" y="6322293"/>
            <a:ext cx="216000" cy="161143"/>
          </a:xfrm>
          <a:prstGeom prst="rect">
            <a:avLst/>
          </a:prstGeom>
        </p:spPr>
      </p:pic>
      <p:cxnSp>
        <p:nvCxnSpPr>
          <p:cNvPr id="3" name="Straight Connector 2">
            <a:extLst>
              <a:ext uri="{FF2B5EF4-FFF2-40B4-BE49-F238E27FC236}">
                <a16:creationId xmlns:a16="http://schemas.microsoft.com/office/drawing/2014/main" id="{343F1495-B518-453D-AABC-D2BF6EB1B720}"/>
              </a:ext>
            </a:extLst>
          </p:cNvPr>
          <p:cNvCxnSpPr/>
          <p:nvPr/>
        </p:nvCxnSpPr>
        <p:spPr>
          <a:xfrm>
            <a:off x="515463" y="4632859"/>
            <a:ext cx="8303100" cy="0"/>
          </a:xfrm>
          <a:prstGeom prst="line">
            <a:avLst/>
          </a:prstGeom>
        </p:spPr>
        <p:style>
          <a:lnRef idx="1">
            <a:schemeClr val="accent1"/>
          </a:lnRef>
          <a:fillRef idx="0">
            <a:schemeClr val="accent1"/>
          </a:fillRef>
          <a:effectRef idx="0">
            <a:schemeClr val="accent1"/>
          </a:effectRef>
          <a:fontRef idx="minor">
            <a:schemeClr val="tx1"/>
          </a:fontRef>
        </p:style>
      </p:cxnSp>
      <p:pic>
        <p:nvPicPr>
          <p:cNvPr id="27" name="Picture 21" descr="\documentclass{article}&#10;\usepackage{amsmath}&#10;\pagestyle{empty}&#10;\begin{document}&#10;&#10;$f_i$&#10;&#10;&#10;\end{document}" title="IguanaTex Bitmap Display">
            <a:extLst>
              <a:ext uri="{FF2B5EF4-FFF2-40B4-BE49-F238E27FC236}">
                <a16:creationId xmlns:a16="http://schemas.microsoft.com/office/drawing/2014/main" id="{AF77DA8E-2C00-4052-9556-37E499EF50D8}"/>
              </a:ext>
            </a:extLst>
          </p:cNvPr>
          <p:cNvPicPr>
            <a:picLocks noChangeAspect="1"/>
          </p:cNvPicPr>
          <p:nvPr>
            <p:custDataLst>
              <p:tags r:id="rId15"/>
            </p:custDataLst>
          </p:nvPr>
        </p:nvPicPr>
        <p:blipFill>
          <a:blip r:embed="rId31" cstate="print">
            <a:extLst>
              <a:ext uri="{28A0092B-C50C-407E-A947-70E740481C1C}">
                <a14:useLocalDpi xmlns:a14="http://schemas.microsoft.com/office/drawing/2010/main" val="0"/>
              </a:ext>
            </a:extLst>
          </a:blip>
          <a:stretch>
            <a:fillRect/>
          </a:stretch>
        </p:blipFill>
        <p:spPr>
          <a:xfrm>
            <a:off x="6608783" y="4858464"/>
            <a:ext cx="138971" cy="184076"/>
          </a:xfrm>
          <a:prstGeom prst="rect">
            <a:avLst/>
          </a:prstGeom>
        </p:spPr>
      </p:pic>
      <p:pic>
        <p:nvPicPr>
          <p:cNvPr id="28" name="Picture 21" descr="\documentclass{article}&#10;\usepackage{amsmath}&#10;\pagestyle{empty}&#10;\begin{document}&#10;&#10;$f_i$&#10;&#10;&#10;\end{document}" title="IguanaTex Bitmap Display">
            <a:extLst>
              <a:ext uri="{FF2B5EF4-FFF2-40B4-BE49-F238E27FC236}">
                <a16:creationId xmlns:a16="http://schemas.microsoft.com/office/drawing/2014/main" id="{29E07621-DAC2-4B27-9FCE-8701EE0CBAD0}"/>
              </a:ext>
            </a:extLst>
          </p:cNvPr>
          <p:cNvPicPr>
            <a:picLocks noChangeAspect="1"/>
          </p:cNvPicPr>
          <p:nvPr>
            <p:custDataLst>
              <p:tags r:id="rId16"/>
            </p:custDataLst>
          </p:nvPr>
        </p:nvPicPr>
        <p:blipFill>
          <a:blip r:embed="rId31" cstate="print">
            <a:extLst>
              <a:ext uri="{28A0092B-C50C-407E-A947-70E740481C1C}">
                <a14:useLocalDpi xmlns:a14="http://schemas.microsoft.com/office/drawing/2010/main" val="0"/>
              </a:ext>
            </a:extLst>
          </a:blip>
          <a:stretch>
            <a:fillRect/>
          </a:stretch>
        </p:blipFill>
        <p:spPr>
          <a:xfrm>
            <a:off x="6632510" y="6179374"/>
            <a:ext cx="138971" cy="184076"/>
          </a:xfrm>
          <a:prstGeom prst="rect">
            <a:avLst/>
          </a:prstGeom>
        </p:spPr>
      </p:pic>
      <p:pic>
        <p:nvPicPr>
          <p:cNvPr id="29" name="图片 18" descr="\documentclass{article}&#10;\usepackage{amsmath}&#10;\pagestyle{empty}&#10;\begin{document}&#10;&#10;$v_{a}  $&#10;&#10;&#10;\end{document}" title="IguanaTex Bitmap Display">
            <a:extLst>
              <a:ext uri="{FF2B5EF4-FFF2-40B4-BE49-F238E27FC236}">
                <a16:creationId xmlns:a16="http://schemas.microsoft.com/office/drawing/2014/main" id="{CD40BEAF-7349-4827-B28A-1018E5D03202}"/>
              </a:ext>
            </a:extLst>
          </p:cNvPr>
          <p:cNvPicPr>
            <a:picLocks noChangeAspect="1"/>
          </p:cNvPicPr>
          <p:nvPr>
            <p:custDataLst>
              <p:tags r:id="rId17"/>
            </p:custDataLst>
          </p:nvPr>
        </p:nvPicPr>
        <p:blipFill>
          <a:blip r:embed="rId25" cstate="print">
            <a:extLst>
              <a:ext uri="{28A0092B-C50C-407E-A947-70E740481C1C}">
                <a14:useLocalDpi xmlns:a14="http://schemas.microsoft.com/office/drawing/2010/main" val="0"/>
              </a:ext>
            </a:extLst>
          </a:blip>
          <a:stretch>
            <a:fillRect/>
          </a:stretch>
        </p:blipFill>
        <p:spPr>
          <a:xfrm>
            <a:off x="8419530" y="6239974"/>
            <a:ext cx="135558" cy="105600"/>
          </a:xfrm>
          <a:prstGeom prst="rect">
            <a:avLst/>
          </a:prstGeom>
        </p:spPr>
      </p:pic>
      <p:pic>
        <p:nvPicPr>
          <p:cNvPr id="30" name="图片 20" descr="\documentclass{article}&#10;\usepackage{amsmath}&#10;\pagestyle{empty}&#10;\begin{document}&#10;&#10;$v_{b} $&#10;&#10;&#10;\end{document}" title="IguanaTex Bitmap Display">
            <a:extLst>
              <a:ext uri="{FF2B5EF4-FFF2-40B4-BE49-F238E27FC236}">
                <a16:creationId xmlns:a16="http://schemas.microsoft.com/office/drawing/2014/main" id="{BBE8B644-5303-4590-801A-C1167DAE4B42}"/>
              </a:ext>
            </a:extLst>
          </p:cNvPr>
          <p:cNvPicPr>
            <a:picLocks noChangeAspect="1"/>
          </p:cNvPicPr>
          <p:nvPr>
            <p:custDataLst>
              <p:tags r:id="rId18"/>
            </p:custDataLst>
          </p:nvPr>
        </p:nvPicPr>
        <p:blipFill>
          <a:blip r:embed="rId26" cstate="print">
            <a:extLst>
              <a:ext uri="{28A0092B-C50C-407E-A947-70E740481C1C}">
                <a14:useLocalDpi xmlns:a14="http://schemas.microsoft.com/office/drawing/2010/main" val="0"/>
              </a:ext>
            </a:extLst>
          </a:blip>
          <a:stretch>
            <a:fillRect/>
          </a:stretch>
        </p:blipFill>
        <p:spPr>
          <a:xfrm>
            <a:off x="6458951" y="6457341"/>
            <a:ext cx="124182" cy="105600"/>
          </a:xfrm>
          <a:prstGeom prst="rect">
            <a:avLst/>
          </a:prstGeom>
        </p:spPr>
      </p:pic>
      <p:sp>
        <p:nvSpPr>
          <p:cNvPr id="33" name="Title 3">
            <a:extLst>
              <a:ext uri="{FF2B5EF4-FFF2-40B4-BE49-F238E27FC236}">
                <a16:creationId xmlns:a16="http://schemas.microsoft.com/office/drawing/2014/main" id="{B6E15AFD-F11B-4A12-B250-8E53B8C58A4D}"/>
              </a:ext>
            </a:extLst>
          </p:cNvPr>
          <p:cNvSpPr>
            <a:spLocks noGrp="1"/>
          </p:cNvSpPr>
          <p:nvPr>
            <p:ph type="title"/>
          </p:nvPr>
        </p:nvSpPr>
        <p:spPr>
          <a:xfrm>
            <a:off x="493713" y="976313"/>
            <a:ext cx="8487727" cy="574675"/>
          </a:xfrm>
        </p:spPr>
        <p:txBody>
          <a:bodyPr>
            <a:normAutofit fontScale="90000"/>
          </a:bodyPr>
          <a:lstStyle/>
          <a:p>
            <a:r>
              <a:rPr lang="zh-CN" altLang="en-US" dirty="0">
                <a:latin typeface="微软雅黑" panose="020B0503020204020204" pitchFamily="34" charset="-122"/>
                <a:ea typeface="微软雅黑" panose="020B0503020204020204" pitchFamily="34" charset="-122"/>
              </a:rPr>
              <a:t>研究内容二</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基于</a:t>
            </a:r>
            <a:r>
              <a:rPr lang="en-US" altLang="zh-CN" dirty="0">
                <a:latin typeface="微软雅黑" panose="020B0503020204020204" pitchFamily="34" charset="-122"/>
                <a:ea typeface="微软雅黑" panose="020B0503020204020204" pitchFamily="34" charset="-122"/>
              </a:rPr>
              <a:t>VQSA</a:t>
            </a:r>
            <a:r>
              <a:rPr lang="zh-CN" altLang="en-US" dirty="0">
                <a:latin typeface="微软雅黑" panose="020B0503020204020204" pitchFamily="34" charset="-122"/>
                <a:ea typeface="微软雅黑" panose="020B0503020204020204" pitchFamily="34" charset="-122"/>
              </a:rPr>
              <a:t>的确定性传输调度算法设计</a:t>
            </a:r>
          </a:p>
        </p:txBody>
      </p:sp>
      <p:sp>
        <p:nvSpPr>
          <p:cNvPr id="31" name="灯片编号占位符 60">
            <a:extLst>
              <a:ext uri="{FF2B5EF4-FFF2-40B4-BE49-F238E27FC236}">
                <a16:creationId xmlns:a16="http://schemas.microsoft.com/office/drawing/2014/main" id="{BDA48E13-1848-480C-8EF0-35581946E2F8}"/>
              </a:ext>
            </a:extLst>
          </p:cNvPr>
          <p:cNvSpPr>
            <a:spLocks noGrp="1"/>
          </p:cNvSpPr>
          <p:nvPr>
            <p:ph type="sldNum" sz="quarter" idx="12"/>
          </p:nvPr>
        </p:nvSpPr>
        <p:spPr>
          <a:xfrm>
            <a:off x="8173616" y="313200"/>
            <a:ext cx="1010139" cy="338554"/>
          </a:xfrm>
        </p:spPr>
        <p:txBody>
          <a:bodyPr/>
          <a:lstStyle/>
          <a:p>
            <a:fld id="{54BD5A17-3153-4A95-988E-B577C14000F1}" type="slidenum">
              <a:rPr lang="en-US" altLang="zh-CN" smtClean="0"/>
              <a:pPr/>
              <a:t>25</a:t>
            </a:fld>
            <a:endParaRPr lang="en-US" altLang="zh-CN" dirty="0"/>
          </a:p>
        </p:txBody>
      </p:sp>
    </p:spTree>
    <p:extLst>
      <p:ext uri="{BB962C8B-B14F-4D97-AF65-F5344CB8AC3E}">
        <p14:creationId xmlns:p14="http://schemas.microsoft.com/office/powerpoint/2010/main" val="8247871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11" descr="\documentclass{article}&#10;\usepackage{amsmath}&#10;\pagestyle{empty}&#10;\begin{document}&#10;&#10;\begin{equation}&#10;  \begin{aligned}&#10;  &amp;\forall f_{i} \in F, \forall[a, b] \in \Pi_{i}, \forall k \in\left[0, \frac{T^h}{p_{i}}\right):\\&#10;  &amp;0 \leq Q^a_i \leq Q^a_{\max }\\&#10;  \end{aligned}&#10;\end{equation}&#10;&#10;&#10;\end{document}" title="IguanaTex Bitmap Display">
            <a:extLst>
              <a:ext uri="{FF2B5EF4-FFF2-40B4-BE49-F238E27FC236}">
                <a16:creationId xmlns:a16="http://schemas.microsoft.com/office/drawing/2014/main" id="{AC92823E-11F8-44D2-93A9-DA553C5A42D2}"/>
              </a:ext>
            </a:extLst>
          </p:cNvPr>
          <p:cNvPicPr>
            <a:picLocks noChangeAspect="1"/>
          </p:cNvPicPr>
          <p:nvPr>
            <p:custDataLst>
              <p:tags r:id="rId2"/>
            </p:custDataLst>
          </p:nvPr>
        </p:nvPicPr>
        <p:blipFill rotWithShape="1">
          <a:blip r:embed="rId18" cstate="print">
            <a:extLst>
              <a:ext uri="{28A0092B-C50C-407E-A947-70E740481C1C}">
                <a14:useLocalDpi xmlns:a14="http://schemas.microsoft.com/office/drawing/2010/main" val="0"/>
              </a:ext>
            </a:extLst>
          </a:blip>
          <a:srcRect r="31060"/>
          <a:stretch/>
        </p:blipFill>
        <p:spPr>
          <a:xfrm>
            <a:off x="647300" y="2922535"/>
            <a:ext cx="3072232" cy="709710"/>
          </a:xfrm>
          <a:prstGeom prst="rect">
            <a:avLst/>
          </a:prstGeom>
        </p:spPr>
      </p:pic>
      <p:sp>
        <p:nvSpPr>
          <p:cNvPr id="3" name="标题 2">
            <a:extLst>
              <a:ext uri="{FF2B5EF4-FFF2-40B4-BE49-F238E27FC236}">
                <a16:creationId xmlns:a16="http://schemas.microsoft.com/office/drawing/2014/main" id="{81F7631F-64E4-4E7B-988A-26DE7E9C2733}"/>
              </a:ext>
            </a:extLst>
          </p:cNvPr>
          <p:cNvSpPr>
            <a:spLocks noGrp="1"/>
          </p:cNvSpPr>
          <p:nvPr>
            <p:ph type="title"/>
          </p:nvPr>
        </p:nvSpPr>
        <p:spPr>
          <a:xfrm>
            <a:off x="494024" y="974277"/>
            <a:ext cx="8502338" cy="574183"/>
          </a:xfrm>
        </p:spPr>
        <p:txBody>
          <a:bodyPr>
            <a:normAutofit fontScale="90000"/>
          </a:bodyPr>
          <a:lstStyle/>
          <a:p>
            <a:r>
              <a:rPr lang="zh-CN" altLang="en-US" dirty="0"/>
              <a:t>研究内容二</a:t>
            </a:r>
            <a:r>
              <a:rPr lang="en-US" altLang="zh-CN" dirty="0"/>
              <a:t>  </a:t>
            </a:r>
            <a:r>
              <a:rPr lang="zh-CN" altLang="en-US" dirty="0"/>
              <a:t>基于</a:t>
            </a:r>
            <a:r>
              <a:rPr lang="en-US" altLang="zh-CN" dirty="0" err="1"/>
              <a:t>VQSA</a:t>
            </a:r>
            <a:r>
              <a:rPr lang="zh-CN" altLang="en-US" dirty="0"/>
              <a:t>的确定性传输调度算法设计</a:t>
            </a:r>
          </a:p>
        </p:txBody>
      </p:sp>
      <p:sp>
        <p:nvSpPr>
          <p:cNvPr id="4" name="Content Placeholder 1">
            <a:extLst>
              <a:ext uri="{FF2B5EF4-FFF2-40B4-BE49-F238E27FC236}">
                <a16:creationId xmlns:a16="http://schemas.microsoft.com/office/drawing/2014/main" id="{BBF77584-8C56-4E06-BA1A-1065E7F09E05}"/>
              </a:ext>
            </a:extLst>
          </p:cNvPr>
          <p:cNvSpPr>
            <a:spLocks noGrp="1"/>
          </p:cNvSpPr>
          <p:nvPr>
            <p:ph sz="quarter" idx="10"/>
          </p:nvPr>
        </p:nvSpPr>
        <p:spPr>
          <a:xfrm>
            <a:off x="457003" y="2154653"/>
            <a:ext cx="4139247" cy="1974217"/>
          </a:xfrm>
        </p:spPr>
        <p:txBody>
          <a:bodyPr>
            <a:normAutofit lnSpcReduction="10000"/>
          </a:bodyPr>
          <a:lstStyle/>
          <a:p>
            <a:r>
              <a:rPr lang="zh-CN" altLang="en-US" sz="1600" dirty="0"/>
              <a:t>队列安排约束</a:t>
            </a:r>
            <a:endParaRPr lang="en-US" altLang="zh-CN" sz="1600" dirty="0"/>
          </a:p>
          <a:p>
            <a:pPr marL="0" indent="0">
              <a:buNone/>
            </a:pPr>
            <a:r>
              <a:rPr lang="zh-CN" altLang="en-US" sz="1600" dirty="0"/>
              <a:t>数据的可选调度队列范围</a:t>
            </a:r>
            <a:endParaRPr lang="en-US" altLang="zh-CN" sz="1600" dirty="0"/>
          </a:p>
          <a:p>
            <a:pPr marL="0" indent="0">
              <a:buNone/>
            </a:pPr>
            <a:endParaRPr lang="en-US" altLang="zh-CN" sz="1600" b="1" dirty="0"/>
          </a:p>
          <a:p>
            <a:pPr marL="0" indent="0">
              <a:buNone/>
            </a:pPr>
            <a:endParaRPr lang="en-US" altLang="zh-CN" dirty="0"/>
          </a:p>
          <a:p>
            <a:pPr marL="0" indent="0">
              <a:buNone/>
            </a:pPr>
            <a:r>
              <a:rPr lang="zh-CN" altLang="en-US" sz="1400" b="1" dirty="0">
                <a:solidFill>
                  <a:srgbClr val="C00000"/>
                </a:solidFill>
              </a:rPr>
              <a:t>调度队列数量增加，不再局限于</a:t>
            </a:r>
            <a:r>
              <a:rPr lang="en-US" altLang="zh-CN" sz="1400" b="1" dirty="0">
                <a:solidFill>
                  <a:srgbClr val="C00000"/>
                </a:solidFill>
              </a:rPr>
              <a:t>8</a:t>
            </a:r>
            <a:r>
              <a:rPr lang="zh-CN" altLang="en-US" sz="1400" b="1" dirty="0">
                <a:solidFill>
                  <a:srgbClr val="C00000"/>
                </a:solidFill>
              </a:rPr>
              <a:t>队列</a:t>
            </a:r>
          </a:p>
          <a:p>
            <a:pPr marL="0" indent="0">
              <a:buNone/>
            </a:pPr>
            <a:endParaRPr lang="en-US" altLang="zh-CN" dirty="0"/>
          </a:p>
          <a:p>
            <a:pPr marL="0" indent="0">
              <a:buNone/>
            </a:pPr>
            <a:endParaRPr lang="en-US" altLang="zh-CN" dirty="0"/>
          </a:p>
          <a:p>
            <a:endParaRPr lang="zh-CN" altLang="en-US" dirty="0"/>
          </a:p>
        </p:txBody>
      </p:sp>
      <p:grpSp>
        <p:nvGrpSpPr>
          <p:cNvPr id="213" name="组合 212">
            <a:extLst>
              <a:ext uri="{FF2B5EF4-FFF2-40B4-BE49-F238E27FC236}">
                <a16:creationId xmlns:a16="http://schemas.microsoft.com/office/drawing/2014/main" id="{B0E02894-B106-42BA-990F-189507FFE78F}"/>
              </a:ext>
            </a:extLst>
          </p:cNvPr>
          <p:cNvGrpSpPr/>
          <p:nvPr/>
        </p:nvGrpSpPr>
        <p:grpSpPr>
          <a:xfrm>
            <a:off x="5434123" y="2596168"/>
            <a:ext cx="2789785" cy="1222352"/>
            <a:chOff x="4717511" y="2104604"/>
            <a:chExt cx="4256309" cy="1926059"/>
          </a:xfrm>
        </p:grpSpPr>
        <p:sp>
          <p:nvSpPr>
            <p:cNvPr id="50" name="矩形 49">
              <a:extLst>
                <a:ext uri="{FF2B5EF4-FFF2-40B4-BE49-F238E27FC236}">
                  <a16:creationId xmlns:a16="http://schemas.microsoft.com/office/drawing/2014/main" id="{B3B052A8-467E-4653-8888-C417BEE5926D}"/>
                </a:ext>
              </a:extLst>
            </p:cNvPr>
            <p:cNvSpPr/>
            <p:nvPr/>
          </p:nvSpPr>
          <p:spPr>
            <a:xfrm>
              <a:off x="5633316" y="2106868"/>
              <a:ext cx="2527704" cy="1923795"/>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51" name="矩形 50">
              <a:extLst>
                <a:ext uri="{FF2B5EF4-FFF2-40B4-BE49-F238E27FC236}">
                  <a16:creationId xmlns:a16="http://schemas.microsoft.com/office/drawing/2014/main" id="{E95C4575-0B23-453C-A72C-F3365705E5E0}"/>
                </a:ext>
              </a:extLst>
            </p:cNvPr>
            <p:cNvSpPr/>
            <p:nvPr/>
          </p:nvSpPr>
          <p:spPr>
            <a:xfrm>
              <a:off x="6126480" y="2184338"/>
              <a:ext cx="1885950" cy="27305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cxnSp>
          <p:nvCxnSpPr>
            <p:cNvPr id="52" name="直接连接符 51">
              <a:extLst>
                <a:ext uri="{FF2B5EF4-FFF2-40B4-BE49-F238E27FC236}">
                  <a16:creationId xmlns:a16="http://schemas.microsoft.com/office/drawing/2014/main" id="{80532272-0CCF-4489-A983-36B1017053A8}"/>
                </a:ext>
              </a:extLst>
            </p:cNvPr>
            <p:cNvCxnSpPr/>
            <p:nvPr/>
          </p:nvCxnSpPr>
          <p:spPr>
            <a:xfrm>
              <a:off x="7059930" y="2184338"/>
              <a:ext cx="0" cy="273050"/>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id="{E613A77B-F1F8-4245-8784-101A7A5F2728}"/>
                </a:ext>
              </a:extLst>
            </p:cNvPr>
            <p:cNvCxnSpPr/>
            <p:nvPr/>
          </p:nvCxnSpPr>
          <p:spPr>
            <a:xfrm>
              <a:off x="6431280" y="2184338"/>
              <a:ext cx="0" cy="273050"/>
            </a:xfrm>
            <a:prstGeom prst="line">
              <a:avLst/>
            </a:prstGeom>
          </p:spPr>
          <p:style>
            <a:lnRef idx="1">
              <a:schemeClr val="accent1"/>
            </a:lnRef>
            <a:fillRef idx="0">
              <a:schemeClr val="accent1"/>
            </a:fillRef>
            <a:effectRef idx="0">
              <a:schemeClr val="accent1"/>
            </a:effectRef>
            <a:fontRef idx="minor">
              <a:schemeClr val="tx1"/>
            </a:fontRef>
          </p:style>
        </p:cxnSp>
        <p:cxnSp>
          <p:nvCxnSpPr>
            <p:cNvPr id="54" name="直接连接符 53">
              <a:extLst>
                <a:ext uri="{FF2B5EF4-FFF2-40B4-BE49-F238E27FC236}">
                  <a16:creationId xmlns:a16="http://schemas.microsoft.com/office/drawing/2014/main" id="{7DF96A6A-A5C5-4AE1-9E6E-A296A763821C}"/>
                </a:ext>
              </a:extLst>
            </p:cNvPr>
            <p:cNvCxnSpPr/>
            <p:nvPr/>
          </p:nvCxnSpPr>
          <p:spPr>
            <a:xfrm>
              <a:off x="6745605" y="2184338"/>
              <a:ext cx="0" cy="273050"/>
            </a:xfrm>
            <a:prstGeom prst="line">
              <a:avLst/>
            </a:prstGeom>
          </p:spPr>
          <p:style>
            <a:lnRef idx="1">
              <a:schemeClr val="accent1"/>
            </a:lnRef>
            <a:fillRef idx="0">
              <a:schemeClr val="accent1"/>
            </a:fillRef>
            <a:effectRef idx="0">
              <a:schemeClr val="accent1"/>
            </a:effectRef>
            <a:fontRef idx="minor">
              <a:schemeClr val="tx1"/>
            </a:fontRef>
          </p:style>
        </p:cxnSp>
        <p:cxnSp>
          <p:nvCxnSpPr>
            <p:cNvPr id="55" name="直接连接符 54">
              <a:extLst>
                <a:ext uri="{FF2B5EF4-FFF2-40B4-BE49-F238E27FC236}">
                  <a16:creationId xmlns:a16="http://schemas.microsoft.com/office/drawing/2014/main" id="{3C7DA5D8-6C6C-407D-91C8-4A8719F4878A}"/>
                </a:ext>
              </a:extLst>
            </p:cNvPr>
            <p:cNvCxnSpPr/>
            <p:nvPr/>
          </p:nvCxnSpPr>
          <p:spPr>
            <a:xfrm>
              <a:off x="7374255" y="2184338"/>
              <a:ext cx="0" cy="273050"/>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直接连接符 55">
              <a:extLst>
                <a:ext uri="{FF2B5EF4-FFF2-40B4-BE49-F238E27FC236}">
                  <a16:creationId xmlns:a16="http://schemas.microsoft.com/office/drawing/2014/main" id="{4E34A443-D081-4478-AAD9-1696D7E151B6}"/>
                </a:ext>
              </a:extLst>
            </p:cNvPr>
            <p:cNvCxnSpPr/>
            <p:nvPr/>
          </p:nvCxnSpPr>
          <p:spPr>
            <a:xfrm>
              <a:off x="7688580" y="2184338"/>
              <a:ext cx="0" cy="273050"/>
            </a:xfrm>
            <a:prstGeom prst="line">
              <a:avLst/>
            </a:prstGeom>
          </p:spPr>
          <p:style>
            <a:lnRef idx="1">
              <a:schemeClr val="accent1"/>
            </a:lnRef>
            <a:fillRef idx="0">
              <a:schemeClr val="accent1"/>
            </a:fillRef>
            <a:effectRef idx="0">
              <a:schemeClr val="accent1"/>
            </a:effectRef>
            <a:fontRef idx="minor">
              <a:schemeClr val="tx1"/>
            </a:fontRef>
          </p:style>
        </p:cxnSp>
        <p:sp>
          <p:nvSpPr>
            <p:cNvPr id="57" name="矩形 56">
              <a:extLst>
                <a:ext uri="{FF2B5EF4-FFF2-40B4-BE49-F238E27FC236}">
                  <a16:creationId xmlns:a16="http://schemas.microsoft.com/office/drawing/2014/main" id="{6536FA8D-AF17-448D-BE37-8C2468C099A4}"/>
                </a:ext>
              </a:extLst>
            </p:cNvPr>
            <p:cNvSpPr/>
            <p:nvPr/>
          </p:nvSpPr>
          <p:spPr>
            <a:xfrm>
              <a:off x="6126480" y="2641538"/>
              <a:ext cx="1885950" cy="27305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cxnSp>
          <p:nvCxnSpPr>
            <p:cNvPr id="58" name="直接连接符 57">
              <a:extLst>
                <a:ext uri="{FF2B5EF4-FFF2-40B4-BE49-F238E27FC236}">
                  <a16:creationId xmlns:a16="http://schemas.microsoft.com/office/drawing/2014/main" id="{7F652A93-23E4-4CF2-9918-C980B6EC6706}"/>
                </a:ext>
              </a:extLst>
            </p:cNvPr>
            <p:cNvCxnSpPr/>
            <p:nvPr/>
          </p:nvCxnSpPr>
          <p:spPr>
            <a:xfrm>
              <a:off x="7059930" y="2641538"/>
              <a:ext cx="0" cy="273050"/>
            </a:xfrm>
            <a:prstGeom prst="line">
              <a:avLst/>
            </a:prstGeom>
          </p:spPr>
          <p:style>
            <a:lnRef idx="1">
              <a:schemeClr val="accent1"/>
            </a:lnRef>
            <a:fillRef idx="0">
              <a:schemeClr val="accent1"/>
            </a:fillRef>
            <a:effectRef idx="0">
              <a:schemeClr val="accent1"/>
            </a:effectRef>
            <a:fontRef idx="minor">
              <a:schemeClr val="tx1"/>
            </a:fontRef>
          </p:style>
        </p:cxnSp>
        <p:cxnSp>
          <p:nvCxnSpPr>
            <p:cNvPr id="59" name="直接连接符 58">
              <a:extLst>
                <a:ext uri="{FF2B5EF4-FFF2-40B4-BE49-F238E27FC236}">
                  <a16:creationId xmlns:a16="http://schemas.microsoft.com/office/drawing/2014/main" id="{DA2B0284-5E0A-4504-BF3E-A36588D04C80}"/>
                </a:ext>
              </a:extLst>
            </p:cNvPr>
            <p:cNvCxnSpPr/>
            <p:nvPr/>
          </p:nvCxnSpPr>
          <p:spPr>
            <a:xfrm>
              <a:off x="6431280" y="2641538"/>
              <a:ext cx="0" cy="273050"/>
            </a:xfrm>
            <a:prstGeom prst="line">
              <a:avLst/>
            </a:prstGeom>
          </p:spPr>
          <p:style>
            <a:lnRef idx="1">
              <a:schemeClr val="accent1"/>
            </a:lnRef>
            <a:fillRef idx="0">
              <a:schemeClr val="accent1"/>
            </a:fillRef>
            <a:effectRef idx="0">
              <a:schemeClr val="accent1"/>
            </a:effectRef>
            <a:fontRef idx="minor">
              <a:schemeClr val="tx1"/>
            </a:fontRef>
          </p:style>
        </p:cxnSp>
        <p:cxnSp>
          <p:nvCxnSpPr>
            <p:cNvPr id="60" name="直接连接符 59">
              <a:extLst>
                <a:ext uri="{FF2B5EF4-FFF2-40B4-BE49-F238E27FC236}">
                  <a16:creationId xmlns:a16="http://schemas.microsoft.com/office/drawing/2014/main" id="{1DEE130A-FE88-4B23-B65A-1AD7784D0754}"/>
                </a:ext>
              </a:extLst>
            </p:cNvPr>
            <p:cNvCxnSpPr/>
            <p:nvPr/>
          </p:nvCxnSpPr>
          <p:spPr>
            <a:xfrm>
              <a:off x="6745605" y="2641538"/>
              <a:ext cx="0" cy="273050"/>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42DCC03A-8D75-4173-A695-AE7334C67BA3}"/>
                </a:ext>
              </a:extLst>
            </p:cNvPr>
            <p:cNvCxnSpPr/>
            <p:nvPr/>
          </p:nvCxnSpPr>
          <p:spPr>
            <a:xfrm>
              <a:off x="7374255" y="2641538"/>
              <a:ext cx="0" cy="273050"/>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直接连接符 61">
              <a:extLst>
                <a:ext uri="{FF2B5EF4-FFF2-40B4-BE49-F238E27FC236}">
                  <a16:creationId xmlns:a16="http://schemas.microsoft.com/office/drawing/2014/main" id="{D6AD38C5-A15F-4859-B691-6B885AA63469}"/>
                </a:ext>
              </a:extLst>
            </p:cNvPr>
            <p:cNvCxnSpPr/>
            <p:nvPr/>
          </p:nvCxnSpPr>
          <p:spPr>
            <a:xfrm>
              <a:off x="7688580" y="2641538"/>
              <a:ext cx="0" cy="273050"/>
            </a:xfrm>
            <a:prstGeom prst="line">
              <a:avLst/>
            </a:prstGeom>
          </p:spPr>
          <p:style>
            <a:lnRef idx="1">
              <a:schemeClr val="accent1"/>
            </a:lnRef>
            <a:fillRef idx="0">
              <a:schemeClr val="accent1"/>
            </a:fillRef>
            <a:effectRef idx="0">
              <a:schemeClr val="accent1"/>
            </a:effectRef>
            <a:fontRef idx="minor">
              <a:schemeClr val="tx1"/>
            </a:fontRef>
          </p:style>
        </p:cxnSp>
        <p:sp>
          <p:nvSpPr>
            <p:cNvPr id="63" name="矩形 62">
              <a:extLst>
                <a:ext uri="{FF2B5EF4-FFF2-40B4-BE49-F238E27FC236}">
                  <a16:creationId xmlns:a16="http://schemas.microsoft.com/office/drawing/2014/main" id="{222ED48F-0695-4CAB-9D52-398FF76B8FB2}"/>
                </a:ext>
              </a:extLst>
            </p:cNvPr>
            <p:cNvSpPr/>
            <p:nvPr/>
          </p:nvSpPr>
          <p:spPr>
            <a:xfrm>
              <a:off x="6126480" y="3650298"/>
              <a:ext cx="1885950" cy="27305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cxnSp>
          <p:nvCxnSpPr>
            <p:cNvPr id="64" name="直接连接符 63">
              <a:extLst>
                <a:ext uri="{FF2B5EF4-FFF2-40B4-BE49-F238E27FC236}">
                  <a16:creationId xmlns:a16="http://schemas.microsoft.com/office/drawing/2014/main" id="{11580DB0-F2A0-441C-AAAA-D6E84B50DF1B}"/>
                </a:ext>
              </a:extLst>
            </p:cNvPr>
            <p:cNvCxnSpPr/>
            <p:nvPr/>
          </p:nvCxnSpPr>
          <p:spPr>
            <a:xfrm>
              <a:off x="7059930" y="3650298"/>
              <a:ext cx="0" cy="273050"/>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直接连接符 64">
              <a:extLst>
                <a:ext uri="{FF2B5EF4-FFF2-40B4-BE49-F238E27FC236}">
                  <a16:creationId xmlns:a16="http://schemas.microsoft.com/office/drawing/2014/main" id="{20818944-46F9-4A8F-B2BE-452F4E13945F}"/>
                </a:ext>
              </a:extLst>
            </p:cNvPr>
            <p:cNvCxnSpPr/>
            <p:nvPr/>
          </p:nvCxnSpPr>
          <p:spPr>
            <a:xfrm>
              <a:off x="6431280" y="3650298"/>
              <a:ext cx="0" cy="273050"/>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直接连接符 65">
              <a:extLst>
                <a:ext uri="{FF2B5EF4-FFF2-40B4-BE49-F238E27FC236}">
                  <a16:creationId xmlns:a16="http://schemas.microsoft.com/office/drawing/2014/main" id="{F5D2A198-B44F-458C-ADB0-460DCA6A62C2}"/>
                </a:ext>
              </a:extLst>
            </p:cNvPr>
            <p:cNvCxnSpPr/>
            <p:nvPr/>
          </p:nvCxnSpPr>
          <p:spPr>
            <a:xfrm>
              <a:off x="6745605" y="3650298"/>
              <a:ext cx="0" cy="273050"/>
            </a:xfrm>
            <a:prstGeom prst="line">
              <a:avLst/>
            </a:prstGeom>
          </p:spPr>
          <p:style>
            <a:lnRef idx="1">
              <a:schemeClr val="accent1"/>
            </a:lnRef>
            <a:fillRef idx="0">
              <a:schemeClr val="accent1"/>
            </a:fillRef>
            <a:effectRef idx="0">
              <a:schemeClr val="accent1"/>
            </a:effectRef>
            <a:fontRef idx="minor">
              <a:schemeClr val="tx1"/>
            </a:fontRef>
          </p:style>
        </p:cxnSp>
        <p:cxnSp>
          <p:nvCxnSpPr>
            <p:cNvPr id="67" name="直接连接符 66">
              <a:extLst>
                <a:ext uri="{FF2B5EF4-FFF2-40B4-BE49-F238E27FC236}">
                  <a16:creationId xmlns:a16="http://schemas.microsoft.com/office/drawing/2014/main" id="{4FEF224A-9271-4C83-BE21-04DE1894425B}"/>
                </a:ext>
              </a:extLst>
            </p:cNvPr>
            <p:cNvCxnSpPr/>
            <p:nvPr/>
          </p:nvCxnSpPr>
          <p:spPr>
            <a:xfrm>
              <a:off x="7374255" y="3650298"/>
              <a:ext cx="0" cy="273050"/>
            </a:xfrm>
            <a:prstGeom prst="line">
              <a:avLst/>
            </a:prstGeom>
          </p:spPr>
          <p:style>
            <a:lnRef idx="1">
              <a:schemeClr val="accent1"/>
            </a:lnRef>
            <a:fillRef idx="0">
              <a:schemeClr val="accent1"/>
            </a:fillRef>
            <a:effectRef idx="0">
              <a:schemeClr val="accent1"/>
            </a:effectRef>
            <a:fontRef idx="minor">
              <a:schemeClr val="tx1"/>
            </a:fontRef>
          </p:style>
        </p:cxnSp>
        <p:cxnSp>
          <p:nvCxnSpPr>
            <p:cNvPr id="68" name="直接连接符 67">
              <a:extLst>
                <a:ext uri="{FF2B5EF4-FFF2-40B4-BE49-F238E27FC236}">
                  <a16:creationId xmlns:a16="http://schemas.microsoft.com/office/drawing/2014/main" id="{9D1AC274-028A-4C65-A415-54BA4950E604}"/>
                </a:ext>
              </a:extLst>
            </p:cNvPr>
            <p:cNvCxnSpPr/>
            <p:nvPr/>
          </p:nvCxnSpPr>
          <p:spPr>
            <a:xfrm>
              <a:off x="7688580" y="3650298"/>
              <a:ext cx="0" cy="273050"/>
            </a:xfrm>
            <a:prstGeom prst="line">
              <a:avLst/>
            </a:prstGeom>
          </p:spPr>
          <p:style>
            <a:lnRef idx="1">
              <a:schemeClr val="accent1"/>
            </a:lnRef>
            <a:fillRef idx="0">
              <a:schemeClr val="accent1"/>
            </a:fillRef>
            <a:effectRef idx="0">
              <a:schemeClr val="accent1"/>
            </a:effectRef>
            <a:fontRef idx="minor">
              <a:schemeClr val="tx1"/>
            </a:fontRef>
          </p:style>
        </p:cxnSp>
        <p:cxnSp>
          <p:nvCxnSpPr>
            <p:cNvPr id="69" name="直接连接符 68">
              <a:extLst>
                <a:ext uri="{FF2B5EF4-FFF2-40B4-BE49-F238E27FC236}">
                  <a16:creationId xmlns:a16="http://schemas.microsoft.com/office/drawing/2014/main" id="{ABA36D8C-92F1-4C0A-B7D4-F885F5B68ABF}"/>
                </a:ext>
              </a:extLst>
            </p:cNvPr>
            <p:cNvCxnSpPr/>
            <p:nvPr/>
          </p:nvCxnSpPr>
          <p:spPr>
            <a:xfrm>
              <a:off x="6653530" y="3295588"/>
              <a:ext cx="180975" cy="0"/>
            </a:xfrm>
            <a:prstGeom prst="line">
              <a:avLst/>
            </a:prstGeom>
            <a:ln w="31750">
              <a:prstDash val="sysDot"/>
            </a:ln>
          </p:spPr>
          <p:style>
            <a:lnRef idx="1">
              <a:schemeClr val="accent1"/>
            </a:lnRef>
            <a:fillRef idx="0">
              <a:schemeClr val="accent1"/>
            </a:fillRef>
            <a:effectRef idx="0">
              <a:schemeClr val="accent1"/>
            </a:effectRef>
            <a:fontRef idx="minor">
              <a:schemeClr val="tx1"/>
            </a:fontRef>
          </p:style>
        </p:cxnSp>
        <p:cxnSp>
          <p:nvCxnSpPr>
            <p:cNvPr id="70" name="直接连接符 69">
              <a:extLst>
                <a:ext uri="{FF2B5EF4-FFF2-40B4-BE49-F238E27FC236}">
                  <a16:creationId xmlns:a16="http://schemas.microsoft.com/office/drawing/2014/main" id="{52276F8E-C15B-4931-BA2F-3BEFCF0D2C1E}"/>
                </a:ext>
              </a:extLst>
            </p:cNvPr>
            <p:cNvCxnSpPr/>
            <p:nvPr/>
          </p:nvCxnSpPr>
          <p:spPr>
            <a:xfrm>
              <a:off x="7310755" y="3295588"/>
              <a:ext cx="180975" cy="0"/>
            </a:xfrm>
            <a:prstGeom prst="line">
              <a:avLst/>
            </a:prstGeom>
            <a:ln w="31750">
              <a:prstDash val="sysDot"/>
            </a:ln>
          </p:spPr>
          <p:style>
            <a:lnRef idx="1">
              <a:schemeClr val="accent1"/>
            </a:lnRef>
            <a:fillRef idx="0">
              <a:schemeClr val="accent1"/>
            </a:fillRef>
            <a:effectRef idx="0">
              <a:schemeClr val="accent1"/>
            </a:effectRef>
            <a:fontRef idx="minor">
              <a:schemeClr val="tx1"/>
            </a:fontRef>
          </p:style>
        </p:cxnSp>
        <p:sp>
          <p:nvSpPr>
            <p:cNvPr id="83" name="TextBox 66">
              <a:extLst>
                <a:ext uri="{FF2B5EF4-FFF2-40B4-BE49-F238E27FC236}">
                  <a16:creationId xmlns:a16="http://schemas.microsoft.com/office/drawing/2014/main" id="{6016EF9D-54B6-426B-ADA7-35AF693C8474}"/>
                </a:ext>
              </a:extLst>
            </p:cNvPr>
            <p:cNvSpPr txBox="1"/>
            <p:nvPr/>
          </p:nvSpPr>
          <p:spPr>
            <a:xfrm>
              <a:off x="5720517" y="2104604"/>
              <a:ext cx="159802" cy="436467"/>
            </a:xfrm>
            <a:prstGeom prst="rect">
              <a:avLst/>
            </a:prstGeom>
            <a:noFill/>
          </p:spPr>
          <p:txBody>
            <a:bodyPr wrap="square" rtlCol="0" anchor="ctr" anchorCtr="1">
              <a:spAutoFit/>
            </a:bodyPr>
            <a:lstStyle/>
            <a:p>
              <a:r>
                <a:rPr lang="en-US" altLang="zh-CN" sz="1200" b="1" dirty="0">
                  <a:latin typeface="微软雅黑" panose="020B0503020204020204" pitchFamily="34" charset="-122"/>
                  <a:ea typeface="微软雅黑" panose="020B0503020204020204" pitchFamily="34" charset="-122"/>
                </a:rPr>
                <a:t>0</a:t>
              </a:r>
              <a:endParaRPr lang="zh-CN" altLang="en-US" sz="1200" b="1" dirty="0">
                <a:latin typeface="微软雅黑" panose="020B0503020204020204" pitchFamily="34" charset="-122"/>
                <a:ea typeface="微软雅黑" panose="020B0503020204020204" pitchFamily="34" charset="-122"/>
              </a:endParaRPr>
            </a:p>
          </p:txBody>
        </p:sp>
        <p:sp>
          <p:nvSpPr>
            <p:cNvPr id="84" name="TextBox 67">
              <a:extLst>
                <a:ext uri="{FF2B5EF4-FFF2-40B4-BE49-F238E27FC236}">
                  <a16:creationId xmlns:a16="http://schemas.microsoft.com/office/drawing/2014/main" id="{99BAFF03-3F3C-4314-A6AE-F7C384945721}"/>
                </a:ext>
              </a:extLst>
            </p:cNvPr>
            <p:cNvSpPr txBox="1"/>
            <p:nvPr/>
          </p:nvSpPr>
          <p:spPr>
            <a:xfrm>
              <a:off x="5717866" y="2550305"/>
              <a:ext cx="159802" cy="436467"/>
            </a:xfrm>
            <a:prstGeom prst="rect">
              <a:avLst/>
            </a:prstGeom>
            <a:noFill/>
          </p:spPr>
          <p:txBody>
            <a:bodyPr wrap="square" rtlCol="0" anchor="ctr" anchorCtr="1">
              <a:spAutoFit/>
            </a:bodyPr>
            <a:lstStyle/>
            <a:p>
              <a:r>
                <a:rPr lang="en-US" altLang="zh-CN" sz="1200" b="1" dirty="0">
                  <a:latin typeface="微软雅黑" panose="020B0503020204020204" pitchFamily="34" charset="-122"/>
                  <a:ea typeface="微软雅黑" panose="020B0503020204020204" pitchFamily="34" charset="-122"/>
                </a:rPr>
                <a:t>1</a:t>
              </a:r>
              <a:endParaRPr lang="zh-CN" altLang="en-US" sz="1200" b="1" dirty="0">
                <a:latin typeface="微软雅黑" panose="020B0503020204020204" pitchFamily="34" charset="-122"/>
                <a:ea typeface="微软雅黑" panose="020B0503020204020204" pitchFamily="34" charset="-122"/>
              </a:endParaRPr>
            </a:p>
          </p:txBody>
        </p:sp>
        <p:sp>
          <p:nvSpPr>
            <p:cNvPr id="86" name="矩形 85">
              <a:extLst>
                <a:ext uri="{FF2B5EF4-FFF2-40B4-BE49-F238E27FC236}">
                  <a16:creationId xmlns:a16="http://schemas.microsoft.com/office/drawing/2014/main" id="{C1D64D76-C095-449B-90A1-452DEB608D5D}"/>
                </a:ext>
              </a:extLst>
            </p:cNvPr>
            <p:cNvSpPr/>
            <p:nvPr/>
          </p:nvSpPr>
          <p:spPr>
            <a:xfrm>
              <a:off x="7688580" y="2641538"/>
              <a:ext cx="323850" cy="26549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cxnSp>
          <p:nvCxnSpPr>
            <p:cNvPr id="87" name="直接箭头连接符 86">
              <a:extLst>
                <a:ext uri="{FF2B5EF4-FFF2-40B4-BE49-F238E27FC236}">
                  <a16:creationId xmlns:a16="http://schemas.microsoft.com/office/drawing/2014/main" id="{FF2BB748-961B-4959-B5E8-76E93F3E4255}"/>
                </a:ext>
              </a:extLst>
            </p:cNvPr>
            <p:cNvCxnSpPr>
              <a:cxnSpLocks/>
              <a:endCxn id="50" idx="1"/>
            </p:cNvCxnSpPr>
            <p:nvPr/>
          </p:nvCxnSpPr>
          <p:spPr>
            <a:xfrm>
              <a:off x="4744720" y="3063813"/>
              <a:ext cx="888596" cy="4953"/>
            </a:xfrm>
            <a:prstGeom prst="straightConnector1">
              <a:avLst/>
            </a:prstGeom>
            <a:ln w="158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8" name="直接箭头连接符 87">
              <a:extLst>
                <a:ext uri="{FF2B5EF4-FFF2-40B4-BE49-F238E27FC236}">
                  <a16:creationId xmlns:a16="http://schemas.microsoft.com/office/drawing/2014/main" id="{5F351598-395C-4250-9D3D-6671672159F0}"/>
                </a:ext>
              </a:extLst>
            </p:cNvPr>
            <p:cNvCxnSpPr>
              <a:cxnSpLocks/>
              <a:stCxn id="50" idx="3"/>
            </p:cNvCxnSpPr>
            <p:nvPr/>
          </p:nvCxnSpPr>
          <p:spPr>
            <a:xfrm flipV="1">
              <a:off x="8161020" y="3063814"/>
              <a:ext cx="812800" cy="4952"/>
            </a:xfrm>
            <a:prstGeom prst="straightConnector1">
              <a:avLst/>
            </a:prstGeom>
            <a:ln w="158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89" name="矩形 88">
              <a:extLst>
                <a:ext uri="{FF2B5EF4-FFF2-40B4-BE49-F238E27FC236}">
                  <a16:creationId xmlns:a16="http://schemas.microsoft.com/office/drawing/2014/main" id="{57B91807-EFF2-4045-96EA-B0413CDD79BD}"/>
                </a:ext>
              </a:extLst>
            </p:cNvPr>
            <p:cNvSpPr/>
            <p:nvPr/>
          </p:nvSpPr>
          <p:spPr>
            <a:xfrm>
              <a:off x="4951095" y="3239949"/>
              <a:ext cx="323850" cy="26549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pic>
          <p:nvPicPr>
            <p:cNvPr id="93" name="图片 92" descr="\documentclass{article}&#10;\usepackage{amsmath}&#10;\pagestyle{empty}&#10;\begin{document}&#10;$Q_{max}^a$&#10;&#10;&#10;\end{document}" title="IguanaTex Bitmap Display">
              <a:extLst>
                <a:ext uri="{FF2B5EF4-FFF2-40B4-BE49-F238E27FC236}">
                  <a16:creationId xmlns:a16="http://schemas.microsoft.com/office/drawing/2014/main" id="{BE74BBB0-DA9E-4B16-B0EB-FA1C4CEB7177}"/>
                </a:ext>
              </a:extLst>
            </p:cNvPr>
            <p:cNvPicPr>
              <a:picLocks noChangeAspect="1"/>
            </p:cNvPicPr>
            <p:nvPr>
              <p:custDataLst>
                <p:tags r:id="rId12"/>
              </p:custDataLst>
            </p:nvPr>
          </p:nvPicPr>
          <p:blipFill>
            <a:blip r:embed="rId19" cstate="print">
              <a:extLst>
                <a:ext uri="{28A0092B-C50C-407E-A947-70E740481C1C}">
                  <a14:useLocalDpi xmlns:a14="http://schemas.microsoft.com/office/drawing/2010/main" val="0"/>
                </a:ext>
              </a:extLst>
            </a:blip>
            <a:stretch>
              <a:fillRect/>
            </a:stretch>
          </p:blipFill>
          <p:spPr>
            <a:xfrm>
              <a:off x="5717867" y="3717237"/>
              <a:ext cx="333487" cy="139172"/>
            </a:xfrm>
            <a:prstGeom prst="rect">
              <a:avLst/>
            </a:prstGeom>
          </p:spPr>
        </p:pic>
        <p:pic>
          <p:nvPicPr>
            <p:cNvPr id="103" name="图片 102" descr="\documentclass{article}&#10;\usepackage{amsmath}&#10;\pagestyle{empty}&#10;\begin{document}&#10;&#10;$[v_x,v_a]$&#10;&#10;&#10;\end{document}" title="IguanaTex Bitmap Display">
              <a:extLst>
                <a:ext uri="{FF2B5EF4-FFF2-40B4-BE49-F238E27FC236}">
                  <a16:creationId xmlns:a16="http://schemas.microsoft.com/office/drawing/2014/main" id="{C26CEDD2-3F99-46E0-B6D5-1435D1A1C0E6}"/>
                </a:ext>
              </a:extLst>
            </p:cNvPr>
            <p:cNvPicPr>
              <a:picLocks noChangeAspect="1"/>
            </p:cNvPicPr>
            <p:nvPr>
              <p:custDataLst>
                <p:tags r:id="rId13"/>
              </p:custDataLst>
            </p:nvPr>
          </p:nvPicPr>
          <p:blipFill>
            <a:blip r:embed="rId20" cstate="print">
              <a:extLst>
                <a:ext uri="{28A0092B-C50C-407E-A947-70E740481C1C}">
                  <a14:useLocalDpi xmlns:a14="http://schemas.microsoft.com/office/drawing/2010/main" val="0"/>
                </a:ext>
              </a:extLst>
            </a:blip>
            <a:stretch>
              <a:fillRect/>
            </a:stretch>
          </p:blipFill>
          <p:spPr>
            <a:xfrm>
              <a:off x="4717511" y="2772644"/>
              <a:ext cx="690286" cy="254476"/>
            </a:xfrm>
            <a:prstGeom prst="rect">
              <a:avLst/>
            </a:prstGeom>
          </p:spPr>
        </p:pic>
        <p:pic>
          <p:nvPicPr>
            <p:cNvPr id="105" name="图片 104" descr="\documentclass{article}&#10;\usepackage{amsmath}&#10;\pagestyle{empty}&#10;\begin{document}&#10;&#10;&#10;$[v_a,v_b]$&#10;&#10;\end{document}" title="IguanaTex Bitmap Display">
              <a:extLst>
                <a:ext uri="{FF2B5EF4-FFF2-40B4-BE49-F238E27FC236}">
                  <a16:creationId xmlns:a16="http://schemas.microsoft.com/office/drawing/2014/main" id="{F7786E31-C715-4942-903F-77B9C80F504A}"/>
                </a:ext>
              </a:extLst>
            </p:cNvPr>
            <p:cNvPicPr>
              <a:picLocks noChangeAspect="1"/>
            </p:cNvPicPr>
            <p:nvPr>
              <p:custDataLst>
                <p:tags r:id="rId14"/>
              </p:custDataLst>
            </p:nvPr>
          </p:nvPicPr>
          <p:blipFill>
            <a:blip r:embed="rId21" cstate="print">
              <a:extLst>
                <a:ext uri="{28A0092B-C50C-407E-A947-70E740481C1C}">
                  <a14:useLocalDpi xmlns:a14="http://schemas.microsoft.com/office/drawing/2010/main" val="0"/>
                </a:ext>
              </a:extLst>
            </a:blip>
            <a:stretch>
              <a:fillRect/>
            </a:stretch>
          </p:blipFill>
          <p:spPr>
            <a:xfrm>
              <a:off x="8235229" y="2768537"/>
              <a:ext cx="664381" cy="254476"/>
            </a:xfrm>
            <a:prstGeom prst="rect">
              <a:avLst/>
            </a:prstGeom>
          </p:spPr>
        </p:pic>
        <p:pic>
          <p:nvPicPr>
            <p:cNvPr id="122" name="Picture 19" descr="\documentclass{article}&#10;\usepackage{amsmath}&#10;\pagestyle{empty}&#10;\begin{document}&#10;&#10;$f_i$&#10;&#10;&#10;\end{document}" title="IguanaTex Bitmap Display">
              <a:extLst>
                <a:ext uri="{FF2B5EF4-FFF2-40B4-BE49-F238E27FC236}">
                  <a16:creationId xmlns:a16="http://schemas.microsoft.com/office/drawing/2014/main" id="{D498E999-C5B6-480D-8C8F-B7A7F0E4CBB1}"/>
                </a:ext>
              </a:extLst>
            </p:cNvPr>
            <p:cNvPicPr>
              <a:picLocks noChangeAspect="1"/>
            </p:cNvPicPr>
            <p:nvPr>
              <p:custDataLst>
                <p:tags r:id="rId15"/>
              </p:custDataLst>
            </p:nvPr>
          </p:nvPicPr>
          <p:blipFill>
            <a:blip r:embed="rId22" cstate="print">
              <a:extLst>
                <a:ext uri="{28A0092B-C50C-407E-A947-70E740481C1C}">
                  <a14:useLocalDpi xmlns:a14="http://schemas.microsoft.com/office/drawing/2010/main" val="0"/>
                </a:ext>
              </a:extLst>
            </a:blip>
            <a:stretch>
              <a:fillRect/>
            </a:stretch>
          </p:blipFill>
          <p:spPr>
            <a:xfrm>
              <a:off x="5043534" y="3574258"/>
              <a:ext cx="138971" cy="184076"/>
            </a:xfrm>
            <a:prstGeom prst="rect">
              <a:avLst/>
            </a:prstGeom>
          </p:spPr>
        </p:pic>
      </p:grpSp>
      <p:sp>
        <p:nvSpPr>
          <p:cNvPr id="214" name="内容占位符 1">
            <a:extLst>
              <a:ext uri="{FF2B5EF4-FFF2-40B4-BE49-F238E27FC236}">
                <a16:creationId xmlns:a16="http://schemas.microsoft.com/office/drawing/2014/main" id="{FB5795AB-11DC-4F26-A3D5-572530A5BD6D}"/>
              </a:ext>
            </a:extLst>
          </p:cNvPr>
          <p:cNvSpPr txBox="1">
            <a:spLocks/>
          </p:cNvSpPr>
          <p:nvPr/>
        </p:nvSpPr>
        <p:spPr>
          <a:xfrm>
            <a:off x="384886" y="4248832"/>
            <a:ext cx="4353471" cy="239502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1600" dirty="0"/>
              <a:t>入口隔离约束</a:t>
            </a:r>
            <a:endParaRPr lang="en-US" altLang="zh-CN" sz="1600" dirty="0"/>
          </a:p>
          <a:p>
            <a:pPr marL="0" indent="0">
              <a:buFont typeface="Calibri" panose="020F0502020204030204" pitchFamily="34" charset="0"/>
              <a:buNone/>
            </a:pPr>
            <a:r>
              <a:rPr lang="zh-CN" altLang="en-US" sz="1400" b="1" dirty="0"/>
              <a:t>在输出端口队列中</a:t>
            </a:r>
            <a:r>
              <a:rPr lang="zh-CN" altLang="en-US" sz="1400" dirty="0"/>
              <a:t>，发送至同一调度队列排序的数据需要保证其到达的时间不能重叠。</a:t>
            </a:r>
            <a:endParaRPr lang="en-US" altLang="zh-CN" sz="1400" dirty="0"/>
          </a:p>
          <a:p>
            <a:pPr marL="0" indent="0">
              <a:buNone/>
            </a:pPr>
            <a:r>
              <a:rPr lang="zh-CN" altLang="en-US" sz="1400" b="1" dirty="0"/>
              <a:t>在</a:t>
            </a:r>
            <a:r>
              <a:rPr lang="en-US" altLang="zh-CN" sz="1400" b="1" dirty="0" err="1"/>
              <a:t>VQSA</a:t>
            </a:r>
            <a:r>
              <a:rPr lang="zh-CN" altLang="en-US" sz="1400" b="1" dirty="0"/>
              <a:t>中</a:t>
            </a:r>
            <a:r>
              <a:rPr lang="zh-CN" altLang="en-US" sz="1400" dirty="0"/>
              <a:t>，数据的存储由</a:t>
            </a:r>
            <a:r>
              <a:rPr lang="en-US" altLang="zh-CN" sz="1400" dirty="0" err="1"/>
              <a:t>PSM</a:t>
            </a:r>
            <a:r>
              <a:rPr lang="zh-CN" altLang="en-US" sz="1400" dirty="0"/>
              <a:t>模块管理，调度队列是一个标签，因此不需要设置入口隔离约束。</a:t>
            </a:r>
            <a:endParaRPr lang="en-US" altLang="zh-CN" sz="1400" dirty="0"/>
          </a:p>
          <a:p>
            <a:pPr marL="0" indent="0">
              <a:buNone/>
            </a:pPr>
            <a:r>
              <a:rPr lang="en-US" altLang="zh-CN" sz="1400" b="1" dirty="0">
                <a:solidFill>
                  <a:srgbClr val="C00000"/>
                </a:solidFill>
              </a:rPr>
              <a:t>VQSA </a:t>
            </a:r>
            <a:r>
              <a:rPr lang="zh-CN" altLang="en-US" sz="1400" b="1" dirty="0">
                <a:solidFill>
                  <a:srgbClr val="C00000"/>
                </a:solidFill>
              </a:rPr>
              <a:t>从硬件上解决数据流的入队冲突，不需要设置入口隔离约束</a:t>
            </a:r>
          </a:p>
          <a:p>
            <a:pPr marL="0" indent="0">
              <a:buNone/>
            </a:pPr>
            <a:endParaRPr lang="en-US" altLang="zh-CN" sz="1400" dirty="0"/>
          </a:p>
          <a:p>
            <a:pPr marL="0" indent="0">
              <a:buFont typeface="Calibri" panose="020F0502020204030204" pitchFamily="34" charset="0"/>
              <a:buNone/>
            </a:pPr>
            <a:endParaRPr lang="en-US" altLang="zh-CN" sz="1600" dirty="0"/>
          </a:p>
          <a:p>
            <a:pPr marL="0" indent="0">
              <a:buFont typeface="Calibri" panose="020F0502020204030204" pitchFamily="34" charset="0"/>
              <a:buNone/>
            </a:pPr>
            <a:endParaRPr lang="en-US" altLang="zh-CN" dirty="0"/>
          </a:p>
          <a:p>
            <a:pPr marL="0" indent="0">
              <a:buFont typeface="Calibri" panose="020F0502020204030204" pitchFamily="34" charset="0"/>
              <a:buNone/>
            </a:pPr>
            <a:endParaRPr lang="zh-CN" altLang="en-US" dirty="0"/>
          </a:p>
        </p:txBody>
      </p:sp>
      <p:grpSp>
        <p:nvGrpSpPr>
          <p:cNvPr id="215" name="组合 214">
            <a:extLst>
              <a:ext uri="{FF2B5EF4-FFF2-40B4-BE49-F238E27FC236}">
                <a16:creationId xmlns:a16="http://schemas.microsoft.com/office/drawing/2014/main" id="{E3E3A05D-7A32-4676-8B58-CEF7B61B009E}"/>
              </a:ext>
            </a:extLst>
          </p:cNvPr>
          <p:cNvGrpSpPr/>
          <p:nvPr/>
        </p:nvGrpSpPr>
        <p:grpSpPr>
          <a:xfrm>
            <a:off x="5515880" y="4262977"/>
            <a:ext cx="3094207" cy="1027122"/>
            <a:chOff x="4504727" y="2143325"/>
            <a:chExt cx="4361460" cy="1534075"/>
          </a:xfrm>
        </p:grpSpPr>
        <p:sp>
          <p:nvSpPr>
            <p:cNvPr id="216" name="矩形 215">
              <a:extLst>
                <a:ext uri="{FF2B5EF4-FFF2-40B4-BE49-F238E27FC236}">
                  <a16:creationId xmlns:a16="http://schemas.microsoft.com/office/drawing/2014/main" id="{AF694A79-7577-4972-A63B-85BDEE74929C}"/>
                </a:ext>
              </a:extLst>
            </p:cNvPr>
            <p:cNvSpPr/>
            <p:nvPr/>
          </p:nvSpPr>
          <p:spPr>
            <a:xfrm>
              <a:off x="6050866" y="2370922"/>
              <a:ext cx="1885950" cy="27305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cxnSp>
          <p:nvCxnSpPr>
            <p:cNvPr id="217" name="直接连接符 216">
              <a:extLst>
                <a:ext uri="{FF2B5EF4-FFF2-40B4-BE49-F238E27FC236}">
                  <a16:creationId xmlns:a16="http://schemas.microsoft.com/office/drawing/2014/main" id="{961CA022-EFDF-4EDE-ADAB-EC9E6699EA27}"/>
                </a:ext>
              </a:extLst>
            </p:cNvPr>
            <p:cNvCxnSpPr/>
            <p:nvPr/>
          </p:nvCxnSpPr>
          <p:spPr>
            <a:xfrm>
              <a:off x="6984316" y="2370922"/>
              <a:ext cx="0" cy="27305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8" name="直接连接符 217">
              <a:extLst>
                <a:ext uri="{FF2B5EF4-FFF2-40B4-BE49-F238E27FC236}">
                  <a16:creationId xmlns:a16="http://schemas.microsoft.com/office/drawing/2014/main" id="{041964D2-F0E5-4A86-8939-AA96C2B5D79A}"/>
                </a:ext>
              </a:extLst>
            </p:cNvPr>
            <p:cNvCxnSpPr/>
            <p:nvPr/>
          </p:nvCxnSpPr>
          <p:spPr>
            <a:xfrm>
              <a:off x="6355666" y="2370922"/>
              <a:ext cx="0" cy="27305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9" name="直接连接符 218">
              <a:extLst>
                <a:ext uri="{FF2B5EF4-FFF2-40B4-BE49-F238E27FC236}">
                  <a16:creationId xmlns:a16="http://schemas.microsoft.com/office/drawing/2014/main" id="{707DC6E5-DF89-4E0B-9F6C-EB695B2FA7FC}"/>
                </a:ext>
              </a:extLst>
            </p:cNvPr>
            <p:cNvCxnSpPr/>
            <p:nvPr/>
          </p:nvCxnSpPr>
          <p:spPr>
            <a:xfrm>
              <a:off x="6669991" y="2370922"/>
              <a:ext cx="0" cy="27305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0" name="直接连接符 219">
              <a:extLst>
                <a:ext uri="{FF2B5EF4-FFF2-40B4-BE49-F238E27FC236}">
                  <a16:creationId xmlns:a16="http://schemas.microsoft.com/office/drawing/2014/main" id="{25DD1E2F-5067-40A6-8552-7279EB333165}"/>
                </a:ext>
              </a:extLst>
            </p:cNvPr>
            <p:cNvCxnSpPr/>
            <p:nvPr/>
          </p:nvCxnSpPr>
          <p:spPr>
            <a:xfrm>
              <a:off x="7298641" y="2370922"/>
              <a:ext cx="0" cy="27305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1" name="直接连接符 220">
              <a:extLst>
                <a:ext uri="{FF2B5EF4-FFF2-40B4-BE49-F238E27FC236}">
                  <a16:creationId xmlns:a16="http://schemas.microsoft.com/office/drawing/2014/main" id="{7D3A7D74-96CE-43EC-9B64-E2341BE44CDC}"/>
                </a:ext>
              </a:extLst>
            </p:cNvPr>
            <p:cNvCxnSpPr/>
            <p:nvPr/>
          </p:nvCxnSpPr>
          <p:spPr>
            <a:xfrm>
              <a:off x="7612966" y="2370922"/>
              <a:ext cx="0" cy="273050"/>
            </a:xfrm>
            <a:prstGeom prst="line">
              <a:avLst/>
            </a:prstGeom>
          </p:spPr>
          <p:style>
            <a:lnRef idx="1">
              <a:schemeClr val="accent1"/>
            </a:lnRef>
            <a:fillRef idx="0">
              <a:schemeClr val="accent1"/>
            </a:fillRef>
            <a:effectRef idx="0">
              <a:schemeClr val="accent1"/>
            </a:effectRef>
            <a:fontRef idx="minor">
              <a:schemeClr val="tx1"/>
            </a:fontRef>
          </p:style>
        </p:cxnSp>
        <p:sp>
          <p:nvSpPr>
            <p:cNvPr id="222" name="矩形 221">
              <a:extLst>
                <a:ext uri="{FF2B5EF4-FFF2-40B4-BE49-F238E27FC236}">
                  <a16:creationId xmlns:a16="http://schemas.microsoft.com/office/drawing/2014/main" id="{A0B2B22A-AF84-407F-B34E-1C1B8ACFC98A}"/>
                </a:ext>
              </a:extLst>
            </p:cNvPr>
            <p:cNvSpPr/>
            <p:nvPr/>
          </p:nvSpPr>
          <p:spPr>
            <a:xfrm>
              <a:off x="6050866" y="2828122"/>
              <a:ext cx="1885950" cy="27305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cxnSp>
          <p:nvCxnSpPr>
            <p:cNvPr id="223" name="直接连接符 222">
              <a:extLst>
                <a:ext uri="{FF2B5EF4-FFF2-40B4-BE49-F238E27FC236}">
                  <a16:creationId xmlns:a16="http://schemas.microsoft.com/office/drawing/2014/main" id="{A3EA056F-9216-4EBB-BE3E-935D7AAE3A3E}"/>
                </a:ext>
              </a:extLst>
            </p:cNvPr>
            <p:cNvCxnSpPr/>
            <p:nvPr/>
          </p:nvCxnSpPr>
          <p:spPr>
            <a:xfrm>
              <a:off x="6984316" y="2828122"/>
              <a:ext cx="0" cy="27305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4" name="直接连接符 223">
              <a:extLst>
                <a:ext uri="{FF2B5EF4-FFF2-40B4-BE49-F238E27FC236}">
                  <a16:creationId xmlns:a16="http://schemas.microsoft.com/office/drawing/2014/main" id="{17D41171-73BC-4D8D-ADD0-E4A2C3E03E94}"/>
                </a:ext>
              </a:extLst>
            </p:cNvPr>
            <p:cNvCxnSpPr/>
            <p:nvPr/>
          </p:nvCxnSpPr>
          <p:spPr>
            <a:xfrm>
              <a:off x="6355666" y="2828122"/>
              <a:ext cx="0" cy="27305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5" name="直接连接符 224">
              <a:extLst>
                <a:ext uri="{FF2B5EF4-FFF2-40B4-BE49-F238E27FC236}">
                  <a16:creationId xmlns:a16="http://schemas.microsoft.com/office/drawing/2014/main" id="{7A6D48EB-8C97-4035-8918-5F2AD57194FA}"/>
                </a:ext>
              </a:extLst>
            </p:cNvPr>
            <p:cNvCxnSpPr/>
            <p:nvPr/>
          </p:nvCxnSpPr>
          <p:spPr>
            <a:xfrm>
              <a:off x="6669991" y="2828122"/>
              <a:ext cx="0" cy="27305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6" name="直接连接符 225">
              <a:extLst>
                <a:ext uri="{FF2B5EF4-FFF2-40B4-BE49-F238E27FC236}">
                  <a16:creationId xmlns:a16="http://schemas.microsoft.com/office/drawing/2014/main" id="{F9940D16-128F-48AF-A7E3-71B8B4EE8EF7}"/>
                </a:ext>
              </a:extLst>
            </p:cNvPr>
            <p:cNvCxnSpPr/>
            <p:nvPr/>
          </p:nvCxnSpPr>
          <p:spPr>
            <a:xfrm>
              <a:off x="7298641" y="2828122"/>
              <a:ext cx="0" cy="27305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7" name="直接连接符 226">
              <a:extLst>
                <a:ext uri="{FF2B5EF4-FFF2-40B4-BE49-F238E27FC236}">
                  <a16:creationId xmlns:a16="http://schemas.microsoft.com/office/drawing/2014/main" id="{FD858FA3-57B7-4706-9E32-C3E5585FA940}"/>
                </a:ext>
              </a:extLst>
            </p:cNvPr>
            <p:cNvCxnSpPr/>
            <p:nvPr/>
          </p:nvCxnSpPr>
          <p:spPr>
            <a:xfrm>
              <a:off x="7612966" y="2828122"/>
              <a:ext cx="0" cy="27305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8" name="直接箭头连接符 227">
              <a:extLst>
                <a:ext uri="{FF2B5EF4-FFF2-40B4-BE49-F238E27FC236}">
                  <a16:creationId xmlns:a16="http://schemas.microsoft.com/office/drawing/2014/main" id="{8D7971AB-25E2-43A4-937D-DF090E6E5B76}"/>
                </a:ext>
              </a:extLst>
            </p:cNvPr>
            <p:cNvCxnSpPr>
              <a:cxnSpLocks/>
            </p:cNvCxnSpPr>
            <p:nvPr/>
          </p:nvCxnSpPr>
          <p:spPr>
            <a:xfrm flipV="1">
              <a:off x="8053387" y="2707353"/>
              <a:ext cx="812800" cy="4952"/>
            </a:xfrm>
            <a:prstGeom prst="straightConnector1">
              <a:avLst/>
            </a:prstGeom>
            <a:ln w="158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29" name="矩形 228">
              <a:extLst>
                <a:ext uri="{FF2B5EF4-FFF2-40B4-BE49-F238E27FC236}">
                  <a16:creationId xmlns:a16="http://schemas.microsoft.com/office/drawing/2014/main" id="{D9F6667B-15C2-476F-9B83-CF4D534D25ED}"/>
                </a:ext>
              </a:extLst>
            </p:cNvPr>
            <p:cNvSpPr/>
            <p:nvPr/>
          </p:nvSpPr>
          <p:spPr>
            <a:xfrm>
              <a:off x="4504727" y="2370922"/>
              <a:ext cx="323850" cy="265499"/>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pic>
          <p:nvPicPr>
            <p:cNvPr id="230" name="图片 229" descr="\documentclass{article}&#10;\usepackage{amsmath}&#10;\pagestyle{empty}&#10;\begin{document}&#10;&#10;$[v_x,v_a]$&#10;&#10;&#10;\end{document}" title="IguanaTex Bitmap Display">
              <a:extLst>
                <a:ext uri="{FF2B5EF4-FFF2-40B4-BE49-F238E27FC236}">
                  <a16:creationId xmlns:a16="http://schemas.microsoft.com/office/drawing/2014/main" id="{1AD60834-9378-4F2B-B0FF-1C1BC822B541}"/>
                </a:ext>
              </a:extLst>
            </p:cNvPr>
            <p:cNvPicPr>
              <a:picLocks noChangeAspect="1"/>
            </p:cNvPicPr>
            <p:nvPr>
              <p:custDataLst>
                <p:tags r:id="rId7"/>
              </p:custDataLst>
            </p:nvPr>
          </p:nvPicPr>
          <p:blipFill>
            <a:blip r:embed="rId20" cstate="print">
              <a:extLst>
                <a:ext uri="{28A0092B-C50C-407E-A947-70E740481C1C}">
                  <a14:useLocalDpi xmlns:a14="http://schemas.microsoft.com/office/drawing/2010/main" val="0"/>
                </a:ext>
              </a:extLst>
            </a:blip>
            <a:stretch>
              <a:fillRect/>
            </a:stretch>
          </p:blipFill>
          <p:spPr>
            <a:xfrm>
              <a:off x="5036731" y="2143325"/>
              <a:ext cx="690286" cy="254476"/>
            </a:xfrm>
            <a:prstGeom prst="rect">
              <a:avLst/>
            </a:prstGeom>
          </p:spPr>
        </p:pic>
        <p:pic>
          <p:nvPicPr>
            <p:cNvPr id="231" name="图片 230" descr="\documentclass{article}&#10;\usepackage{amsmath}&#10;\pagestyle{empty}&#10;\begin{document}&#10;&#10;&#10;$[v_a,v_b]$&#10;&#10;\end{document}" title="IguanaTex Bitmap Display">
              <a:extLst>
                <a:ext uri="{FF2B5EF4-FFF2-40B4-BE49-F238E27FC236}">
                  <a16:creationId xmlns:a16="http://schemas.microsoft.com/office/drawing/2014/main" id="{7766BE58-3844-49CB-B0FE-971C0C9B3596}"/>
                </a:ext>
              </a:extLst>
            </p:cNvPr>
            <p:cNvPicPr>
              <a:picLocks noChangeAspect="1"/>
            </p:cNvPicPr>
            <p:nvPr>
              <p:custDataLst>
                <p:tags r:id="rId8"/>
              </p:custDataLst>
            </p:nvPr>
          </p:nvPicPr>
          <p:blipFill>
            <a:blip r:embed="rId21" cstate="print">
              <a:extLst>
                <a:ext uri="{28A0092B-C50C-407E-A947-70E740481C1C}">
                  <a14:useLocalDpi xmlns:a14="http://schemas.microsoft.com/office/drawing/2010/main" val="0"/>
                </a:ext>
              </a:extLst>
            </a:blip>
            <a:stretch>
              <a:fillRect/>
            </a:stretch>
          </p:blipFill>
          <p:spPr>
            <a:xfrm>
              <a:off x="8127596" y="2412076"/>
              <a:ext cx="664381" cy="254476"/>
            </a:xfrm>
            <a:prstGeom prst="rect">
              <a:avLst/>
            </a:prstGeom>
          </p:spPr>
        </p:pic>
        <p:pic>
          <p:nvPicPr>
            <p:cNvPr id="232" name="Picture 19" descr="\documentclass{article}&#10;\usepackage{amsmath}&#10;\pagestyle{empty}&#10;\begin{document}&#10;&#10;$f_i$&#10;&#10;&#10;\end{document}" title="IguanaTex Bitmap Display">
              <a:extLst>
                <a:ext uri="{FF2B5EF4-FFF2-40B4-BE49-F238E27FC236}">
                  <a16:creationId xmlns:a16="http://schemas.microsoft.com/office/drawing/2014/main" id="{1AA2389D-DDD0-4D88-917E-C844D294C97B}"/>
                </a:ext>
              </a:extLst>
            </p:cNvPr>
            <p:cNvPicPr>
              <a:picLocks noChangeAspect="1"/>
            </p:cNvPicPr>
            <p:nvPr>
              <p:custDataLst>
                <p:tags r:id="rId9"/>
              </p:custDataLst>
            </p:nvPr>
          </p:nvPicPr>
          <p:blipFill>
            <a:blip r:embed="rId22" cstate="print">
              <a:extLst>
                <a:ext uri="{28A0092B-C50C-407E-A947-70E740481C1C}">
                  <a14:useLocalDpi xmlns:a14="http://schemas.microsoft.com/office/drawing/2010/main" val="0"/>
                </a:ext>
              </a:extLst>
            </a:blip>
            <a:stretch>
              <a:fillRect/>
            </a:stretch>
          </p:blipFill>
          <p:spPr>
            <a:xfrm>
              <a:off x="4597166" y="2705231"/>
              <a:ext cx="138971" cy="184076"/>
            </a:xfrm>
            <a:prstGeom prst="rect">
              <a:avLst/>
            </a:prstGeom>
          </p:spPr>
        </p:pic>
        <p:sp>
          <p:nvSpPr>
            <p:cNvPr id="233" name="矩形 232">
              <a:extLst>
                <a:ext uri="{FF2B5EF4-FFF2-40B4-BE49-F238E27FC236}">
                  <a16:creationId xmlns:a16="http://schemas.microsoft.com/office/drawing/2014/main" id="{F5004696-92B1-434C-858E-0A2AF3147648}"/>
                </a:ext>
              </a:extLst>
            </p:cNvPr>
            <p:cNvSpPr/>
            <p:nvPr/>
          </p:nvSpPr>
          <p:spPr>
            <a:xfrm>
              <a:off x="5996266" y="2288155"/>
              <a:ext cx="2000859" cy="951841"/>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cxnSp>
          <p:nvCxnSpPr>
            <p:cNvPr id="234" name="直接箭头连接符 233">
              <a:extLst>
                <a:ext uri="{FF2B5EF4-FFF2-40B4-BE49-F238E27FC236}">
                  <a16:creationId xmlns:a16="http://schemas.microsoft.com/office/drawing/2014/main" id="{FB63E684-B7AB-4647-9BAE-54966C4D0255}"/>
                </a:ext>
              </a:extLst>
            </p:cNvPr>
            <p:cNvCxnSpPr>
              <a:endCxn id="216" idx="1"/>
            </p:cNvCxnSpPr>
            <p:nvPr/>
          </p:nvCxnSpPr>
          <p:spPr>
            <a:xfrm>
              <a:off x="4935901" y="2507447"/>
              <a:ext cx="111496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5" name="直接箭头连接符 234">
              <a:extLst>
                <a:ext uri="{FF2B5EF4-FFF2-40B4-BE49-F238E27FC236}">
                  <a16:creationId xmlns:a16="http://schemas.microsoft.com/office/drawing/2014/main" id="{8A5FFE64-08AA-46C5-95DC-97704A2334A0}"/>
                </a:ext>
              </a:extLst>
            </p:cNvPr>
            <p:cNvCxnSpPr/>
            <p:nvPr/>
          </p:nvCxnSpPr>
          <p:spPr>
            <a:xfrm flipV="1">
              <a:off x="5036731" y="2507447"/>
              <a:ext cx="1014135" cy="7325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6" name="矩形 235">
              <a:extLst>
                <a:ext uri="{FF2B5EF4-FFF2-40B4-BE49-F238E27FC236}">
                  <a16:creationId xmlns:a16="http://schemas.microsoft.com/office/drawing/2014/main" id="{71AF0D7D-E6CE-46EE-9799-6C36013D3087}"/>
                </a:ext>
              </a:extLst>
            </p:cNvPr>
            <p:cNvSpPr/>
            <p:nvPr/>
          </p:nvSpPr>
          <p:spPr>
            <a:xfrm>
              <a:off x="4532452" y="3097016"/>
              <a:ext cx="323850" cy="265499"/>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pic>
          <p:nvPicPr>
            <p:cNvPr id="237" name="图片 236" descr="\documentclass{article}&#10;\usepackage{amsmath}&#10;\pagestyle{empty}&#10;\begin{document}&#10;&#10;$f_j$&#10;&#10;&#10;\end{document}" title="IguanaTex Bitmap Display">
              <a:extLst>
                <a:ext uri="{FF2B5EF4-FFF2-40B4-BE49-F238E27FC236}">
                  <a16:creationId xmlns:a16="http://schemas.microsoft.com/office/drawing/2014/main" id="{14373BFB-EF64-44E4-9708-DD24B693C4FA}"/>
                </a:ext>
              </a:extLst>
            </p:cNvPr>
            <p:cNvPicPr>
              <a:picLocks noChangeAspect="1"/>
            </p:cNvPicPr>
            <p:nvPr>
              <p:custDataLst>
                <p:tags r:id="rId10"/>
              </p:custDataLst>
            </p:nvPr>
          </p:nvPicPr>
          <p:blipFill>
            <a:blip r:embed="rId23" cstate="print">
              <a:extLst>
                <a:ext uri="{28A0092B-C50C-407E-A947-70E740481C1C}">
                  <a14:useLocalDpi xmlns:a14="http://schemas.microsoft.com/office/drawing/2010/main" val="0"/>
                </a:ext>
              </a:extLst>
            </a:blip>
            <a:stretch>
              <a:fillRect/>
            </a:stretch>
          </p:blipFill>
          <p:spPr>
            <a:xfrm>
              <a:off x="4614318" y="3463048"/>
              <a:ext cx="160118" cy="214352"/>
            </a:xfrm>
            <a:prstGeom prst="rect">
              <a:avLst/>
            </a:prstGeom>
          </p:spPr>
        </p:pic>
        <p:pic>
          <p:nvPicPr>
            <p:cNvPr id="238" name="图片 237" descr="\documentclass{article}&#10;\usepackage{amsmath}&#10;\pagestyle{empty}&#10;\begin{document}&#10;&#10;$[v_y,v_a]$&#10;&#10;&#10;\end{document}" title="IguanaTex Bitmap Display">
              <a:extLst>
                <a:ext uri="{FF2B5EF4-FFF2-40B4-BE49-F238E27FC236}">
                  <a16:creationId xmlns:a16="http://schemas.microsoft.com/office/drawing/2014/main" id="{8DA8B155-45EB-4E70-AAC2-88A6D3F93670}"/>
                </a:ext>
              </a:extLst>
            </p:cNvPr>
            <p:cNvPicPr>
              <a:picLocks noChangeAspect="1"/>
            </p:cNvPicPr>
            <p:nvPr>
              <p:custDataLst>
                <p:tags r:id="rId11"/>
              </p:custDataLst>
            </p:nvPr>
          </p:nvPicPr>
          <p:blipFill>
            <a:blip r:embed="rId24" cstate="print">
              <a:extLst>
                <a:ext uri="{28A0092B-C50C-407E-A947-70E740481C1C}">
                  <a14:useLocalDpi xmlns:a14="http://schemas.microsoft.com/office/drawing/2010/main" val="0"/>
                </a:ext>
              </a:extLst>
            </a:blip>
            <a:stretch>
              <a:fillRect/>
            </a:stretch>
          </p:blipFill>
          <p:spPr>
            <a:xfrm>
              <a:off x="5151288" y="3285079"/>
              <a:ext cx="684190" cy="265143"/>
            </a:xfrm>
            <a:prstGeom prst="rect">
              <a:avLst/>
            </a:prstGeom>
          </p:spPr>
        </p:pic>
      </p:grpSp>
      <p:sp>
        <p:nvSpPr>
          <p:cNvPr id="240" name="矩形 239">
            <a:extLst>
              <a:ext uri="{FF2B5EF4-FFF2-40B4-BE49-F238E27FC236}">
                <a16:creationId xmlns:a16="http://schemas.microsoft.com/office/drawing/2014/main" id="{D99D5024-A596-4B68-93DF-C2D960583374}"/>
              </a:ext>
            </a:extLst>
          </p:cNvPr>
          <p:cNvSpPr/>
          <p:nvPr/>
        </p:nvSpPr>
        <p:spPr>
          <a:xfrm>
            <a:off x="5640334" y="5710535"/>
            <a:ext cx="208987" cy="179726"/>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pic>
        <p:nvPicPr>
          <p:cNvPr id="241" name="图片 240" descr="\documentclass{article}&#10;\usepackage{amsmath}&#10;\pagestyle{empty}&#10;\begin{document}&#10;&#10;$[v_x,v_a]$&#10;&#10;&#10;\end{document}" title="IguanaTex Bitmap Display">
            <a:extLst>
              <a:ext uri="{FF2B5EF4-FFF2-40B4-BE49-F238E27FC236}">
                <a16:creationId xmlns:a16="http://schemas.microsoft.com/office/drawing/2014/main" id="{B55D402D-2E0C-4B54-9099-1CF4658E2A70}"/>
              </a:ext>
            </a:extLst>
          </p:cNvPr>
          <p:cNvPicPr>
            <a:picLocks noChangeAspect="1"/>
          </p:cNvPicPr>
          <p:nvPr>
            <p:custDataLst>
              <p:tags r:id="rId3"/>
            </p:custDataLst>
          </p:nvPr>
        </p:nvPicPr>
        <p:blipFill>
          <a:blip r:embed="rId20" cstate="print">
            <a:extLst>
              <a:ext uri="{28A0092B-C50C-407E-A947-70E740481C1C}">
                <a14:useLocalDpi xmlns:a14="http://schemas.microsoft.com/office/drawing/2010/main" val="0"/>
              </a:ext>
            </a:extLst>
          </a:blip>
          <a:stretch>
            <a:fillRect/>
          </a:stretch>
        </p:blipFill>
        <p:spPr>
          <a:xfrm>
            <a:off x="5908975" y="5844991"/>
            <a:ext cx="445456" cy="172264"/>
          </a:xfrm>
          <a:prstGeom prst="rect">
            <a:avLst/>
          </a:prstGeom>
        </p:spPr>
      </p:pic>
      <p:pic>
        <p:nvPicPr>
          <p:cNvPr id="242" name="Picture 19" descr="\documentclass{article}&#10;\usepackage{amsmath}&#10;\pagestyle{empty}&#10;\begin{document}&#10;&#10;$f_i$&#10;&#10;&#10;\end{document}" title="IguanaTex Bitmap Display">
            <a:extLst>
              <a:ext uri="{FF2B5EF4-FFF2-40B4-BE49-F238E27FC236}">
                <a16:creationId xmlns:a16="http://schemas.microsoft.com/office/drawing/2014/main" id="{9EA97DDA-0B56-4300-A1BF-ACA50ED2FE91}"/>
              </a:ext>
            </a:extLst>
          </p:cNvPr>
          <p:cNvPicPr>
            <a:picLocks noChangeAspect="1"/>
          </p:cNvPicPr>
          <p:nvPr>
            <p:custDataLst>
              <p:tags r:id="rId4"/>
            </p:custDataLst>
          </p:nvPr>
        </p:nvPicPr>
        <p:blipFill>
          <a:blip r:embed="rId22" cstate="print">
            <a:extLst>
              <a:ext uri="{28A0092B-C50C-407E-A947-70E740481C1C}">
                <a14:useLocalDpi xmlns:a14="http://schemas.microsoft.com/office/drawing/2010/main" val="0"/>
              </a:ext>
            </a:extLst>
          </a:blip>
          <a:stretch>
            <a:fillRect/>
          </a:stretch>
        </p:blipFill>
        <p:spPr>
          <a:xfrm>
            <a:off x="5699987" y="5936841"/>
            <a:ext cx="89681" cy="124607"/>
          </a:xfrm>
          <a:prstGeom prst="rect">
            <a:avLst/>
          </a:prstGeom>
        </p:spPr>
      </p:pic>
      <p:sp>
        <p:nvSpPr>
          <p:cNvPr id="243" name="矩形 242">
            <a:extLst>
              <a:ext uri="{FF2B5EF4-FFF2-40B4-BE49-F238E27FC236}">
                <a16:creationId xmlns:a16="http://schemas.microsoft.com/office/drawing/2014/main" id="{535820B6-A78E-4396-9CCB-364817872AFE}"/>
              </a:ext>
            </a:extLst>
          </p:cNvPr>
          <p:cNvSpPr/>
          <p:nvPr/>
        </p:nvSpPr>
        <p:spPr>
          <a:xfrm>
            <a:off x="5658226" y="6202054"/>
            <a:ext cx="208987" cy="179726"/>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pic>
        <p:nvPicPr>
          <p:cNvPr id="244" name="图片 243" descr="\documentclass{article}&#10;\usepackage{amsmath}&#10;\pagestyle{empty}&#10;\begin{document}&#10;&#10;$f_j$&#10;&#10;&#10;\end{document}" title="IguanaTex Bitmap Display">
            <a:extLst>
              <a:ext uri="{FF2B5EF4-FFF2-40B4-BE49-F238E27FC236}">
                <a16:creationId xmlns:a16="http://schemas.microsoft.com/office/drawing/2014/main" id="{A4E1C245-02DA-4BE2-89CA-D43C534E9540}"/>
              </a:ext>
            </a:extLst>
          </p:cNvPr>
          <p:cNvPicPr>
            <a:picLocks noChangeAspect="1"/>
          </p:cNvPicPr>
          <p:nvPr>
            <p:custDataLst>
              <p:tags r:id="rId5"/>
            </p:custDataLst>
          </p:nvPr>
        </p:nvPicPr>
        <p:blipFill>
          <a:blip r:embed="rId23" cstate="print">
            <a:extLst>
              <a:ext uri="{28A0092B-C50C-407E-A947-70E740481C1C}">
                <a14:useLocalDpi xmlns:a14="http://schemas.microsoft.com/office/drawing/2010/main" val="0"/>
              </a:ext>
            </a:extLst>
          </a:blip>
          <a:stretch>
            <a:fillRect/>
          </a:stretch>
        </p:blipFill>
        <p:spPr>
          <a:xfrm>
            <a:off x="5711055" y="6449835"/>
            <a:ext cx="103327" cy="145103"/>
          </a:xfrm>
          <a:prstGeom prst="rect">
            <a:avLst/>
          </a:prstGeom>
        </p:spPr>
      </p:pic>
      <p:pic>
        <p:nvPicPr>
          <p:cNvPr id="245" name="图片 244" descr="\documentclass{article}&#10;\usepackage{amsmath}&#10;\pagestyle{empty}&#10;\begin{document}&#10;&#10;$[v_y,v_a]$&#10;&#10;&#10;\end{document}" title="IguanaTex Bitmap Display">
            <a:extLst>
              <a:ext uri="{FF2B5EF4-FFF2-40B4-BE49-F238E27FC236}">
                <a16:creationId xmlns:a16="http://schemas.microsoft.com/office/drawing/2014/main" id="{C10E47F3-5C48-4B45-8334-EB968FADB4DC}"/>
              </a:ext>
            </a:extLst>
          </p:cNvPr>
          <p:cNvPicPr>
            <a:picLocks noChangeAspect="1"/>
          </p:cNvPicPr>
          <p:nvPr>
            <p:custDataLst>
              <p:tags r:id="rId6"/>
            </p:custDataLst>
          </p:nvPr>
        </p:nvPicPr>
        <p:blipFill>
          <a:blip r:embed="rId24" cstate="print">
            <a:extLst>
              <a:ext uri="{28A0092B-C50C-407E-A947-70E740481C1C}">
                <a14:useLocalDpi xmlns:a14="http://schemas.microsoft.com/office/drawing/2010/main" val="0"/>
              </a:ext>
            </a:extLst>
          </a:blip>
          <a:stretch>
            <a:fillRect/>
          </a:stretch>
        </p:blipFill>
        <p:spPr>
          <a:xfrm>
            <a:off x="5908975" y="6327181"/>
            <a:ext cx="441522" cy="179484"/>
          </a:xfrm>
          <a:prstGeom prst="rect">
            <a:avLst/>
          </a:prstGeom>
        </p:spPr>
      </p:pic>
      <p:sp>
        <p:nvSpPr>
          <p:cNvPr id="246" name="矩形 245">
            <a:extLst>
              <a:ext uri="{FF2B5EF4-FFF2-40B4-BE49-F238E27FC236}">
                <a16:creationId xmlns:a16="http://schemas.microsoft.com/office/drawing/2014/main" id="{7AD431C7-6F49-489B-8FBB-AAD0451A02D9}"/>
              </a:ext>
            </a:extLst>
          </p:cNvPr>
          <p:cNvSpPr/>
          <p:nvPr/>
        </p:nvSpPr>
        <p:spPr>
          <a:xfrm>
            <a:off x="6693336" y="6149525"/>
            <a:ext cx="1217042" cy="184838"/>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cxnSp>
        <p:nvCxnSpPr>
          <p:cNvPr id="247" name="直接连接符 246">
            <a:extLst>
              <a:ext uri="{FF2B5EF4-FFF2-40B4-BE49-F238E27FC236}">
                <a16:creationId xmlns:a16="http://schemas.microsoft.com/office/drawing/2014/main" id="{4D1E1E39-1DF5-462F-8095-D05774187C81}"/>
              </a:ext>
            </a:extLst>
          </p:cNvPr>
          <p:cNvCxnSpPr/>
          <p:nvPr/>
        </p:nvCxnSpPr>
        <p:spPr>
          <a:xfrm>
            <a:off x="7295711" y="6149525"/>
            <a:ext cx="0" cy="184838"/>
          </a:xfrm>
          <a:prstGeom prst="line">
            <a:avLst/>
          </a:prstGeom>
        </p:spPr>
        <p:style>
          <a:lnRef idx="1">
            <a:schemeClr val="accent1"/>
          </a:lnRef>
          <a:fillRef idx="0">
            <a:schemeClr val="accent1"/>
          </a:fillRef>
          <a:effectRef idx="0">
            <a:schemeClr val="accent1"/>
          </a:effectRef>
          <a:fontRef idx="minor">
            <a:schemeClr val="tx1"/>
          </a:fontRef>
        </p:style>
      </p:cxnSp>
      <p:cxnSp>
        <p:nvCxnSpPr>
          <p:cNvPr id="248" name="直接连接符 247">
            <a:extLst>
              <a:ext uri="{FF2B5EF4-FFF2-40B4-BE49-F238E27FC236}">
                <a16:creationId xmlns:a16="http://schemas.microsoft.com/office/drawing/2014/main" id="{EBD2C866-C8F9-458A-A9F7-FB30EA7342B3}"/>
              </a:ext>
            </a:extLst>
          </p:cNvPr>
          <p:cNvCxnSpPr/>
          <p:nvPr/>
        </p:nvCxnSpPr>
        <p:spPr>
          <a:xfrm>
            <a:off x="6890030" y="6149525"/>
            <a:ext cx="0" cy="184838"/>
          </a:xfrm>
          <a:prstGeom prst="line">
            <a:avLst/>
          </a:prstGeom>
        </p:spPr>
        <p:style>
          <a:lnRef idx="1">
            <a:schemeClr val="accent1"/>
          </a:lnRef>
          <a:fillRef idx="0">
            <a:schemeClr val="accent1"/>
          </a:fillRef>
          <a:effectRef idx="0">
            <a:schemeClr val="accent1"/>
          </a:effectRef>
          <a:fontRef idx="minor">
            <a:schemeClr val="tx1"/>
          </a:fontRef>
        </p:style>
      </p:cxnSp>
      <p:cxnSp>
        <p:nvCxnSpPr>
          <p:cNvPr id="249" name="直接连接符 248">
            <a:extLst>
              <a:ext uri="{FF2B5EF4-FFF2-40B4-BE49-F238E27FC236}">
                <a16:creationId xmlns:a16="http://schemas.microsoft.com/office/drawing/2014/main" id="{AD62DBFD-F1B3-47F8-A683-0AF10137EC67}"/>
              </a:ext>
            </a:extLst>
          </p:cNvPr>
          <p:cNvCxnSpPr/>
          <p:nvPr/>
        </p:nvCxnSpPr>
        <p:spPr>
          <a:xfrm>
            <a:off x="7092870" y="6149525"/>
            <a:ext cx="0" cy="184838"/>
          </a:xfrm>
          <a:prstGeom prst="line">
            <a:avLst/>
          </a:prstGeom>
        </p:spPr>
        <p:style>
          <a:lnRef idx="1">
            <a:schemeClr val="accent1"/>
          </a:lnRef>
          <a:fillRef idx="0">
            <a:schemeClr val="accent1"/>
          </a:fillRef>
          <a:effectRef idx="0">
            <a:schemeClr val="accent1"/>
          </a:effectRef>
          <a:fontRef idx="minor">
            <a:schemeClr val="tx1"/>
          </a:fontRef>
        </p:style>
      </p:cxnSp>
      <p:cxnSp>
        <p:nvCxnSpPr>
          <p:cNvPr id="250" name="直接连接符 249">
            <a:extLst>
              <a:ext uri="{FF2B5EF4-FFF2-40B4-BE49-F238E27FC236}">
                <a16:creationId xmlns:a16="http://schemas.microsoft.com/office/drawing/2014/main" id="{560B4BF9-0A1D-4C4F-BF60-331D46B93E04}"/>
              </a:ext>
            </a:extLst>
          </p:cNvPr>
          <p:cNvCxnSpPr/>
          <p:nvPr/>
        </p:nvCxnSpPr>
        <p:spPr>
          <a:xfrm>
            <a:off x="7498551" y="6149525"/>
            <a:ext cx="0" cy="184838"/>
          </a:xfrm>
          <a:prstGeom prst="line">
            <a:avLst/>
          </a:prstGeom>
        </p:spPr>
        <p:style>
          <a:lnRef idx="1">
            <a:schemeClr val="accent1"/>
          </a:lnRef>
          <a:fillRef idx="0">
            <a:schemeClr val="accent1"/>
          </a:fillRef>
          <a:effectRef idx="0">
            <a:schemeClr val="accent1"/>
          </a:effectRef>
          <a:fontRef idx="minor">
            <a:schemeClr val="tx1"/>
          </a:fontRef>
        </p:style>
      </p:cxnSp>
      <p:cxnSp>
        <p:nvCxnSpPr>
          <p:cNvPr id="251" name="直接连接符 250">
            <a:extLst>
              <a:ext uri="{FF2B5EF4-FFF2-40B4-BE49-F238E27FC236}">
                <a16:creationId xmlns:a16="http://schemas.microsoft.com/office/drawing/2014/main" id="{484A25FB-D30E-4AF4-BDB1-306343E29BD9}"/>
              </a:ext>
            </a:extLst>
          </p:cNvPr>
          <p:cNvCxnSpPr/>
          <p:nvPr/>
        </p:nvCxnSpPr>
        <p:spPr>
          <a:xfrm>
            <a:off x="7701391" y="6149525"/>
            <a:ext cx="0" cy="184838"/>
          </a:xfrm>
          <a:prstGeom prst="line">
            <a:avLst/>
          </a:prstGeom>
        </p:spPr>
        <p:style>
          <a:lnRef idx="1">
            <a:schemeClr val="accent1"/>
          </a:lnRef>
          <a:fillRef idx="0">
            <a:schemeClr val="accent1"/>
          </a:fillRef>
          <a:effectRef idx="0">
            <a:schemeClr val="accent1"/>
          </a:effectRef>
          <a:fontRef idx="minor">
            <a:schemeClr val="tx1"/>
          </a:fontRef>
        </p:style>
      </p:cxnSp>
      <p:sp>
        <p:nvSpPr>
          <p:cNvPr id="252" name="矩形 251">
            <a:extLst>
              <a:ext uri="{FF2B5EF4-FFF2-40B4-BE49-F238E27FC236}">
                <a16:creationId xmlns:a16="http://schemas.microsoft.com/office/drawing/2014/main" id="{EDEACD85-9688-438D-A0CD-C838D0F39E7E}"/>
              </a:ext>
            </a:extLst>
          </p:cNvPr>
          <p:cNvSpPr/>
          <p:nvPr/>
        </p:nvSpPr>
        <p:spPr>
          <a:xfrm>
            <a:off x="6693336" y="6459020"/>
            <a:ext cx="1217042" cy="184838"/>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cxnSp>
        <p:nvCxnSpPr>
          <p:cNvPr id="253" name="直接连接符 252">
            <a:extLst>
              <a:ext uri="{FF2B5EF4-FFF2-40B4-BE49-F238E27FC236}">
                <a16:creationId xmlns:a16="http://schemas.microsoft.com/office/drawing/2014/main" id="{24ABAD98-B07D-4579-BA3C-2B6046FEE237}"/>
              </a:ext>
            </a:extLst>
          </p:cNvPr>
          <p:cNvCxnSpPr/>
          <p:nvPr/>
        </p:nvCxnSpPr>
        <p:spPr>
          <a:xfrm>
            <a:off x="7295711" y="6459020"/>
            <a:ext cx="0" cy="184838"/>
          </a:xfrm>
          <a:prstGeom prst="line">
            <a:avLst/>
          </a:prstGeom>
        </p:spPr>
        <p:style>
          <a:lnRef idx="1">
            <a:schemeClr val="accent1"/>
          </a:lnRef>
          <a:fillRef idx="0">
            <a:schemeClr val="accent1"/>
          </a:fillRef>
          <a:effectRef idx="0">
            <a:schemeClr val="accent1"/>
          </a:effectRef>
          <a:fontRef idx="minor">
            <a:schemeClr val="tx1"/>
          </a:fontRef>
        </p:style>
      </p:cxnSp>
      <p:cxnSp>
        <p:nvCxnSpPr>
          <p:cNvPr id="254" name="直接连接符 253">
            <a:extLst>
              <a:ext uri="{FF2B5EF4-FFF2-40B4-BE49-F238E27FC236}">
                <a16:creationId xmlns:a16="http://schemas.microsoft.com/office/drawing/2014/main" id="{533B4AB5-8C4B-4912-9A9D-7293100CE70E}"/>
              </a:ext>
            </a:extLst>
          </p:cNvPr>
          <p:cNvCxnSpPr/>
          <p:nvPr/>
        </p:nvCxnSpPr>
        <p:spPr>
          <a:xfrm>
            <a:off x="6890030" y="6459020"/>
            <a:ext cx="0" cy="184838"/>
          </a:xfrm>
          <a:prstGeom prst="line">
            <a:avLst/>
          </a:prstGeom>
        </p:spPr>
        <p:style>
          <a:lnRef idx="1">
            <a:schemeClr val="accent1"/>
          </a:lnRef>
          <a:fillRef idx="0">
            <a:schemeClr val="accent1"/>
          </a:fillRef>
          <a:effectRef idx="0">
            <a:schemeClr val="accent1"/>
          </a:effectRef>
          <a:fontRef idx="minor">
            <a:schemeClr val="tx1"/>
          </a:fontRef>
        </p:style>
      </p:cxnSp>
      <p:cxnSp>
        <p:nvCxnSpPr>
          <p:cNvPr id="255" name="直接连接符 254">
            <a:extLst>
              <a:ext uri="{FF2B5EF4-FFF2-40B4-BE49-F238E27FC236}">
                <a16:creationId xmlns:a16="http://schemas.microsoft.com/office/drawing/2014/main" id="{81FD9095-02FC-4781-A1BF-C44717715FCE}"/>
              </a:ext>
            </a:extLst>
          </p:cNvPr>
          <p:cNvCxnSpPr/>
          <p:nvPr/>
        </p:nvCxnSpPr>
        <p:spPr>
          <a:xfrm>
            <a:off x="7092870" y="6459020"/>
            <a:ext cx="0" cy="184838"/>
          </a:xfrm>
          <a:prstGeom prst="line">
            <a:avLst/>
          </a:prstGeom>
        </p:spPr>
        <p:style>
          <a:lnRef idx="1">
            <a:schemeClr val="accent1"/>
          </a:lnRef>
          <a:fillRef idx="0">
            <a:schemeClr val="accent1"/>
          </a:fillRef>
          <a:effectRef idx="0">
            <a:schemeClr val="accent1"/>
          </a:effectRef>
          <a:fontRef idx="minor">
            <a:schemeClr val="tx1"/>
          </a:fontRef>
        </p:style>
      </p:cxnSp>
      <p:cxnSp>
        <p:nvCxnSpPr>
          <p:cNvPr id="256" name="直接连接符 255">
            <a:extLst>
              <a:ext uri="{FF2B5EF4-FFF2-40B4-BE49-F238E27FC236}">
                <a16:creationId xmlns:a16="http://schemas.microsoft.com/office/drawing/2014/main" id="{259CEE79-ED6F-4496-A35F-4047D504380F}"/>
              </a:ext>
            </a:extLst>
          </p:cNvPr>
          <p:cNvCxnSpPr/>
          <p:nvPr/>
        </p:nvCxnSpPr>
        <p:spPr>
          <a:xfrm>
            <a:off x="7498551" y="6459020"/>
            <a:ext cx="0" cy="184838"/>
          </a:xfrm>
          <a:prstGeom prst="line">
            <a:avLst/>
          </a:prstGeom>
        </p:spPr>
        <p:style>
          <a:lnRef idx="1">
            <a:schemeClr val="accent1"/>
          </a:lnRef>
          <a:fillRef idx="0">
            <a:schemeClr val="accent1"/>
          </a:fillRef>
          <a:effectRef idx="0">
            <a:schemeClr val="accent1"/>
          </a:effectRef>
          <a:fontRef idx="minor">
            <a:schemeClr val="tx1"/>
          </a:fontRef>
        </p:style>
      </p:cxnSp>
      <p:cxnSp>
        <p:nvCxnSpPr>
          <p:cNvPr id="257" name="直接连接符 256">
            <a:extLst>
              <a:ext uri="{FF2B5EF4-FFF2-40B4-BE49-F238E27FC236}">
                <a16:creationId xmlns:a16="http://schemas.microsoft.com/office/drawing/2014/main" id="{65867FAB-9E71-45BC-B25F-136D9FFCDE2E}"/>
              </a:ext>
            </a:extLst>
          </p:cNvPr>
          <p:cNvCxnSpPr/>
          <p:nvPr/>
        </p:nvCxnSpPr>
        <p:spPr>
          <a:xfrm>
            <a:off x="7701391" y="6459020"/>
            <a:ext cx="0" cy="184838"/>
          </a:xfrm>
          <a:prstGeom prst="line">
            <a:avLst/>
          </a:prstGeom>
        </p:spPr>
        <p:style>
          <a:lnRef idx="1">
            <a:schemeClr val="accent1"/>
          </a:lnRef>
          <a:fillRef idx="0">
            <a:schemeClr val="accent1"/>
          </a:fillRef>
          <a:effectRef idx="0">
            <a:schemeClr val="accent1"/>
          </a:effectRef>
          <a:fontRef idx="minor">
            <a:schemeClr val="tx1"/>
          </a:fontRef>
        </p:style>
      </p:cxnSp>
      <p:sp>
        <p:nvSpPr>
          <p:cNvPr id="258" name="矩形 257">
            <a:extLst>
              <a:ext uri="{FF2B5EF4-FFF2-40B4-BE49-F238E27FC236}">
                <a16:creationId xmlns:a16="http://schemas.microsoft.com/office/drawing/2014/main" id="{334A05DB-C338-49EE-87A6-3A46448EB121}"/>
              </a:ext>
            </a:extLst>
          </p:cNvPr>
          <p:cNvSpPr/>
          <p:nvPr/>
        </p:nvSpPr>
        <p:spPr>
          <a:xfrm>
            <a:off x="6658102" y="6093497"/>
            <a:ext cx="1291195" cy="644335"/>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59" name="文本框 258">
            <a:extLst>
              <a:ext uri="{FF2B5EF4-FFF2-40B4-BE49-F238E27FC236}">
                <a16:creationId xmlns:a16="http://schemas.microsoft.com/office/drawing/2014/main" id="{DDFC9C06-98EA-4D9F-A6C2-896831E79AE0}"/>
              </a:ext>
            </a:extLst>
          </p:cNvPr>
          <p:cNvSpPr txBox="1"/>
          <p:nvPr/>
        </p:nvSpPr>
        <p:spPr>
          <a:xfrm>
            <a:off x="6816979" y="5788855"/>
            <a:ext cx="1146468" cy="369332"/>
          </a:xfrm>
          <a:prstGeom prst="rect">
            <a:avLst/>
          </a:prstGeom>
          <a:noFill/>
        </p:spPr>
        <p:txBody>
          <a:bodyPr wrap="none" rtlCol="0">
            <a:spAutoFit/>
          </a:bodyPr>
          <a:lstStyle/>
          <a:p>
            <a:r>
              <a:rPr lang="en-US" altLang="zh-CN" dirty="0" err="1">
                <a:latin typeface="微软雅黑" panose="020B0503020204020204" pitchFamily="34" charset="-122"/>
                <a:ea typeface="微软雅黑" panose="020B0503020204020204" pitchFamily="34" charset="-122"/>
              </a:rPr>
              <a:t>PSM</a:t>
            </a:r>
            <a:r>
              <a:rPr lang="zh-CN" altLang="en-US" dirty="0">
                <a:latin typeface="微软雅黑" panose="020B0503020204020204" pitchFamily="34" charset="-122"/>
                <a:ea typeface="微软雅黑" panose="020B0503020204020204" pitchFamily="34" charset="-122"/>
              </a:rPr>
              <a:t>管理</a:t>
            </a:r>
          </a:p>
        </p:txBody>
      </p:sp>
      <p:cxnSp>
        <p:nvCxnSpPr>
          <p:cNvPr id="260" name="连接符: 肘形 259">
            <a:extLst>
              <a:ext uri="{FF2B5EF4-FFF2-40B4-BE49-F238E27FC236}">
                <a16:creationId xmlns:a16="http://schemas.microsoft.com/office/drawing/2014/main" id="{E76D2C7F-BED5-4C63-92DA-3C55F7F29F20}"/>
              </a:ext>
            </a:extLst>
          </p:cNvPr>
          <p:cNvCxnSpPr>
            <a:stCxn id="240" idx="3"/>
            <a:endCxn id="259" idx="1"/>
          </p:cNvCxnSpPr>
          <p:nvPr/>
        </p:nvCxnSpPr>
        <p:spPr>
          <a:xfrm>
            <a:off x="5849321" y="5800398"/>
            <a:ext cx="967658" cy="173123"/>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1" name="连接符: 肘形 260">
            <a:extLst>
              <a:ext uri="{FF2B5EF4-FFF2-40B4-BE49-F238E27FC236}">
                <a16:creationId xmlns:a16="http://schemas.microsoft.com/office/drawing/2014/main" id="{3DA72FF5-E636-46F4-A3DC-13C746013C99}"/>
              </a:ext>
            </a:extLst>
          </p:cNvPr>
          <p:cNvCxnSpPr>
            <a:cxnSpLocks/>
            <a:stCxn id="243" idx="3"/>
            <a:endCxn id="259" idx="1"/>
          </p:cNvCxnSpPr>
          <p:nvPr/>
        </p:nvCxnSpPr>
        <p:spPr>
          <a:xfrm flipV="1">
            <a:off x="5867213" y="5973521"/>
            <a:ext cx="949766" cy="318396"/>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262" name="文本框 261">
            <a:extLst>
              <a:ext uri="{FF2B5EF4-FFF2-40B4-BE49-F238E27FC236}">
                <a16:creationId xmlns:a16="http://schemas.microsoft.com/office/drawing/2014/main" id="{F310677B-3128-4FFD-94F5-3FC600BA0FDF}"/>
              </a:ext>
            </a:extLst>
          </p:cNvPr>
          <p:cNvSpPr txBox="1"/>
          <p:nvPr/>
        </p:nvSpPr>
        <p:spPr>
          <a:xfrm>
            <a:off x="6803595" y="5446942"/>
            <a:ext cx="1265090" cy="338554"/>
          </a:xfrm>
          <a:prstGeom prst="rect">
            <a:avLst/>
          </a:prstGeom>
          <a:noFill/>
        </p:spPr>
        <p:txBody>
          <a:bodyPr wrap="none" rtlCol="0">
            <a:spAutoFit/>
          </a:bodyPr>
          <a:lstStyle/>
          <a:p>
            <a:r>
              <a:rPr lang="zh-CN" altLang="en-US" sz="1600" dirty="0">
                <a:latin typeface="微软雅黑" panose="020B0503020204020204" pitchFamily="34" charset="-122"/>
                <a:ea typeface="微软雅黑" panose="020B0503020204020204" pitchFamily="34" charset="-122"/>
              </a:rPr>
              <a:t>队列编号：</a:t>
            </a:r>
            <a:r>
              <a:rPr lang="en-US" altLang="zh-CN" sz="1600" dirty="0" err="1">
                <a:latin typeface="微软雅黑" panose="020B0503020204020204" pitchFamily="34" charset="-122"/>
                <a:ea typeface="微软雅黑" panose="020B0503020204020204" pitchFamily="34" charset="-122"/>
              </a:rPr>
              <a:t>i</a:t>
            </a:r>
            <a:endParaRPr lang="zh-CN" altLang="en-US" sz="1600" dirty="0">
              <a:latin typeface="微软雅黑" panose="020B0503020204020204" pitchFamily="34" charset="-122"/>
              <a:ea typeface="微软雅黑" panose="020B0503020204020204" pitchFamily="34" charset="-122"/>
            </a:endParaRPr>
          </a:p>
        </p:txBody>
      </p:sp>
      <p:cxnSp>
        <p:nvCxnSpPr>
          <p:cNvPr id="263" name="连接符: 肘形 262">
            <a:extLst>
              <a:ext uri="{FF2B5EF4-FFF2-40B4-BE49-F238E27FC236}">
                <a16:creationId xmlns:a16="http://schemas.microsoft.com/office/drawing/2014/main" id="{D772D0D3-39F6-4F01-8D6C-1DD1BD79B369}"/>
              </a:ext>
            </a:extLst>
          </p:cNvPr>
          <p:cNvCxnSpPr>
            <a:stCxn id="240" idx="0"/>
            <a:endCxn id="262" idx="1"/>
          </p:cNvCxnSpPr>
          <p:nvPr/>
        </p:nvCxnSpPr>
        <p:spPr>
          <a:xfrm rot="5400000" flipH="1" flipV="1">
            <a:off x="6227053" y="5133994"/>
            <a:ext cx="94316" cy="1058767"/>
          </a:xfrm>
          <a:prstGeom prst="bentConnector2">
            <a:avLst/>
          </a:prstGeom>
          <a:ln>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64" name="连接符: 肘形 263">
            <a:extLst>
              <a:ext uri="{FF2B5EF4-FFF2-40B4-BE49-F238E27FC236}">
                <a16:creationId xmlns:a16="http://schemas.microsoft.com/office/drawing/2014/main" id="{8F2BAB3E-FCEC-45D8-844E-E2A26452F246}"/>
              </a:ext>
            </a:extLst>
          </p:cNvPr>
          <p:cNvCxnSpPr>
            <a:cxnSpLocks/>
            <a:endCxn id="262" idx="1"/>
          </p:cNvCxnSpPr>
          <p:nvPr/>
        </p:nvCxnSpPr>
        <p:spPr>
          <a:xfrm flipV="1">
            <a:off x="5681877" y="5616219"/>
            <a:ext cx="1121718" cy="692211"/>
          </a:xfrm>
          <a:prstGeom prst="bentConnector3">
            <a:avLst>
              <a:gd name="adj1" fmla="val -19872"/>
            </a:avLst>
          </a:prstGeom>
          <a:ln>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69" name="直接连接符 268">
            <a:extLst>
              <a:ext uri="{FF2B5EF4-FFF2-40B4-BE49-F238E27FC236}">
                <a16:creationId xmlns:a16="http://schemas.microsoft.com/office/drawing/2014/main" id="{89745531-9C99-4306-A098-091703B5CED0}"/>
              </a:ext>
            </a:extLst>
          </p:cNvPr>
          <p:cNvCxnSpPr/>
          <p:nvPr/>
        </p:nvCxnSpPr>
        <p:spPr>
          <a:xfrm>
            <a:off x="147637" y="4110447"/>
            <a:ext cx="8848725" cy="0"/>
          </a:xfrm>
          <a:prstGeom prst="line">
            <a:avLst/>
          </a:prstGeom>
        </p:spPr>
        <p:style>
          <a:lnRef idx="1">
            <a:schemeClr val="accent1"/>
          </a:lnRef>
          <a:fillRef idx="0">
            <a:schemeClr val="accent1"/>
          </a:fillRef>
          <a:effectRef idx="0">
            <a:schemeClr val="accent1"/>
          </a:effectRef>
          <a:fontRef idx="minor">
            <a:schemeClr val="tx1"/>
          </a:fontRef>
        </p:style>
      </p:cxnSp>
      <p:sp>
        <p:nvSpPr>
          <p:cNvPr id="90" name="Content Placeholder 1">
            <a:extLst>
              <a:ext uri="{FF2B5EF4-FFF2-40B4-BE49-F238E27FC236}">
                <a16:creationId xmlns:a16="http://schemas.microsoft.com/office/drawing/2014/main" id="{35B22BF5-CFF3-4009-8C67-4A3CC584BF30}"/>
              </a:ext>
            </a:extLst>
          </p:cNvPr>
          <p:cNvSpPr txBox="1">
            <a:spLocks/>
          </p:cNvSpPr>
          <p:nvPr/>
        </p:nvSpPr>
        <p:spPr>
          <a:xfrm>
            <a:off x="494026" y="1685678"/>
            <a:ext cx="3283942" cy="576000"/>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b="1" dirty="0">
                <a:latin typeface="微软雅黑" panose="020B0503020204020204" pitchFamily="34" charset="-122"/>
                <a:ea typeface="微软雅黑" panose="020B0503020204020204" pitchFamily="34" charset="-122"/>
              </a:rPr>
              <a:t>三、确定性调度问题描述</a:t>
            </a:r>
            <a:endParaRPr lang="en-US" altLang="zh-CN" sz="1800" b="1" dirty="0">
              <a:latin typeface="微软雅黑" panose="020B0503020204020204" pitchFamily="34" charset="-122"/>
              <a:ea typeface="微软雅黑" panose="020B0503020204020204" pitchFamily="34" charset="-122"/>
            </a:endParaRPr>
          </a:p>
        </p:txBody>
      </p:sp>
      <p:sp>
        <p:nvSpPr>
          <p:cNvPr id="6" name="灯片编号占位符 5">
            <a:extLst>
              <a:ext uri="{FF2B5EF4-FFF2-40B4-BE49-F238E27FC236}">
                <a16:creationId xmlns:a16="http://schemas.microsoft.com/office/drawing/2014/main" id="{B86B9230-6973-4201-9ED5-F0510B13EC8D}"/>
              </a:ext>
            </a:extLst>
          </p:cNvPr>
          <p:cNvSpPr>
            <a:spLocks noGrp="1"/>
          </p:cNvSpPr>
          <p:nvPr>
            <p:ph type="sldNum" sz="quarter" idx="12"/>
          </p:nvPr>
        </p:nvSpPr>
        <p:spPr>
          <a:xfrm>
            <a:off x="8173617" y="313200"/>
            <a:ext cx="970384" cy="338554"/>
          </a:xfrm>
        </p:spPr>
        <p:txBody>
          <a:bodyPr/>
          <a:lstStyle/>
          <a:p>
            <a:fld id="{54BD5A17-3153-4A95-988E-B577C14000F1}" type="slidenum">
              <a:rPr lang="en-US" altLang="zh-CN" smtClean="0"/>
              <a:pPr/>
              <a:t>26</a:t>
            </a:fld>
            <a:endParaRPr lang="en-US" altLang="zh-CN" dirty="0"/>
          </a:p>
        </p:txBody>
      </p:sp>
    </p:spTree>
    <p:custDataLst>
      <p:tags r:id="rId1"/>
    </p:custDataLst>
    <p:extLst>
      <p:ext uri="{BB962C8B-B14F-4D97-AF65-F5344CB8AC3E}">
        <p14:creationId xmlns:p14="http://schemas.microsoft.com/office/powerpoint/2010/main" val="38148924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9BD1DF8-1A43-43D5-B7BA-56D8FF5CD723}"/>
              </a:ext>
            </a:extLst>
          </p:cNvPr>
          <p:cNvSpPr>
            <a:spLocks noGrp="1"/>
          </p:cNvSpPr>
          <p:nvPr>
            <p:ph sz="quarter" idx="10"/>
          </p:nvPr>
        </p:nvSpPr>
        <p:spPr>
          <a:xfrm>
            <a:off x="547182" y="2124091"/>
            <a:ext cx="4360333" cy="3577397"/>
          </a:xfrm>
        </p:spPr>
        <p:txBody>
          <a:bodyPr/>
          <a:lstStyle/>
          <a:p>
            <a:r>
              <a:rPr lang="zh-CN" altLang="en-US" sz="1600" dirty="0"/>
              <a:t>出口隔离约束</a:t>
            </a:r>
            <a:endParaRPr lang="en-US" altLang="zh-CN" sz="1600" dirty="0"/>
          </a:p>
          <a:p>
            <a:pPr marL="0" indent="0">
              <a:buNone/>
            </a:pPr>
            <a:r>
              <a:rPr lang="zh-CN" altLang="en-US" sz="1400" dirty="0"/>
              <a:t>当两个队列编号不同的</a:t>
            </a:r>
            <a:r>
              <a:rPr lang="en-US" altLang="zh-CN" sz="1400" dirty="0"/>
              <a:t>TT</a:t>
            </a:r>
            <a:r>
              <a:rPr lang="zh-CN" altLang="en-US" sz="1400" dirty="0"/>
              <a:t>数据流    和    需要在同一条链路进行传输时，在发送时间上不能重叠</a:t>
            </a:r>
            <a:r>
              <a:rPr lang="zh-CN" altLang="en-US" sz="1600" dirty="0"/>
              <a:t>。</a:t>
            </a:r>
            <a:endParaRPr lang="en-US" altLang="zh-CN" sz="1600" dirty="0"/>
          </a:p>
          <a:p>
            <a:pPr marL="0" indent="0">
              <a:buNone/>
            </a:pPr>
            <a:endParaRPr lang="en-US" altLang="zh-CN" sz="1600" dirty="0"/>
          </a:p>
          <a:p>
            <a:pPr marL="0" indent="0">
              <a:buNone/>
            </a:pPr>
            <a:endParaRPr lang="en-US" altLang="zh-CN" sz="1600" dirty="0"/>
          </a:p>
          <a:p>
            <a:pPr marL="0" indent="0">
              <a:buNone/>
            </a:pPr>
            <a:endParaRPr lang="en-US" altLang="zh-CN" sz="1600" dirty="0"/>
          </a:p>
          <a:p>
            <a:r>
              <a:rPr lang="zh-CN" altLang="en-US" sz="1600" dirty="0"/>
              <a:t>数据发送顺序约束</a:t>
            </a:r>
            <a:endParaRPr lang="en-US" altLang="zh-CN" sz="1600" dirty="0"/>
          </a:p>
          <a:p>
            <a:pPr marL="0" indent="0">
              <a:buNone/>
            </a:pPr>
            <a:r>
              <a:rPr lang="en-US" altLang="zh-CN" sz="1400" dirty="0"/>
              <a:t>TT</a:t>
            </a:r>
            <a:r>
              <a:rPr lang="zh-CN" altLang="en-US" sz="1400" dirty="0"/>
              <a:t>数据流    在网络节点上的发送顺序，应遵循其路由路径的顺序。</a:t>
            </a:r>
            <a:endParaRPr lang="en-US" altLang="zh-CN" sz="1400" dirty="0"/>
          </a:p>
          <a:p>
            <a:pPr marL="0" indent="0">
              <a:buNone/>
            </a:pPr>
            <a:endParaRPr lang="en-US" altLang="zh-CN" sz="1600" dirty="0"/>
          </a:p>
          <a:p>
            <a:pPr marL="0" indent="0">
              <a:buNone/>
            </a:pPr>
            <a:endParaRPr lang="en-US" altLang="zh-CN" sz="1600" dirty="0"/>
          </a:p>
          <a:p>
            <a:pPr marL="0" indent="0">
              <a:buNone/>
            </a:pPr>
            <a:endParaRPr lang="en-US" altLang="zh-CN" sz="1600" dirty="0"/>
          </a:p>
          <a:p>
            <a:pPr marL="0" indent="0">
              <a:buNone/>
            </a:pPr>
            <a:endParaRPr lang="en-US" altLang="zh-CN" sz="1600" dirty="0"/>
          </a:p>
          <a:p>
            <a:endParaRPr lang="zh-CN" altLang="en-US" dirty="0"/>
          </a:p>
        </p:txBody>
      </p:sp>
      <p:sp>
        <p:nvSpPr>
          <p:cNvPr id="3" name="标题 2">
            <a:extLst>
              <a:ext uri="{FF2B5EF4-FFF2-40B4-BE49-F238E27FC236}">
                <a16:creationId xmlns:a16="http://schemas.microsoft.com/office/drawing/2014/main" id="{8E0BD0EE-8A3C-4263-B1C8-626CCEFACB77}"/>
              </a:ext>
            </a:extLst>
          </p:cNvPr>
          <p:cNvSpPr>
            <a:spLocks noGrp="1"/>
          </p:cNvSpPr>
          <p:nvPr>
            <p:ph type="title"/>
          </p:nvPr>
        </p:nvSpPr>
        <p:spPr>
          <a:xfrm>
            <a:off x="494024" y="974277"/>
            <a:ext cx="8502335" cy="574183"/>
          </a:xfrm>
        </p:spPr>
        <p:txBody>
          <a:bodyPr>
            <a:normAutofit fontScale="90000"/>
          </a:bodyPr>
          <a:lstStyle/>
          <a:p>
            <a:r>
              <a:rPr lang="zh-CN" altLang="en-US" dirty="0"/>
              <a:t>研究内容二</a:t>
            </a:r>
            <a:r>
              <a:rPr lang="en-US" altLang="zh-CN" dirty="0"/>
              <a:t>  </a:t>
            </a:r>
            <a:r>
              <a:rPr lang="zh-CN" altLang="en-US" dirty="0"/>
              <a:t>基于</a:t>
            </a:r>
            <a:r>
              <a:rPr lang="en-US" altLang="zh-CN" dirty="0" err="1"/>
              <a:t>VQSA</a:t>
            </a:r>
            <a:r>
              <a:rPr lang="zh-CN" altLang="en-US" dirty="0"/>
              <a:t>的确定性传输调度算法设计</a:t>
            </a:r>
          </a:p>
        </p:txBody>
      </p:sp>
      <p:sp>
        <p:nvSpPr>
          <p:cNvPr id="4" name="Content Placeholder 1">
            <a:extLst>
              <a:ext uri="{FF2B5EF4-FFF2-40B4-BE49-F238E27FC236}">
                <a16:creationId xmlns:a16="http://schemas.microsoft.com/office/drawing/2014/main" id="{6DA75928-0F98-41A7-8319-C24B03D146E1}"/>
              </a:ext>
            </a:extLst>
          </p:cNvPr>
          <p:cNvSpPr txBox="1">
            <a:spLocks/>
          </p:cNvSpPr>
          <p:nvPr/>
        </p:nvSpPr>
        <p:spPr>
          <a:xfrm>
            <a:off x="391416" y="4344008"/>
            <a:ext cx="4462942" cy="1268260"/>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Calibri" panose="020F0502020204030204" pitchFamily="34" charset="0"/>
              <a:buNone/>
            </a:pPr>
            <a:endParaRPr lang="en-US" altLang="zh-CN" dirty="0"/>
          </a:p>
          <a:p>
            <a:pPr marL="0" indent="0">
              <a:buFont typeface="Calibri" panose="020F0502020204030204" pitchFamily="34" charset="0"/>
              <a:buNone/>
            </a:pPr>
            <a:endParaRPr lang="en-US" altLang="zh-CN" dirty="0"/>
          </a:p>
          <a:p>
            <a:pPr marL="0" indent="0">
              <a:buNone/>
            </a:pPr>
            <a:endParaRPr lang="en-US" altLang="zh-CN" dirty="0"/>
          </a:p>
          <a:p>
            <a:pPr marL="0" indent="0">
              <a:buFont typeface="Calibri" panose="020F0502020204030204" pitchFamily="34" charset="0"/>
              <a:buNone/>
            </a:pPr>
            <a:endParaRPr lang="en-US" altLang="zh-CN" dirty="0"/>
          </a:p>
          <a:p>
            <a:endParaRPr lang="zh-CN" altLang="en-US" dirty="0"/>
          </a:p>
        </p:txBody>
      </p:sp>
      <p:pic>
        <p:nvPicPr>
          <p:cNvPr id="5" name="Picture 15" descr="\documentclass{article}&#10;\usepackage{amsmath}&#10;\pagestyle{empty}&#10;\begin{document}&#10;&#10;\begin{equation}&#10;  \begin{aligned}&#10;      &amp;\forall f_{i} \in F, \forall[a, b] \in \Pi_{i}, \forall[x, a] \in \Pi_{i} \forall k \in\left[0, \frac{T^h}{p_{i}}\right):\\&#10;      &amp;T^{[a,b]}_{[i,k]}&gt;T^{[x,a]}_{[i,k]}+L_i&#10;  \end{aligned}&#10;\end{equation}&#10;&#10;&#10;\end{document}" title="IguanaTex Bitmap Display">
            <a:extLst>
              <a:ext uri="{FF2B5EF4-FFF2-40B4-BE49-F238E27FC236}">
                <a16:creationId xmlns:a16="http://schemas.microsoft.com/office/drawing/2014/main" id="{91F7AC06-1EED-4092-B2D3-0F30E4C2FEAE}"/>
              </a:ext>
            </a:extLst>
          </p:cNvPr>
          <p:cNvPicPr>
            <a:picLocks noChangeAspect="1"/>
          </p:cNvPicPr>
          <p:nvPr>
            <p:custDataLst>
              <p:tags r:id="rId1"/>
            </p:custDataLst>
          </p:nvPr>
        </p:nvPicPr>
        <p:blipFill rotWithShape="1">
          <a:blip r:embed="rId26" cstate="print">
            <a:extLst>
              <a:ext uri="{28A0092B-C50C-407E-A947-70E740481C1C}">
                <a14:useLocalDpi xmlns:a14="http://schemas.microsoft.com/office/drawing/2010/main" val="0"/>
              </a:ext>
            </a:extLst>
          </a:blip>
          <a:srcRect r="19943"/>
          <a:stretch/>
        </p:blipFill>
        <p:spPr>
          <a:xfrm>
            <a:off x="898307" y="5498629"/>
            <a:ext cx="3640812" cy="736637"/>
          </a:xfrm>
          <a:prstGeom prst="rect">
            <a:avLst/>
          </a:prstGeom>
        </p:spPr>
      </p:pic>
      <p:pic>
        <p:nvPicPr>
          <p:cNvPr id="9" name="图片 8" descr="\documentclass{article}&#10;\usepackage{amsmath}&#10;\pagestyle{empty}&#10;\begin{document}&#10;&#10;$v_a$&#10;&#10;\end{document}" title="IguanaTex Bitmap Display">
            <a:extLst>
              <a:ext uri="{FF2B5EF4-FFF2-40B4-BE49-F238E27FC236}">
                <a16:creationId xmlns:a16="http://schemas.microsoft.com/office/drawing/2014/main" id="{9F52875D-E3C6-45A8-9A96-5FB0587A8BB8}"/>
              </a:ext>
            </a:extLst>
          </p:cNvPr>
          <p:cNvPicPr>
            <a:picLocks noChangeAspect="1"/>
          </p:cNvPicPr>
          <p:nvPr>
            <p:custDataLst>
              <p:tags r:id="rId2"/>
            </p:custDataLst>
          </p:nvPr>
        </p:nvPicPr>
        <p:blipFill>
          <a:blip r:embed="rId27" cstate="print">
            <a:extLst>
              <a:ext uri="{28A0092B-C50C-407E-A947-70E740481C1C}">
                <a14:useLocalDpi xmlns:a14="http://schemas.microsoft.com/office/drawing/2010/main" val="0"/>
              </a:ext>
            </a:extLst>
          </a:blip>
          <a:stretch>
            <a:fillRect/>
          </a:stretch>
        </p:blipFill>
        <p:spPr>
          <a:xfrm>
            <a:off x="6937034" y="4772273"/>
            <a:ext cx="217905" cy="150857"/>
          </a:xfrm>
          <a:prstGeom prst="rect">
            <a:avLst/>
          </a:prstGeom>
        </p:spPr>
      </p:pic>
      <p:pic>
        <p:nvPicPr>
          <p:cNvPr id="10" name="图片 9" descr="\documentclass{article}&#10;\usepackage{amsmath}&#10;\pagestyle{empty}&#10;\begin{document}&#10;$v_b$&#10;&#10;&#10;&#10;\end{document}" title="IguanaTex Bitmap Display">
            <a:extLst>
              <a:ext uri="{FF2B5EF4-FFF2-40B4-BE49-F238E27FC236}">
                <a16:creationId xmlns:a16="http://schemas.microsoft.com/office/drawing/2014/main" id="{41C7766C-6FC5-44A2-910F-198F70135BD4}"/>
              </a:ext>
            </a:extLst>
          </p:cNvPr>
          <p:cNvPicPr>
            <a:picLocks noChangeAspect="1"/>
          </p:cNvPicPr>
          <p:nvPr>
            <p:custDataLst>
              <p:tags r:id="rId3"/>
            </p:custDataLst>
          </p:nvPr>
        </p:nvPicPr>
        <p:blipFill>
          <a:blip r:embed="rId28" cstate="print">
            <a:extLst>
              <a:ext uri="{28A0092B-C50C-407E-A947-70E740481C1C}">
                <a14:useLocalDpi xmlns:a14="http://schemas.microsoft.com/office/drawing/2010/main" val="0"/>
              </a:ext>
            </a:extLst>
          </a:blip>
          <a:stretch>
            <a:fillRect/>
          </a:stretch>
        </p:blipFill>
        <p:spPr>
          <a:xfrm>
            <a:off x="8210029" y="4965860"/>
            <a:ext cx="199619" cy="150857"/>
          </a:xfrm>
          <a:prstGeom prst="rect">
            <a:avLst/>
          </a:prstGeom>
        </p:spPr>
      </p:pic>
      <p:pic>
        <p:nvPicPr>
          <p:cNvPr id="11" name="图片 10" descr="\documentclass{article}&#10;\usepackage{amsmath}&#10;\pagestyle{empty}&#10;\begin{document}&#10;&#10;&#10;$v_x$&#10;&#10;\end{document}" title="IguanaTex Bitmap Display">
            <a:extLst>
              <a:ext uri="{FF2B5EF4-FFF2-40B4-BE49-F238E27FC236}">
                <a16:creationId xmlns:a16="http://schemas.microsoft.com/office/drawing/2014/main" id="{88CCE1D2-8B34-43B3-8BF7-1E6B01A66132}"/>
              </a:ext>
            </a:extLst>
          </p:cNvPr>
          <p:cNvPicPr>
            <a:picLocks noChangeAspect="1"/>
          </p:cNvPicPr>
          <p:nvPr>
            <p:custDataLst>
              <p:tags r:id="rId4"/>
            </p:custDataLst>
          </p:nvPr>
        </p:nvPicPr>
        <p:blipFill>
          <a:blip r:embed="rId29" cstate="print">
            <a:extLst>
              <a:ext uri="{28A0092B-C50C-407E-A947-70E740481C1C}">
                <a14:useLocalDpi xmlns:a14="http://schemas.microsoft.com/office/drawing/2010/main" val="0"/>
              </a:ext>
            </a:extLst>
          </a:blip>
          <a:stretch>
            <a:fillRect/>
          </a:stretch>
        </p:blipFill>
        <p:spPr>
          <a:xfrm>
            <a:off x="5772733" y="4965861"/>
            <a:ext cx="219429" cy="150857"/>
          </a:xfrm>
          <a:prstGeom prst="rect">
            <a:avLst/>
          </a:prstGeom>
        </p:spPr>
      </p:pic>
      <p:cxnSp>
        <p:nvCxnSpPr>
          <p:cNvPr id="12" name="直接箭头连接符 11">
            <a:extLst>
              <a:ext uri="{FF2B5EF4-FFF2-40B4-BE49-F238E27FC236}">
                <a16:creationId xmlns:a16="http://schemas.microsoft.com/office/drawing/2014/main" id="{418728DE-9935-4BFE-9B16-1EEDB13119BB}"/>
              </a:ext>
            </a:extLst>
          </p:cNvPr>
          <p:cNvCxnSpPr/>
          <p:nvPr/>
        </p:nvCxnSpPr>
        <p:spPr>
          <a:xfrm>
            <a:off x="6096644" y="5038643"/>
            <a:ext cx="901700" cy="0"/>
          </a:xfrm>
          <a:prstGeom prst="straightConnector1">
            <a:avLst/>
          </a:prstGeom>
          <a:ln w="158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3" name="直接箭头连接符 12">
            <a:extLst>
              <a:ext uri="{FF2B5EF4-FFF2-40B4-BE49-F238E27FC236}">
                <a16:creationId xmlns:a16="http://schemas.microsoft.com/office/drawing/2014/main" id="{CC24FF8E-A708-49CE-8656-418325B51B63}"/>
              </a:ext>
            </a:extLst>
          </p:cNvPr>
          <p:cNvCxnSpPr/>
          <p:nvPr/>
        </p:nvCxnSpPr>
        <p:spPr>
          <a:xfrm>
            <a:off x="7088315" y="5038643"/>
            <a:ext cx="901700" cy="0"/>
          </a:xfrm>
          <a:prstGeom prst="straightConnector1">
            <a:avLst/>
          </a:prstGeom>
          <a:ln w="158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4" name="椭圆 13">
            <a:extLst>
              <a:ext uri="{FF2B5EF4-FFF2-40B4-BE49-F238E27FC236}">
                <a16:creationId xmlns:a16="http://schemas.microsoft.com/office/drawing/2014/main" id="{AACD399D-6444-411E-BFDB-4C414113C4F6}"/>
              </a:ext>
            </a:extLst>
          </p:cNvPr>
          <p:cNvSpPr/>
          <p:nvPr/>
        </p:nvSpPr>
        <p:spPr>
          <a:xfrm>
            <a:off x="6024112" y="4982190"/>
            <a:ext cx="107818" cy="112906"/>
          </a:xfrm>
          <a:prstGeom prst="ellipse">
            <a:avLst/>
          </a:prstGeom>
          <a:solidFill>
            <a:schemeClr val="bg2">
              <a:lumMod val="40000"/>
              <a:lumOff val="6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5" name="椭圆 14">
            <a:extLst>
              <a:ext uri="{FF2B5EF4-FFF2-40B4-BE49-F238E27FC236}">
                <a16:creationId xmlns:a16="http://schemas.microsoft.com/office/drawing/2014/main" id="{F66239F2-424B-41D1-AC1F-E665CAFC4F21}"/>
              </a:ext>
            </a:extLst>
          </p:cNvPr>
          <p:cNvSpPr/>
          <p:nvPr/>
        </p:nvSpPr>
        <p:spPr>
          <a:xfrm>
            <a:off x="6976546" y="4985365"/>
            <a:ext cx="107818" cy="112906"/>
          </a:xfrm>
          <a:prstGeom prst="ellipse">
            <a:avLst/>
          </a:prstGeom>
          <a:solidFill>
            <a:schemeClr val="bg2">
              <a:lumMod val="40000"/>
              <a:lumOff val="6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6" name="椭圆 15">
            <a:extLst>
              <a:ext uri="{FF2B5EF4-FFF2-40B4-BE49-F238E27FC236}">
                <a16:creationId xmlns:a16="http://schemas.microsoft.com/office/drawing/2014/main" id="{E730A62A-948E-40ED-BAEE-482769DAA3FC}"/>
              </a:ext>
            </a:extLst>
          </p:cNvPr>
          <p:cNvSpPr/>
          <p:nvPr/>
        </p:nvSpPr>
        <p:spPr>
          <a:xfrm>
            <a:off x="7988944" y="4978318"/>
            <a:ext cx="107818" cy="112906"/>
          </a:xfrm>
          <a:prstGeom prst="ellipse">
            <a:avLst/>
          </a:prstGeom>
          <a:solidFill>
            <a:schemeClr val="bg2">
              <a:lumMod val="40000"/>
              <a:lumOff val="6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cxnSp>
        <p:nvCxnSpPr>
          <p:cNvPr id="17" name="直接箭头连接符 16">
            <a:extLst>
              <a:ext uri="{FF2B5EF4-FFF2-40B4-BE49-F238E27FC236}">
                <a16:creationId xmlns:a16="http://schemas.microsoft.com/office/drawing/2014/main" id="{2983AF79-8805-49B1-ADFC-2E2D3F4BD4BE}"/>
              </a:ext>
            </a:extLst>
          </p:cNvPr>
          <p:cNvCxnSpPr/>
          <p:nvPr/>
        </p:nvCxnSpPr>
        <p:spPr>
          <a:xfrm>
            <a:off x="5683446" y="5760802"/>
            <a:ext cx="2926720" cy="0"/>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8" name="直接箭头连接符 17">
            <a:extLst>
              <a:ext uri="{FF2B5EF4-FFF2-40B4-BE49-F238E27FC236}">
                <a16:creationId xmlns:a16="http://schemas.microsoft.com/office/drawing/2014/main" id="{21030FC0-3990-4D36-9EA0-D0722AE04464}"/>
              </a:ext>
            </a:extLst>
          </p:cNvPr>
          <p:cNvCxnSpPr/>
          <p:nvPr/>
        </p:nvCxnSpPr>
        <p:spPr>
          <a:xfrm>
            <a:off x="5683446" y="6186252"/>
            <a:ext cx="2926720" cy="0"/>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nvGrpSpPr>
          <p:cNvPr id="19" name="组合 18">
            <a:extLst>
              <a:ext uri="{FF2B5EF4-FFF2-40B4-BE49-F238E27FC236}">
                <a16:creationId xmlns:a16="http://schemas.microsoft.com/office/drawing/2014/main" id="{DF5833A1-2603-41DA-AD66-120D8C2FDF8D}"/>
              </a:ext>
            </a:extLst>
          </p:cNvPr>
          <p:cNvGrpSpPr/>
          <p:nvPr/>
        </p:nvGrpSpPr>
        <p:grpSpPr>
          <a:xfrm>
            <a:off x="6369049" y="5573157"/>
            <a:ext cx="582880" cy="69396"/>
            <a:chOff x="2610856" y="3493642"/>
            <a:chExt cx="1300743" cy="278258"/>
          </a:xfrm>
          <a:solidFill>
            <a:schemeClr val="accent3">
              <a:lumMod val="20000"/>
              <a:lumOff val="80000"/>
            </a:schemeClr>
          </a:solidFill>
        </p:grpSpPr>
        <p:sp>
          <p:nvSpPr>
            <p:cNvPr id="42" name="矩形 41">
              <a:extLst>
                <a:ext uri="{FF2B5EF4-FFF2-40B4-BE49-F238E27FC236}">
                  <a16:creationId xmlns:a16="http://schemas.microsoft.com/office/drawing/2014/main" id="{A5A7E9AE-C865-48B5-A8A8-43A6499DA1C6}"/>
                </a:ext>
              </a:extLst>
            </p:cNvPr>
            <p:cNvSpPr/>
            <p:nvPr/>
          </p:nvSpPr>
          <p:spPr>
            <a:xfrm>
              <a:off x="2610856" y="3497982"/>
              <a:ext cx="1300743" cy="271820"/>
            </a:xfrm>
            <a:prstGeom prst="rect">
              <a:avLst/>
            </a:prstGeom>
            <a:grp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cxnSp>
          <p:nvCxnSpPr>
            <p:cNvPr id="43" name="直接连接符 42">
              <a:extLst>
                <a:ext uri="{FF2B5EF4-FFF2-40B4-BE49-F238E27FC236}">
                  <a16:creationId xmlns:a16="http://schemas.microsoft.com/office/drawing/2014/main" id="{7C0D3F17-481F-4304-8598-A7D50A75E8DF}"/>
                </a:ext>
              </a:extLst>
            </p:cNvPr>
            <p:cNvCxnSpPr>
              <a:stCxn id="42" idx="1"/>
              <a:endCxn id="42" idx="1"/>
            </p:cNvCxnSpPr>
            <p:nvPr/>
          </p:nvCxnSpPr>
          <p:spPr>
            <a:xfrm>
              <a:off x="2610856" y="3633892"/>
              <a:ext cx="0" cy="0"/>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a16="http://schemas.microsoft.com/office/drawing/2014/main" id="{B00E3C33-3003-47C4-BC7A-27EBD45A5C99}"/>
                </a:ext>
              </a:extLst>
            </p:cNvPr>
            <p:cNvCxnSpPr/>
            <p:nvPr/>
          </p:nvCxnSpPr>
          <p:spPr>
            <a:xfrm flipV="1">
              <a:off x="2795367" y="3505262"/>
              <a:ext cx="209550" cy="264540"/>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a16="http://schemas.microsoft.com/office/drawing/2014/main" id="{2EB81F16-7EBA-4836-B1CB-DC00F5911786}"/>
                </a:ext>
              </a:extLst>
            </p:cNvPr>
            <p:cNvCxnSpPr/>
            <p:nvPr/>
          </p:nvCxnSpPr>
          <p:spPr>
            <a:xfrm flipV="1">
              <a:off x="2976703" y="3505262"/>
              <a:ext cx="209550" cy="264540"/>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直接连接符 45">
              <a:extLst>
                <a:ext uri="{FF2B5EF4-FFF2-40B4-BE49-F238E27FC236}">
                  <a16:creationId xmlns:a16="http://schemas.microsoft.com/office/drawing/2014/main" id="{6B4DF7FC-3A51-44D6-AD32-788B9CEDFFFB}"/>
                </a:ext>
              </a:extLst>
            </p:cNvPr>
            <p:cNvCxnSpPr/>
            <p:nvPr/>
          </p:nvCxnSpPr>
          <p:spPr>
            <a:xfrm flipV="1">
              <a:off x="3158039" y="3507360"/>
              <a:ext cx="209550" cy="264540"/>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id="{FA7484C7-82BD-4BF7-A788-A72A595E683F}"/>
                </a:ext>
              </a:extLst>
            </p:cNvPr>
            <p:cNvCxnSpPr/>
            <p:nvPr/>
          </p:nvCxnSpPr>
          <p:spPr>
            <a:xfrm flipV="1">
              <a:off x="3339375" y="3493642"/>
              <a:ext cx="209550" cy="264540"/>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id="{09F14AD1-9A1D-443B-A87A-37B581D924A3}"/>
                </a:ext>
              </a:extLst>
            </p:cNvPr>
            <p:cNvCxnSpPr/>
            <p:nvPr/>
          </p:nvCxnSpPr>
          <p:spPr>
            <a:xfrm flipV="1">
              <a:off x="3520711" y="3498974"/>
              <a:ext cx="209550" cy="264540"/>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id="{F3969EF2-B207-474B-BEEF-4D862E44A69B}"/>
                </a:ext>
              </a:extLst>
            </p:cNvPr>
            <p:cNvCxnSpPr/>
            <p:nvPr/>
          </p:nvCxnSpPr>
          <p:spPr>
            <a:xfrm flipV="1">
              <a:off x="3702049" y="3505324"/>
              <a:ext cx="209550" cy="264540"/>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直接连接符 49">
              <a:extLst>
                <a:ext uri="{FF2B5EF4-FFF2-40B4-BE49-F238E27FC236}">
                  <a16:creationId xmlns:a16="http://schemas.microsoft.com/office/drawing/2014/main" id="{314873F9-DDC6-46D0-8F64-620C6513D5EF}"/>
                </a:ext>
              </a:extLst>
            </p:cNvPr>
            <p:cNvCxnSpPr/>
            <p:nvPr/>
          </p:nvCxnSpPr>
          <p:spPr>
            <a:xfrm flipV="1">
              <a:off x="2614031" y="3505324"/>
              <a:ext cx="209550" cy="264540"/>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20" name="直接连接符 19">
            <a:extLst>
              <a:ext uri="{FF2B5EF4-FFF2-40B4-BE49-F238E27FC236}">
                <a16:creationId xmlns:a16="http://schemas.microsoft.com/office/drawing/2014/main" id="{AFA011F3-9B14-4514-8783-F21D17EDFB5F}"/>
              </a:ext>
            </a:extLst>
          </p:cNvPr>
          <p:cNvCxnSpPr/>
          <p:nvPr/>
        </p:nvCxnSpPr>
        <p:spPr>
          <a:xfrm>
            <a:off x="6362699" y="5525002"/>
            <a:ext cx="0" cy="225502"/>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0D385D66-2CEB-41F7-9FCE-640F6768FD8B}"/>
              </a:ext>
            </a:extLst>
          </p:cNvPr>
          <p:cNvCxnSpPr/>
          <p:nvPr/>
        </p:nvCxnSpPr>
        <p:spPr>
          <a:xfrm>
            <a:off x="6951929" y="5525002"/>
            <a:ext cx="0" cy="22550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 name="组合 21">
            <a:extLst>
              <a:ext uri="{FF2B5EF4-FFF2-40B4-BE49-F238E27FC236}">
                <a16:creationId xmlns:a16="http://schemas.microsoft.com/office/drawing/2014/main" id="{23BCBD60-2709-4A4B-AD46-1FA2550E1712}"/>
              </a:ext>
            </a:extLst>
          </p:cNvPr>
          <p:cNvGrpSpPr/>
          <p:nvPr/>
        </p:nvGrpSpPr>
        <p:grpSpPr>
          <a:xfrm>
            <a:off x="7264399" y="6011307"/>
            <a:ext cx="582880" cy="69396"/>
            <a:chOff x="2610856" y="3493642"/>
            <a:chExt cx="1300743" cy="278258"/>
          </a:xfrm>
          <a:solidFill>
            <a:schemeClr val="accent3">
              <a:lumMod val="20000"/>
              <a:lumOff val="80000"/>
            </a:schemeClr>
          </a:solidFill>
        </p:grpSpPr>
        <p:sp>
          <p:nvSpPr>
            <p:cNvPr id="33" name="矩形 32">
              <a:extLst>
                <a:ext uri="{FF2B5EF4-FFF2-40B4-BE49-F238E27FC236}">
                  <a16:creationId xmlns:a16="http://schemas.microsoft.com/office/drawing/2014/main" id="{FFA8174A-483E-4C30-9CDC-B1D2E3AFBDB3}"/>
                </a:ext>
              </a:extLst>
            </p:cNvPr>
            <p:cNvSpPr/>
            <p:nvPr/>
          </p:nvSpPr>
          <p:spPr>
            <a:xfrm>
              <a:off x="2610856" y="3497982"/>
              <a:ext cx="1300743" cy="271820"/>
            </a:xfrm>
            <a:prstGeom prst="rect">
              <a:avLst/>
            </a:prstGeom>
            <a:grp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cxnSp>
          <p:nvCxnSpPr>
            <p:cNvPr id="34" name="直接连接符 33">
              <a:extLst>
                <a:ext uri="{FF2B5EF4-FFF2-40B4-BE49-F238E27FC236}">
                  <a16:creationId xmlns:a16="http://schemas.microsoft.com/office/drawing/2014/main" id="{F1E0B8D3-B969-4F84-ABA7-1F944D8FDFB5}"/>
                </a:ext>
              </a:extLst>
            </p:cNvPr>
            <p:cNvCxnSpPr>
              <a:stCxn id="33" idx="1"/>
              <a:endCxn id="33" idx="1"/>
            </p:cNvCxnSpPr>
            <p:nvPr/>
          </p:nvCxnSpPr>
          <p:spPr>
            <a:xfrm>
              <a:off x="2610856" y="3633892"/>
              <a:ext cx="0" cy="0"/>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63118828-1AC7-43E7-8952-C39B84D54FEB}"/>
                </a:ext>
              </a:extLst>
            </p:cNvPr>
            <p:cNvCxnSpPr/>
            <p:nvPr/>
          </p:nvCxnSpPr>
          <p:spPr>
            <a:xfrm flipV="1">
              <a:off x="2795367" y="3505262"/>
              <a:ext cx="209550" cy="264540"/>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D4CC572A-8220-4713-BD38-81718F7AD9B8}"/>
                </a:ext>
              </a:extLst>
            </p:cNvPr>
            <p:cNvCxnSpPr/>
            <p:nvPr/>
          </p:nvCxnSpPr>
          <p:spPr>
            <a:xfrm flipV="1">
              <a:off x="2976703" y="3505262"/>
              <a:ext cx="209550" cy="264540"/>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0E3E9668-E516-4066-8145-A75E91C4317D}"/>
                </a:ext>
              </a:extLst>
            </p:cNvPr>
            <p:cNvCxnSpPr/>
            <p:nvPr/>
          </p:nvCxnSpPr>
          <p:spPr>
            <a:xfrm flipV="1">
              <a:off x="3158039" y="3507360"/>
              <a:ext cx="209550" cy="264540"/>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EF54D6BD-EAFA-47C1-AF85-FB3A0426C0B8}"/>
                </a:ext>
              </a:extLst>
            </p:cNvPr>
            <p:cNvCxnSpPr/>
            <p:nvPr/>
          </p:nvCxnSpPr>
          <p:spPr>
            <a:xfrm flipV="1">
              <a:off x="3339375" y="3493642"/>
              <a:ext cx="209550" cy="264540"/>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5127A89B-950D-4C47-BDD1-77AEF8B6EA93}"/>
                </a:ext>
              </a:extLst>
            </p:cNvPr>
            <p:cNvCxnSpPr/>
            <p:nvPr/>
          </p:nvCxnSpPr>
          <p:spPr>
            <a:xfrm flipV="1">
              <a:off x="3520711" y="3498974"/>
              <a:ext cx="209550" cy="264540"/>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96B6AC69-A5F7-4CB5-B4B1-30FFE97D76B7}"/>
                </a:ext>
              </a:extLst>
            </p:cNvPr>
            <p:cNvCxnSpPr/>
            <p:nvPr/>
          </p:nvCxnSpPr>
          <p:spPr>
            <a:xfrm flipV="1">
              <a:off x="3702049" y="3505324"/>
              <a:ext cx="209550" cy="264540"/>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id="{B5C08B62-8720-40C7-8302-FDEA250FC70E}"/>
                </a:ext>
              </a:extLst>
            </p:cNvPr>
            <p:cNvCxnSpPr/>
            <p:nvPr/>
          </p:nvCxnSpPr>
          <p:spPr>
            <a:xfrm flipV="1">
              <a:off x="2614031" y="3505324"/>
              <a:ext cx="209550" cy="264540"/>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23" name="直接连接符 22">
            <a:extLst>
              <a:ext uri="{FF2B5EF4-FFF2-40B4-BE49-F238E27FC236}">
                <a16:creationId xmlns:a16="http://schemas.microsoft.com/office/drawing/2014/main" id="{5CE356AD-7712-4481-B1B1-071AF04843EB}"/>
              </a:ext>
            </a:extLst>
          </p:cNvPr>
          <p:cNvCxnSpPr/>
          <p:nvPr/>
        </p:nvCxnSpPr>
        <p:spPr>
          <a:xfrm>
            <a:off x="7258049" y="5963152"/>
            <a:ext cx="0" cy="225502"/>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EA23371E-B1EA-496F-A044-DD5ABDBCF29F}"/>
              </a:ext>
            </a:extLst>
          </p:cNvPr>
          <p:cNvCxnSpPr/>
          <p:nvPr/>
        </p:nvCxnSpPr>
        <p:spPr>
          <a:xfrm>
            <a:off x="7847279" y="5963152"/>
            <a:ext cx="0" cy="22550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A56E293E-62BD-4A47-9712-7D35AD9E6D7E}"/>
              </a:ext>
            </a:extLst>
          </p:cNvPr>
          <p:cNvCxnSpPr/>
          <p:nvPr/>
        </p:nvCxnSpPr>
        <p:spPr>
          <a:xfrm>
            <a:off x="6951929" y="5750503"/>
            <a:ext cx="0" cy="435749"/>
          </a:xfrm>
          <a:prstGeom prst="line">
            <a:avLst/>
          </a:prstGeom>
          <a:ln w="63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6" name="TextBox 108">
            <a:extLst>
              <a:ext uri="{FF2B5EF4-FFF2-40B4-BE49-F238E27FC236}">
                <a16:creationId xmlns:a16="http://schemas.microsoft.com/office/drawing/2014/main" id="{40AB3DA3-7009-4559-9B84-D3ADAD345230}"/>
              </a:ext>
            </a:extLst>
          </p:cNvPr>
          <p:cNvSpPr txBox="1"/>
          <p:nvPr/>
        </p:nvSpPr>
        <p:spPr>
          <a:xfrm>
            <a:off x="8399034" y="5741914"/>
            <a:ext cx="744966" cy="276999"/>
          </a:xfrm>
          <a:prstGeom prst="rect">
            <a:avLst/>
          </a:prstGeom>
          <a:noFill/>
        </p:spPr>
        <p:txBody>
          <a:bodyPr wrap="square" rtlCol="0" anchor="ctr" anchorCtr="1">
            <a:spAutoFit/>
          </a:bodyPr>
          <a:lstStyle/>
          <a:p>
            <a:r>
              <a:rPr lang="zh-CN" altLang="en-US" sz="1200" b="1" dirty="0">
                <a:latin typeface="微软雅黑" panose="020B0503020204020204" pitchFamily="34" charset="-122"/>
                <a:ea typeface="微软雅黑" panose="020B0503020204020204" pitchFamily="34" charset="-122"/>
              </a:rPr>
              <a:t> </a:t>
            </a:r>
            <a:r>
              <a:rPr lang="zh-CN" altLang="en-US" sz="1200" dirty="0">
                <a:latin typeface="微软雅黑" panose="020B0503020204020204" pitchFamily="34" charset="-122"/>
                <a:ea typeface="微软雅黑" panose="020B0503020204020204" pitchFamily="34" charset="-122"/>
              </a:rPr>
              <a:t>时间</a:t>
            </a:r>
          </a:p>
        </p:txBody>
      </p:sp>
      <p:sp>
        <p:nvSpPr>
          <p:cNvPr id="27" name="矩形 26">
            <a:extLst>
              <a:ext uri="{FF2B5EF4-FFF2-40B4-BE49-F238E27FC236}">
                <a16:creationId xmlns:a16="http://schemas.microsoft.com/office/drawing/2014/main" id="{28AA1AFB-CCB0-48A0-92A4-1CB48371F0B9}"/>
              </a:ext>
            </a:extLst>
          </p:cNvPr>
          <p:cNvSpPr/>
          <p:nvPr/>
        </p:nvSpPr>
        <p:spPr>
          <a:xfrm>
            <a:off x="6336775" y="4683723"/>
            <a:ext cx="323850" cy="265499"/>
          </a:xfrm>
          <a:prstGeom prst="rect">
            <a:avLst/>
          </a:prstGeom>
          <a:solidFill>
            <a:schemeClr val="accent3">
              <a:lumMod val="20000"/>
              <a:lumOff val="80000"/>
            </a:schemeClr>
          </a:solidFill>
          <a:ln>
            <a:solidFill>
              <a:srgbClr val="0040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pic>
        <p:nvPicPr>
          <p:cNvPr id="28" name="图片 27" descr="\documentclass{article}&#10;\usepackage{amsmath}&#10;\pagestyle{empty}&#10;\begin{document}&#10;&#10;$[v_x,v_a]$&#10;&#10;&#10;\end{document}" title="IguanaTex Bitmap Display">
            <a:extLst>
              <a:ext uri="{FF2B5EF4-FFF2-40B4-BE49-F238E27FC236}">
                <a16:creationId xmlns:a16="http://schemas.microsoft.com/office/drawing/2014/main" id="{0B169E05-C06F-4467-8FD8-CDF9A21A17C9}"/>
              </a:ext>
            </a:extLst>
          </p:cNvPr>
          <p:cNvPicPr>
            <a:picLocks noChangeAspect="1"/>
          </p:cNvPicPr>
          <p:nvPr>
            <p:custDataLst>
              <p:tags r:id="rId5"/>
            </p:custDataLst>
          </p:nvPr>
        </p:nvPicPr>
        <p:blipFill>
          <a:blip r:embed="rId30" cstate="print">
            <a:extLst>
              <a:ext uri="{28A0092B-C50C-407E-A947-70E740481C1C}">
                <a14:useLocalDpi xmlns:a14="http://schemas.microsoft.com/office/drawing/2010/main" val="0"/>
              </a:ext>
            </a:extLst>
          </a:blip>
          <a:stretch>
            <a:fillRect/>
          </a:stretch>
        </p:blipFill>
        <p:spPr>
          <a:xfrm>
            <a:off x="4946209" y="5597779"/>
            <a:ext cx="690286" cy="254476"/>
          </a:xfrm>
          <a:prstGeom prst="rect">
            <a:avLst/>
          </a:prstGeom>
        </p:spPr>
      </p:pic>
      <p:pic>
        <p:nvPicPr>
          <p:cNvPr id="29" name="图片 28" descr="\documentclass{article}&#10;\usepackage{amsmath}&#10;\pagestyle{empty}&#10;\begin{document}&#10;&#10;&#10;$[v_a,v_b]$&#10;&#10;\end{document}" title="IguanaTex Bitmap Display">
            <a:extLst>
              <a:ext uri="{FF2B5EF4-FFF2-40B4-BE49-F238E27FC236}">
                <a16:creationId xmlns:a16="http://schemas.microsoft.com/office/drawing/2014/main" id="{945E79E7-BC55-4290-AB8B-1A8773E0C5CF}"/>
              </a:ext>
            </a:extLst>
          </p:cNvPr>
          <p:cNvPicPr>
            <a:picLocks noChangeAspect="1"/>
          </p:cNvPicPr>
          <p:nvPr>
            <p:custDataLst>
              <p:tags r:id="rId6"/>
            </p:custDataLst>
          </p:nvPr>
        </p:nvPicPr>
        <p:blipFill>
          <a:blip r:embed="rId31" cstate="print">
            <a:extLst>
              <a:ext uri="{28A0092B-C50C-407E-A947-70E740481C1C}">
                <a14:useLocalDpi xmlns:a14="http://schemas.microsoft.com/office/drawing/2010/main" val="0"/>
              </a:ext>
            </a:extLst>
          </a:blip>
          <a:stretch>
            <a:fillRect/>
          </a:stretch>
        </p:blipFill>
        <p:spPr>
          <a:xfrm>
            <a:off x="4959161" y="6075902"/>
            <a:ext cx="664381" cy="254476"/>
          </a:xfrm>
          <a:prstGeom prst="rect">
            <a:avLst/>
          </a:prstGeom>
        </p:spPr>
      </p:pic>
      <p:pic>
        <p:nvPicPr>
          <p:cNvPr id="30" name="图片 29" descr="\documentclass{article}&#10;\usepackage{amsmath}&#10;\pagestyle{empty}&#10;\begin{document}&#10;$T_{[i,k]}^{[a,b]}$&#10;&#10;&#10;\end{document}" title="IguanaTex Bitmap Display">
            <a:extLst>
              <a:ext uri="{FF2B5EF4-FFF2-40B4-BE49-F238E27FC236}">
                <a16:creationId xmlns:a16="http://schemas.microsoft.com/office/drawing/2014/main" id="{CECE11C4-0D89-455E-9984-981CABE6B5D7}"/>
              </a:ext>
            </a:extLst>
          </p:cNvPr>
          <p:cNvPicPr>
            <a:picLocks noChangeAspect="1"/>
          </p:cNvPicPr>
          <p:nvPr>
            <p:custDataLst>
              <p:tags r:id="rId7"/>
            </p:custDataLst>
          </p:nvPr>
        </p:nvPicPr>
        <p:blipFill>
          <a:blip r:embed="rId32" cstate="print">
            <a:extLst>
              <a:ext uri="{28A0092B-C50C-407E-A947-70E740481C1C}">
                <a14:useLocalDpi xmlns:a14="http://schemas.microsoft.com/office/drawing/2010/main" val="0"/>
              </a:ext>
            </a:extLst>
          </a:blip>
          <a:stretch>
            <a:fillRect/>
          </a:stretch>
        </p:blipFill>
        <p:spPr>
          <a:xfrm>
            <a:off x="7103788" y="6186271"/>
            <a:ext cx="367777" cy="275302"/>
          </a:xfrm>
          <a:prstGeom prst="rect">
            <a:avLst/>
          </a:prstGeom>
        </p:spPr>
      </p:pic>
      <p:pic>
        <p:nvPicPr>
          <p:cNvPr id="31" name="图片 30" descr="\documentclass{article}&#10;\usepackage{amsmath}&#10;\pagestyle{empty}&#10;\begin{document}&#10;&#10;$T_{[i,k]}^{[x,a]}$&#10;&#10;&#10;\end{document}" title="IguanaTex Bitmap Display">
            <a:extLst>
              <a:ext uri="{FF2B5EF4-FFF2-40B4-BE49-F238E27FC236}">
                <a16:creationId xmlns:a16="http://schemas.microsoft.com/office/drawing/2014/main" id="{A9A8325D-9802-4D24-BA26-2880C241C513}"/>
              </a:ext>
            </a:extLst>
          </p:cNvPr>
          <p:cNvPicPr>
            <a:picLocks noChangeAspect="1"/>
          </p:cNvPicPr>
          <p:nvPr>
            <p:custDataLst>
              <p:tags r:id="rId8"/>
            </p:custDataLst>
          </p:nvPr>
        </p:nvPicPr>
        <p:blipFill>
          <a:blip r:embed="rId33" cstate="print">
            <a:extLst>
              <a:ext uri="{28A0092B-C50C-407E-A947-70E740481C1C}">
                <a14:useLocalDpi xmlns:a14="http://schemas.microsoft.com/office/drawing/2010/main" val="0"/>
              </a:ext>
            </a:extLst>
          </a:blip>
          <a:stretch>
            <a:fillRect/>
          </a:stretch>
        </p:blipFill>
        <p:spPr>
          <a:xfrm>
            <a:off x="6203981" y="5796935"/>
            <a:ext cx="379486" cy="270763"/>
          </a:xfrm>
          <a:prstGeom prst="rect">
            <a:avLst/>
          </a:prstGeom>
        </p:spPr>
      </p:pic>
      <p:pic>
        <p:nvPicPr>
          <p:cNvPr id="32" name="图片 31" descr="\documentclass{article}&#10;\usepackage{amsmath}&#10;\pagestyle{empty}&#10;\begin{document}&#10;&#10;$L_i$&#10;&#10;&#10;\end{document}" title="IguanaTex Bitmap Display">
            <a:extLst>
              <a:ext uri="{FF2B5EF4-FFF2-40B4-BE49-F238E27FC236}">
                <a16:creationId xmlns:a16="http://schemas.microsoft.com/office/drawing/2014/main" id="{DCF4CD07-C83A-482F-B501-3FC50A1DAC79}"/>
              </a:ext>
            </a:extLst>
          </p:cNvPr>
          <p:cNvPicPr>
            <a:picLocks noChangeAspect="1"/>
          </p:cNvPicPr>
          <p:nvPr>
            <p:custDataLst>
              <p:tags r:id="rId9"/>
            </p:custDataLst>
          </p:nvPr>
        </p:nvPicPr>
        <p:blipFill>
          <a:blip r:embed="rId34" cstate="print">
            <a:extLst>
              <a:ext uri="{28A0092B-C50C-407E-A947-70E740481C1C}">
                <a14:useLocalDpi xmlns:a14="http://schemas.microsoft.com/office/drawing/2010/main" val="0"/>
              </a:ext>
            </a:extLst>
          </a:blip>
          <a:stretch>
            <a:fillRect/>
          </a:stretch>
        </p:blipFill>
        <p:spPr>
          <a:xfrm>
            <a:off x="6552124" y="5357265"/>
            <a:ext cx="207261" cy="194658"/>
          </a:xfrm>
          <a:prstGeom prst="rect">
            <a:avLst/>
          </a:prstGeom>
        </p:spPr>
      </p:pic>
      <p:pic>
        <p:nvPicPr>
          <p:cNvPr id="51" name="Picture 21" descr="\documentclass{article}&#10;\usepackage{amsmath}&#10;\pagestyle{empty}&#10;\begin{document}&#10;&#10;$f_i$&#10;&#10;&#10;\end{document}" title="IguanaTex Bitmap Display">
            <a:extLst>
              <a:ext uri="{FF2B5EF4-FFF2-40B4-BE49-F238E27FC236}">
                <a16:creationId xmlns:a16="http://schemas.microsoft.com/office/drawing/2014/main" id="{19BF5287-B2F1-4BFE-BAAA-66B1F743BD99}"/>
              </a:ext>
            </a:extLst>
          </p:cNvPr>
          <p:cNvPicPr>
            <a:picLocks noChangeAspect="1"/>
          </p:cNvPicPr>
          <p:nvPr>
            <p:custDataLst>
              <p:tags r:id="rId10"/>
            </p:custDataLst>
          </p:nvPr>
        </p:nvPicPr>
        <p:blipFill>
          <a:blip r:embed="rId35" cstate="print">
            <a:extLst>
              <a:ext uri="{28A0092B-C50C-407E-A947-70E740481C1C}">
                <a14:useLocalDpi xmlns:a14="http://schemas.microsoft.com/office/drawing/2010/main" val="0"/>
              </a:ext>
            </a:extLst>
          </a:blip>
          <a:stretch>
            <a:fillRect/>
          </a:stretch>
        </p:blipFill>
        <p:spPr>
          <a:xfrm>
            <a:off x="3173166" y="2632468"/>
            <a:ext cx="138971" cy="184076"/>
          </a:xfrm>
          <a:prstGeom prst="rect">
            <a:avLst/>
          </a:prstGeom>
        </p:spPr>
      </p:pic>
      <p:pic>
        <p:nvPicPr>
          <p:cNvPr id="52" name="Picture 23" descr="\documentclass{article}&#10;\usepackage{amsmath}&#10;\pagestyle{empty}&#10;\begin{document}&#10;&#10;$f_j$ &#10;&#10;&#10;\end{document}" title="IguanaTex Bitmap Display">
            <a:extLst>
              <a:ext uri="{FF2B5EF4-FFF2-40B4-BE49-F238E27FC236}">
                <a16:creationId xmlns:a16="http://schemas.microsoft.com/office/drawing/2014/main" id="{3EF4CC42-2ACF-4B76-8449-BA9855655123}"/>
              </a:ext>
            </a:extLst>
          </p:cNvPr>
          <p:cNvPicPr>
            <a:picLocks noChangeAspect="1"/>
          </p:cNvPicPr>
          <p:nvPr>
            <p:custDataLst>
              <p:tags r:id="rId11"/>
            </p:custDataLst>
          </p:nvPr>
        </p:nvPicPr>
        <p:blipFill>
          <a:blip r:embed="rId36" cstate="print">
            <a:extLst>
              <a:ext uri="{28A0092B-C50C-407E-A947-70E740481C1C}">
                <a14:useLocalDpi xmlns:a14="http://schemas.microsoft.com/office/drawing/2010/main" val="0"/>
              </a:ext>
            </a:extLst>
          </a:blip>
          <a:stretch>
            <a:fillRect/>
          </a:stretch>
        </p:blipFill>
        <p:spPr>
          <a:xfrm>
            <a:off x="3551693" y="2638565"/>
            <a:ext cx="151162" cy="202362"/>
          </a:xfrm>
          <a:prstGeom prst="rect">
            <a:avLst/>
          </a:prstGeom>
        </p:spPr>
      </p:pic>
      <p:pic>
        <p:nvPicPr>
          <p:cNvPr id="53" name="Picture 29" descr="\documentclass{article}&#10;\usepackage{amsmath}&#10;\pagestyle{empty}&#10;\begin{document}&#10;&#10;\begin{equation}&#10;  \begin{aligned}&#10;  &amp;\forall f_{i}, f_{j} \in F, i \neq j, \forall[a, b] \in \Pi_{i} \cap \Pi_{j}, Q^a_i \neq Q^a_j\\&#10;  &amp;\forall k \in\left[0, \frac{T^h}{p_{i}}\right), \forall k^{\prime} \in\left[0, \frac{T^h}{p_{j}}\right):\\&#10;  &amp;\left(T^{[a,b]}_{(i,k)}&gt;T^{[a,b]}_{(j,k')}+L_{j}\right) \vee&#10;  \left(T^{[a,b]}_{(j,k')}&gt;T^{[a,b]}_{(i,k)}+L_{i}\right). &#10;  \end{aligned}&#10;\end{equation}&#10;&#10;&#10;\end{document}" title="IguanaTex Bitmap Display">
            <a:extLst>
              <a:ext uri="{FF2B5EF4-FFF2-40B4-BE49-F238E27FC236}">
                <a16:creationId xmlns:a16="http://schemas.microsoft.com/office/drawing/2014/main" id="{A22F996B-67B2-4F1F-847C-61D947212353}"/>
              </a:ext>
            </a:extLst>
          </p:cNvPr>
          <p:cNvPicPr>
            <a:picLocks noChangeAspect="1"/>
          </p:cNvPicPr>
          <p:nvPr>
            <p:custDataLst>
              <p:tags r:id="rId12"/>
            </p:custDataLst>
          </p:nvPr>
        </p:nvPicPr>
        <p:blipFill rotWithShape="1">
          <a:blip r:embed="rId37" cstate="print">
            <a:extLst>
              <a:ext uri="{28A0092B-C50C-407E-A947-70E740481C1C}">
                <a14:useLocalDpi xmlns:a14="http://schemas.microsoft.com/office/drawing/2010/main" val="0"/>
              </a:ext>
            </a:extLst>
          </a:blip>
          <a:srcRect r="25209"/>
          <a:stretch/>
        </p:blipFill>
        <p:spPr>
          <a:xfrm>
            <a:off x="796733" y="3239896"/>
            <a:ext cx="3383528" cy="1020677"/>
          </a:xfrm>
          <a:prstGeom prst="rect">
            <a:avLst/>
          </a:prstGeom>
        </p:spPr>
      </p:pic>
      <p:pic>
        <p:nvPicPr>
          <p:cNvPr id="88" name="Picture 19" descr="\documentclass{article}&#10;\usepackage{amsmath}&#10;\pagestyle{empty}&#10;\begin{document}&#10;&#10;$f_i$&#10;&#10;&#10;\end{document}" title="IguanaTex Bitmap Display">
            <a:extLst>
              <a:ext uri="{FF2B5EF4-FFF2-40B4-BE49-F238E27FC236}">
                <a16:creationId xmlns:a16="http://schemas.microsoft.com/office/drawing/2014/main" id="{7D755107-7EC2-442C-823B-8C2F6B44D8B6}"/>
              </a:ext>
            </a:extLst>
          </p:cNvPr>
          <p:cNvPicPr>
            <a:picLocks noChangeAspect="1"/>
          </p:cNvPicPr>
          <p:nvPr>
            <p:custDataLst>
              <p:tags r:id="rId13"/>
            </p:custDataLst>
          </p:nvPr>
        </p:nvPicPr>
        <p:blipFill>
          <a:blip r:embed="rId35" cstate="print">
            <a:extLst>
              <a:ext uri="{28A0092B-C50C-407E-A947-70E740481C1C}">
                <a14:useLocalDpi xmlns:a14="http://schemas.microsoft.com/office/drawing/2010/main" val="0"/>
              </a:ext>
            </a:extLst>
          </a:blip>
          <a:stretch>
            <a:fillRect/>
          </a:stretch>
        </p:blipFill>
        <p:spPr>
          <a:xfrm>
            <a:off x="6456632" y="4436548"/>
            <a:ext cx="138971" cy="184076"/>
          </a:xfrm>
          <a:prstGeom prst="rect">
            <a:avLst/>
          </a:prstGeom>
        </p:spPr>
      </p:pic>
      <p:grpSp>
        <p:nvGrpSpPr>
          <p:cNvPr id="6" name="Group 5">
            <a:extLst>
              <a:ext uri="{FF2B5EF4-FFF2-40B4-BE49-F238E27FC236}">
                <a16:creationId xmlns:a16="http://schemas.microsoft.com/office/drawing/2014/main" id="{DB75639D-C89E-49B6-BD9F-977C5E037896}"/>
              </a:ext>
            </a:extLst>
          </p:cNvPr>
          <p:cNvGrpSpPr/>
          <p:nvPr/>
        </p:nvGrpSpPr>
        <p:grpSpPr>
          <a:xfrm>
            <a:off x="6208232" y="2401946"/>
            <a:ext cx="1458508" cy="740802"/>
            <a:chOff x="5961048" y="1903524"/>
            <a:chExt cx="1767462" cy="818341"/>
          </a:xfrm>
        </p:grpSpPr>
        <p:pic>
          <p:nvPicPr>
            <p:cNvPr id="7" name="Picture 19" descr="\documentclass{article}&#10;\usepackage{amsmath}&#10;\pagestyle{empty}&#10;\begin{document}&#10;&#10;$f_i$&#10;&#10;&#10;\end{document}" title="IguanaTex Bitmap Display">
              <a:extLst>
                <a:ext uri="{FF2B5EF4-FFF2-40B4-BE49-F238E27FC236}">
                  <a16:creationId xmlns:a16="http://schemas.microsoft.com/office/drawing/2014/main" id="{F81E32B1-25EB-4133-A7BE-502181F27410}"/>
                </a:ext>
              </a:extLst>
            </p:cNvPr>
            <p:cNvPicPr>
              <a:picLocks noChangeAspect="1"/>
            </p:cNvPicPr>
            <p:nvPr>
              <p:custDataLst>
                <p:tags r:id="rId20"/>
              </p:custDataLst>
            </p:nvPr>
          </p:nvPicPr>
          <p:blipFill>
            <a:blip r:embed="rId35" cstate="print">
              <a:extLst>
                <a:ext uri="{28A0092B-C50C-407E-A947-70E740481C1C}">
                  <a14:useLocalDpi xmlns:a14="http://schemas.microsoft.com/office/drawing/2010/main" val="0"/>
                </a:ext>
              </a:extLst>
            </a:blip>
            <a:stretch>
              <a:fillRect/>
            </a:stretch>
          </p:blipFill>
          <p:spPr>
            <a:xfrm>
              <a:off x="6942313" y="1938259"/>
              <a:ext cx="138971" cy="184076"/>
            </a:xfrm>
            <a:prstGeom prst="rect">
              <a:avLst/>
            </a:prstGeom>
          </p:spPr>
        </p:pic>
        <p:pic>
          <p:nvPicPr>
            <p:cNvPr id="54" name="图片 53" descr="\documentclass{article}&#10;\usepackage{amsmath}&#10;\pagestyle{empty}&#10;\begin{document}&#10;$v_b$&#10;&#10;&#10;&#10;\end{document}" title="IguanaTex Bitmap Display">
              <a:extLst>
                <a:ext uri="{FF2B5EF4-FFF2-40B4-BE49-F238E27FC236}">
                  <a16:creationId xmlns:a16="http://schemas.microsoft.com/office/drawing/2014/main" id="{64A73097-7855-459D-AB94-B449946091AB}"/>
                </a:ext>
              </a:extLst>
            </p:cNvPr>
            <p:cNvPicPr>
              <a:picLocks noChangeAspect="1"/>
            </p:cNvPicPr>
            <p:nvPr>
              <p:custDataLst>
                <p:tags r:id="rId21"/>
              </p:custDataLst>
            </p:nvPr>
          </p:nvPicPr>
          <p:blipFill>
            <a:blip r:embed="rId28" cstate="print">
              <a:extLst>
                <a:ext uri="{28A0092B-C50C-407E-A947-70E740481C1C}">
                  <a14:useLocalDpi xmlns:a14="http://schemas.microsoft.com/office/drawing/2010/main" val="0"/>
                </a:ext>
              </a:extLst>
            </a:blip>
            <a:stretch>
              <a:fillRect/>
            </a:stretch>
          </p:blipFill>
          <p:spPr>
            <a:xfrm>
              <a:off x="7528891" y="2249801"/>
              <a:ext cx="199619" cy="150857"/>
            </a:xfrm>
            <a:prstGeom prst="rect">
              <a:avLst/>
            </a:prstGeom>
          </p:spPr>
        </p:pic>
        <p:cxnSp>
          <p:nvCxnSpPr>
            <p:cNvPr id="55" name="直接箭头连接符 54">
              <a:extLst>
                <a:ext uri="{FF2B5EF4-FFF2-40B4-BE49-F238E27FC236}">
                  <a16:creationId xmlns:a16="http://schemas.microsoft.com/office/drawing/2014/main" id="{D7CFDE17-CE84-4ABB-B0FF-A9EF15AC4004}"/>
                </a:ext>
              </a:extLst>
            </p:cNvPr>
            <p:cNvCxnSpPr/>
            <p:nvPr/>
          </p:nvCxnSpPr>
          <p:spPr>
            <a:xfrm>
              <a:off x="6407177" y="2322584"/>
              <a:ext cx="901700" cy="0"/>
            </a:xfrm>
            <a:prstGeom prst="straightConnector1">
              <a:avLst/>
            </a:prstGeom>
            <a:ln w="158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6" name="椭圆 55">
              <a:extLst>
                <a:ext uri="{FF2B5EF4-FFF2-40B4-BE49-F238E27FC236}">
                  <a16:creationId xmlns:a16="http://schemas.microsoft.com/office/drawing/2014/main" id="{EF903C45-D795-4EAF-8E64-60862A32B2D3}"/>
                </a:ext>
              </a:extLst>
            </p:cNvPr>
            <p:cNvSpPr/>
            <p:nvPr/>
          </p:nvSpPr>
          <p:spPr>
            <a:xfrm>
              <a:off x="6295408" y="2269306"/>
              <a:ext cx="107818" cy="112906"/>
            </a:xfrm>
            <a:prstGeom prst="ellipse">
              <a:avLst/>
            </a:prstGeom>
            <a:solidFill>
              <a:schemeClr val="bg2">
                <a:lumMod val="40000"/>
                <a:lumOff val="6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57" name="椭圆 56">
              <a:extLst>
                <a:ext uri="{FF2B5EF4-FFF2-40B4-BE49-F238E27FC236}">
                  <a16:creationId xmlns:a16="http://schemas.microsoft.com/office/drawing/2014/main" id="{C8BD5300-EF62-4B82-81F0-C3FA05BD966A}"/>
                </a:ext>
              </a:extLst>
            </p:cNvPr>
            <p:cNvSpPr/>
            <p:nvPr/>
          </p:nvSpPr>
          <p:spPr>
            <a:xfrm>
              <a:off x="7307806" y="2262259"/>
              <a:ext cx="107818" cy="112906"/>
            </a:xfrm>
            <a:prstGeom prst="ellipse">
              <a:avLst/>
            </a:prstGeom>
            <a:solidFill>
              <a:schemeClr val="bg2">
                <a:lumMod val="40000"/>
                <a:lumOff val="6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pic>
          <p:nvPicPr>
            <p:cNvPr id="58" name="图片 57" descr="\documentclass{article}&#10;\usepackage{amsmath}&#10;\pagestyle{empty}&#10;\begin{document}&#10;&#10;$v_a$&#10;&#10;\end{document}" title="IguanaTex Bitmap Display">
              <a:extLst>
                <a:ext uri="{FF2B5EF4-FFF2-40B4-BE49-F238E27FC236}">
                  <a16:creationId xmlns:a16="http://schemas.microsoft.com/office/drawing/2014/main" id="{5BE2F068-97FD-4FFB-8A89-24CBE0B42BBE}"/>
                </a:ext>
              </a:extLst>
            </p:cNvPr>
            <p:cNvPicPr>
              <a:picLocks noChangeAspect="1"/>
            </p:cNvPicPr>
            <p:nvPr>
              <p:custDataLst>
                <p:tags r:id="rId22"/>
              </p:custDataLst>
            </p:nvPr>
          </p:nvPicPr>
          <p:blipFill>
            <a:blip r:embed="rId27" cstate="print">
              <a:extLst>
                <a:ext uri="{28A0092B-C50C-407E-A947-70E740481C1C}">
                  <a14:useLocalDpi xmlns:a14="http://schemas.microsoft.com/office/drawing/2010/main" val="0"/>
                </a:ext>
              </a:extLst>
            </a:blip>
            <a:stretch>
              <a:fillRect/>
            </a:stretch>
          </p:blipFill>
          <p:spPr>
            <a:xfrm>
              <a:off x="5961048" y="2243283"/>
              <a:ext cx="217905" cy="150857"/>
            </a:xfrm>
            <a:prstGeom prst="rect">
              <a:avLst/>
            </a:prstGeom>
          </p:spPr>
        </p:pic>
        <p:pic>
          <p:nvPicPr>
            <p:cNvPr id="89" name="图片 88" descr="\documentclass{article}&#10;\usepackage{amsmath}&#10;\pagestyle{empty}&#10;\begin{document}&#10;&#10;$f_j$&#10;&#10;&#10;\end{document}" title="IguanaTex Bitmap Display">
              <a:extLst>
                <a:ext uri="{FF2B5EF4-FFF2-40B4-BE49-F238E27FC236}">
                  <a16:creationId xmlns:a16="http://schemas.microsoft.com/office/drawing/2014/main" id="{4C51B02A-8B4D-4A24-9411-1D790C9C2228}"/>
                </a:ext>
              </a:extLst>
            </p:cNvPr>
            <p:cNvPicPr>
              <a:picLocks noChangeAspect="1"/>
            </p:cNvPicPr>
            <p:nvPr>
              <p:custDataLst>
                <p:tags r:id="rId23"/>
              </p:custDataLst>
            </p:nvPr>
          </p:nvPicPr>
          <p:blipFill>
            <a:blip r:embed="rId36" cstate="print">
              <a:extLst>
                <a:ext uri="{28A0092B-C50C-407E-A947-70E740481C1C}">
                  <a14:useLocalDpi xmlns:a14="http://schemas.microsoft.com/office/drawing/2010/main" val="0"/>
                </a:ext>
              </a:extLst>
            </a:blip>
            <a:stretch>
              <a:fillRect/>
            </a:stretch>
          </p:blipFill>
          <p:spPr>
            <a:xfrm>
              <a:off x="6208500" y="2474389"/>
              <a:ext cx="128780" cy="173474"/>
            </a:xfrm>
            <a:prstGeom prst="rect">
              <a:avLst/>
            </a:prstGeom>
          </p:spPr>
        </p:pic>
        <p:sp>
          <p:nvSpPr>
            <p:cNvPr id="90" name="矩形 89">
              <a:extLst>
                <a:ext uri="{FF2B5EF4-FFF2-40B4-BE49-F238E27FC236}">
                  <a16:creationId xmlns:a16="http://schemas.microsoft.com/office/drawing/2014/main" id="{A202CA44-D1CD-4EF8-8F49-D8F252E7B864}"/>
                </a:ext>
              </a:extLst>
            </p:cNvPr>
            <p:cNvSpPr/>
            <p:nvPr/>
          </p:nvSpPr>
          <p:spPr>
            <a:xfrm>
              <a:off x="6480757" y="2456366"/>
              <a:ext cx="323850" cy="265499"/>
            </a:xfrm>
            <a:prstGeom prst="rect">
              <a:avLst/>
            </a:prstGeom>
            <a:solidFill>
              <a:schemeClr val="accent6">
                <a:lumMod val="20000"/>
                <a:lumOff val="80000"/>
              </a:schemeClr>
            </a:solidFill>
            <a:ln>
              <a:solidFill>
                <a:srgbClr val="0040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91" name="矩形 90">
              <a:extLst>
                <a:ext uri="{FF2B5EF4-FFF2-40B4-BE49-F238E27FC236}">
                  <a16:creationId xmlns:a16="http://schemas.microsoft.com/office/drawing/2014/main" id="{8470BE89-CB9A-46BB-B8DD-A231D186F645}"/>
                </a:ext>
              </a:extLst>
            </p:cNvPr>
            <p:cNvSpPr/>
            <p:nvPr/>
          </p:nvSpPr>
          <p:spPr>
            <a:xfrm>
              <a:off x="7156932" y="1903524"/>
              <a:ext cx="323850" cy="265499"/>
            </a:xfrm>
            <a:prstGeom prst="rect">
              <a:avLst/>
            </a:prstGeom>
            <a:solidFill>
              <a:schemeClr val="accent3">
                <a:lumMod val="20000"/>
                <a:lumOff val="80000"/>
              </a:schemeClr>
            </a:solidFill>
            <a:ln>
              <a:solidFill>
                <a:srgbClr val="0040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grpSp>
        <p:nvGrpSpPr>
          <p:cNvPr id="8" name="Group 7">
            <a:extLst>
              <a:ext uri="{FF2B5EF4-FFF2-40B4-BE49-F238E27FC236}">
                <a16:creationId xmlns:a16="http://schemas.microsoft.com/office/drawing/2014/main" id="{0E82F05E-BA51-4650-AC33-23BAFF373FD6}"/>
              </a:ext>
            </a:extLst>
          </p:cNvPr>
          <p:cNvGrpSpPr/>
          <p:nvPr/>
        </p:nvGrpSpPr>
        <p:grpSpPr>
          <a:xfrm>
            <a:off x="4939495" y="3469449"/>
            <a:ext cx="3916542" cy="737130"/>
            <a:chOff x="4897344" y="3239896"/>
            <a:chExt cx="3916542" cy="737130"/>
          </a:xfrm>
        </p:grpSpPr>
        <p:cxnSp>
          <p:nvCxnSpPr>
            <p:cNvPr id="59" name="直接箭头连接符 58">
              <a:extLst>
                <a:ext uri="{FF2B5EF4-FFF2-40B4-BE49-F238E27FC236}">
                  <a16:creationId xmlns:a16="http://schemas.microsoft.com/office/drawing/2014/main" id="{692CE43B-ED43-4773-B356-473878FC58B4}"/>
                </a:ext>
              </a:extLst>
            </p:cNvPr>
            <p:cNvCxnSpPr/>
            <p:nvPr/>
          </p:nvCxnSpPr>
          <p:spPr>
            <a:xfrm>
              <a:off x="5591528" y="3633656"/>
              <a:ext cx="2926720" cy="0"/>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nvGrpSpPr>
            <p:cNvPr id="60" name="组合 59">
              <a:extLst>
                <a:ext uri="{FF2B5EF4-FFF2-40B4-BE49-F238E27FC236}">
                  <a16:creationId xmlns:a16="http://schemas.microsoft.com/office/drawing/2014/main" id="{C2228E3C-462A-420B-90A6-36ACE53C8526}"/>
                </a:ext>
              </a:extLst>
            </p:cNvPr>
            <p:cNvGrpSpPr/>
            <p:nvPr/>
          </p:nvGrpSpPr>
          <p:grpSpPr>
            <a:xfrm>
              <a:off x="6277131" y="3446011"/>
              <a:ext cx="582880" cy="69396"/>
              <a:chOff x="2610856" y="3493642"/>
              <a:chExt cx="1300743" cy="278258"/>
            </a:xfrm>
            <a:solidFill>
              <a:schemeClr val="accent3">
                <a:lumMod val="20000"/>
                <a:lumOff val="80000"/>
              </a:schemeClr>
            </a:solidFill>
          </p:grpSpPr>
          <p:sp>
            <p:nvSpPr>
              <p:cNvPr id="61" name="矩形 60">
                <a:extLst>
                  <a:ext uri="{FF2B5EF4-FFF2-40B4-BE49-F238E27FC236}">
                    <a16:creationId xmlns:a16="http://schemas.microsoft.com/office/drawing/2014/main" id="{3CA58806-A4F2-470A-925C-67025BEB51EA}"/>
                  </a:ext>
                </a:extLst>
              </p:cNvPr>
              <p:cNvSpPr/>
              <p:nvPr/>
            </p:nvSpPr>
            <p:spPr>
              <a:xfrm>
                <a:off x="2610856" y="3497982"/>
                <a:ext cx="1300743" cy="271820"/>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cxnSp>
            <p:nvCxnSpPr>
              <p:cNvPr id="62" name="直接连接符 61">
                <a:extLst>
                  <a:ext uri="{FF2B5EF4-FFF2-40B4-BE49-F238E27FC236}">
                    <a16:creationId xmlns:a16="http://schemas.microsoft.com/office/drawing/2014/main" id="{E287F971-018A-45AD-B522-E7FD0F262E1E}"/>
                  </a:ext>
                </a:extLst>
              </p:cNvPr>
              <p:cNvCxnSpPr>
                <a:stCxn id="61" idx="1"/>
                <a:endCxn id="61" idx="1"/>
              </p:cNvCxnSpPr>
              <p:nvPr/>
            </p:nvCxnSpPr>
            <p:spPr>
              <a:xfrm>
                <a:off x="2610856" y="3633892"/>
                <a:ext cx="0" cy="0"/>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直接连接符 62">
                <a:extLst>
                  <a:ext uri="{FF2B5EF4-FFF2-40B4-BE49-F238E27FC236}">
                    <a16:creationId xmlns:a16="http://schemas.microsoft.com/office/drawing/2014/main" id="{9AC762DD-DBB6-4FF1-8961-14D45F5CA6E6}"/>
                  </a:ext>
                </a:extLst>
              </p:cNvPr>
              <p:cNvCxnSpPr/>
              <p:nvPr/>
            </p:nvCxnSpPr>
            <p:spPr>
              <a:xfrm flipV="1">
                <a:off x="2795367" y="3505262"/>
                <a:ext cx="209550" cy="264540"/>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直接连接符 63">
                <a:extLst>
                  <a:ext uri="{FF2B5EF4-FFF2-40B4-BE49-F238E27FC236}">
                    <a16:creationId xmlns:a16="http://schemas.microsoft.com/office/drawing/2014/main" id="{D22F8418-3BF5-403F-BA7A-39168F6D8B6A}"/>
                  </a:ext>
                </a:extLst>
              </p:cNvPr>
              <p:cNvCxnSpPr/>
              <p:nvPr/>
            </p:nvCxnSpPr>
            <p:spPr>
              <a:xfrm flipV="1">
                <a:off x="2976703" y="3505262"/>
                <a:ext cx="209550" cy="264540"/>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直接连接符 64">
                <a:extLst>
                  <a:ext uri="{FF2B5EF4-FFF2-40B4-BE49-F238E27FC236}">
                    <a16:creationId xmlns:a16="http://schemas.microsoft.com/office/drawing/2014/main" id="{5F50003D-571D-4DDC-A2D9-08EC4C9572E5}"/>
                  </a:ext>
                </a:extLst>
              </p:cNvPr>
              <p:cNvCxnSpPr/>
              <p:nvPr/>
            </p:nvCxnSpPr>
            <p:spPr>
              <a:xfrm flipV="1">
                <a:off x="3158039" y="3507360"/>
                <a:ext cx="209550" cy="264540"/>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直接连接符 65">
                <a:extLst>
                  <a:ext uri="{FF2B5EF4-FFF2-40B4-BE49-F238E27FC236}">
                    <a16:creationId xmlns:a16="http://schemas.microsoft.com/office/drawing/2014/main" id="{8C7C3ADD-A972-4DF2-AD38-4F00D9B68B06}"/>
                  </a:ext>
                </a:extLst>
              </p:cNvPr>
              <p:cNvCxnSpPr/>
              <p:nvPr/>
            </p:nvCxnSpPr>
            <p:spPr>
              <a:xfrm flipV="1">
                <a:off x="3339375" y="3493642"/>
                <a:ext cx="209550" cy="264540"/>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直接连接符 66">
                <a:extLst>
                  <a:ext uri="{FF2B5EF4-FFF2-40B4-BE49-F238E27FC236}">
                    <a16:creationId xmlns:a16="http://schemas.microsoft.com/office/drawing/2014/main" id="{8BD486B8-5CFB-42D8-91BB-2404A1CA2190}"/>
                  </a:ext>
                </a:extLst>
              </p:cNvPr>
              <p:cNvCxnSpPr/>
              <p:nvPr/>
            </p:nvCxnSpPr>
            <p:spPr>
              <a:xfrm flipV="1">
                <a:off x="3520711" y="3498974"/>
                <a:ext cx="209550" cy="264540"/>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直接连接符 67">
                <a:extLst>
                  <a:ext uri="{FF2B5EF4-FFF2-40B4-BE49-F238E27FC236}">
                    <a16:creationId xmlns:a16="http://schemas.microsoft.com/office/drawing/2014/main" id="{9AE22607-0B0B-4B07-8EAC-9687E91E7219}"/>
                  </a:ext>
                </a:extLst>
              </p:cNvPr>
              <p:cNvCxnSpPr/>
              <p:nvPr/>
            </p:nvCxnSpPr>
            <p:spPr>
              <a:xfrm flipV="1">
                <a:off x="3702049" y="3505324"/>
                <a:ext cx="209550" cy="264540"/>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直接连接符 68">
                <a:extLst>
                  <a:ext uri="{FF2B5EF4-FFF2-40B4-BE49-F238E27FC236}">
                    <a16:creationId xmlns:a16="http://schemas.microsoft.com/office/drawing/2014/main" id="{765F173A-4FDA-4198-8354-AB083EB22746}"/>
                  </a:ext>
                </a:extLst>
              </p:cNvPr>
              <p:cNvCxnSpPr/>
              <p:nvPr/>
            </p:nvCxnSpPr>
            <p:spPr>
              <a:xfrm flipV="1">
                <a:off x="2614031" y="3505324"/>
                <a:ext cx="209550" cy="264540"/>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70" name="直接连接符 69">
              <a:extLst>
                <a:ext uri="{FF2B5EF4-FFF2-40B4-BE49-F238E27FC236}">
                  <a16:creationId xmlns:a16="http://schemas.microsoft.com/office/drawing/2014/main" id="{B2521006-358D-4408-8FF6-81B7BF02E42A}"/>
                </a:ext>
              </a:extLst>
            </p:cNvPr>
            <p:cNvCxnSpPr/>
            <p:nvPr/>
          </p:nvCxnSpPr>
          <p:spPr>
            <a:xfrm>
              <a:off x="6270781" y="3397856"/>
              <a:ext cx="0" cy="225502"/>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直接连接符 70">
              <a:extLst>
                <a:ext uri="{FF2B5EF4-FFF2-40B4-BE49-F238E27FC236}">
                  <a16:creationId xmlns:a16="http://schemas.microsoft.com/office/drawing/2014/main" id="{FE764256-A65D-497D-9DCF-A4D59784EFC0}"/>
                </a:ext>
              </a:extLst>
            </p:cNvPr>
            <p:cNvCxnSpPr/>
            <p:nvPr/>
          </p:nvCxnSpPr>
          <p:spPr>
            <a:xfrm>
              <a:off x="6860011" y="3397856"/>
              <a:ext cx="0" cy="22550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pic>
          <p:nvPicPr>
            <p:cNvPr id="72" name="图片 71" descr="\documentclass{article}&#10;\usepackage{amsmath}&#10;\pagestyle{empty}&#10;\begin{document}&#10;&#10;&#10;$[v_a,v_b]$&#10;&#10;\end{document}" title="IguanaTex Bitmap Display">
              <a:extLst>
                <a:ext uri="{FF2B5EF4-FFF2-40B4-BE49-F238E27FC236}">
                  <a16:creationId xmlns:a16="http://schemas.microsoft.com/office/drawing/2014/main" id="{3C26B007-58D1-4CD8-BF14-708C3F0E37B7}"/>
                </a:ext>
              </a:extLst>
            </p:cNvPr>
            <p:cNvPicPr>
              <a:picLocks noChangeAspect="1"/>
            </p:cNvPicPr>
            <p:nvPr>
              <p:custDataLst>
                <p:tags r:id="rId16"/>
              </p:custDataLst>
            </p:nvPr>
          </p:nvPicPr>
          <p:blipFill>
            <a:blip r:embed="rId31" cstate="print">
              <a:extLst>
                <a:ext uri="{28A0092B-C50C-407E-A947-70E740481C1C}">
                  <a14:useLocalDpi xmlns:a14="http://schemas.microsoft.com/office/drawing/2010/main" val="0"/>
                </a:ext>
              </a:extLst>
            </a:blip>
            <a:stretch>
              <a:fillRect/>
            </a:stretch>
          </p:blipFill>
          <p:spPr>
            <a:xfrm>
              <a:off x="4897344" y="3478998"/>
              <a:ext cx="664381" cy="254476"/>
            </a:xfrm>
            <a:prstGeom prst="rect">
              <a:avLst/>
            </a:prstGeom>
          </p:spPr>
        </p:pic>
        <p:grpSp>
          <p:nvGrpSpPr>
            <p:cNvPr id="73" name="组合 72">
              <a:extLst>
                <a:ext uri="{FF2B5EF4-FFF2-40B4-BE49-F238E27FC236}">
                  <a16:creationId xmlns:a16="http://schemas.microsoft.com/office/drawing/2014/main" id="{027F50A2-15C5-4569-A7A7-ED879FDC7AF3}"/>
                </a:ext>
              </a:extLst>
            </p:cNvPr>
            <p:cNvGrpSpPr/>
            <p:nvPr/>
          </p:nvGrpSpPr>
          <p:grpSpPr>
            <a:xfrm>
              <a:off x="6952339" y="3296371"/>
              <a:ext cx="899507" cy="90433"/>
              <a:chOff x="2610856" y="3493642"/>
              <a:chExt cx="1300743" cy="278258"/>
            </a:xfrm>
            <a:solidFill>
              <a:schemeClr val="accent6">
                <a:lumMod val="20000"/>
                <a:lumOff val="80000"/>
              </a:schemeClr>
            </a:solidFill>
          </p:grpSpPr>
          <p:sp>
            <p:nvSpPr>
              <p:cNvPr id="74" name="矩形 73">
                <a:extLst>
                  <a:ext uri="{FF2B5EF4-FFF2-40B4-BE49-F238E27FC236}">
                    <a16:creationId xmlns:a16="http://schemas.microsoft.com/office/drawing/2014/main" id="{12241507-6065-40E0-AE73-3ADAA6967F14}"/>
                  </a:ext>
                </a:extLst>
              </p:cNvPr>
              <p:cNvSpPr/>
              <p:nvPr/>
            </p:nvSpPr>
            <p:spPr>
              <a:xfrm>
                <a:off x="2610856" y="3497982"/>
                <a:ext cx="1300743" cy="271820"/>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cxnSp>
            <p:nvCxnSpPr>
              <p:cNvPr id="75" name="直接连接符 74">
                <a:extLst>
                  <a:ext uri="{FF2B5EF4-FFF2-40B4-BE49-F238E27FC236}">
                    <a16:creationId xmlns:a16="http://schemas.microsoft.com/office/drawing/2014/main" id="{D7BC3E18-D94E-40F5-9052-5FE1A2446DFC}"/>
                  </a:ext>
                </a:extLst>
              </p:cNvPr>
              <p:cNvCxnSpPr>
                <a:stCxn id="74" idx="1"/>
                <a:endCxn id="74" idx="1"/>
              </p:cNvCxnSpPr>
              <p:nvPr/>
            </p:nvCxnSpPr>
            <p:spPr>
              <a:xfrm>
                <a:off x="2610856" y="3633892"/>
                <a:ext cx="0" cy="0"/>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直接连接符 75">
                <a:extLst>
                  <a:ext uri="{FF2B5EF4-FFF2-40B4-BE49-F238E27FC236}">
                    <a16:creationId xmlns:a16="http://schemas.microsoft.com/office/drawing/2014/main" id="{1DAC37A7-2C81-49D7-A38C-3008A7241B9C}"/>
                  </a:ext>
                </a:extLst>
              </p:cNvPr>
              <p:cNvCxnSpPr/>
              <p:nvPr/>
            </p:nvCxnSpPr>
            <p:spPr>
              <a:xfrm flipV="1">
                <a:off x="2795367" y="3505262"/>
                <a:ext cx="209550" cy="264540"/>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直接连接符 76">
                <a:extLst>
                  <a:ext uri="{FF2B5EF4-FFF2-40B4-BE49-F238E27FC236}">
                    <a16:creationId xmlns:a16="http://schemas.microsoft.com/office/drawing/2014/main" id="{40468B34-5B38-44C8-A1D6-ECB47113472A}"/>
                  </a:ext>
                </a:extLst>
              </p:cNvPr>
              <p:cNvCxnSpPr/>
              <p:nvPr/>
            </p:nvCxnSpPr>
            <p:spPr>
              <a:xfrm flipV="1">
                <a:off x="2976703" y="3505262"/>
                <a:ext cx="209550" cy="264540"/>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直接连接符 77">
                <a:extLst>
                  <a:ext uri="{FF2B5EF4-FFF2-40B4-BE49-F238E27FC236}">
                    <a16:creationId xmlns:a16="http://schemas.microsoft.com/office/drawing/2014/main" id="{9AC34192-4DAD-4E7A-9B09-E0D0E66D9AAB}"/>
                  </a:ext>
                </a:extLst>
              </p:cNvPr>
              <p:cNvCxnSpPr/>
              <p:nvPr/>
            </p:nvCxnSpPr>
            <p:spPr>
              <a:xfrm flipV="1">
                <a:off x="3158039" y="3507360"/>
                <a:ext cx="209550" cy="264540"/>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直接连接符 78">
                <a:extLst>
                  <a:ext uri="{FF2B5EF4-FFF2-40B4-BE49-F238E27FC236}">
                    <a16:creationId xmlns:a16="http://schemas.microsoft.com/office/drawing/2014/main" id="{BF7ACAA7-59EE-4BDD-9C3B-8A8FE4E4350E}"/>
                  </a:ext>
                </a:extLst>
              </p:cNvPr>
              <p:cNvCxnSpPr/>
              <p:nvPr/>
            </p:nvCxnSpPr>
            <p:spPr>
              <a:xfrm flipV="1">
                <a:off x="3339375" y="3493642"/>
                <a:ext cx="209550" cy="264540"/>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直接连接符 79">
                <a:extLst>
                  <a:ext uri="{FF2B5EF4-FFF2-40B4-BE49-F238E27FC236}">
                    <a16:creationId xmlns:a16="http://schemas.microsoft.com/office/drawing/2014/main" id="{633A517E-DFFC-4A05-B3C3-B87A75AB94D1}"/>
                  </a:ext>
                </a:extLst>
              </p:cNvPr>
              <p:cNvCxnSpPr/>
              <p:nvPr/>
            </p:nvCxnSpPr>
            <p:spPr>
              <a:xfrm flipV="1">
                <a:off x="3520711" y="3498974"/>
                <a:ext cx="209550" cy="264540"/>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直接连接符 80">
                <a:extLst>
                  <a:ext uri="{FF2B5EF4-FFF2-40B4-BE49-F238E27FC236}">
                    <a16:creationId xmlns:a16="http://schemas.microsoft.com/office/drawing/2014/main" id="{C566FD50-0B66-4860-8891-8D086F5AFDCA}"/>
                  </a:ext>
                </a:extLst>
              </p:cNvPr>
              <p:cNvCxnSpPr/>
              <p:nvPr/>
            </p:nvCxnSpPr>
            <p:spPr>
              <a:xfrm flipV="1">
                <a:off x="3702049" y="3505324"/>
                <a:ext cx="209550" cy="264540"/>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直接连接符 81">
                <a:extLst>
                  <a:ext uri="{FF2B5EF4-FFF2-40B4-BE49-F238E27FC236}">
                    <a16:creationId xmlns:a16="http://schemas.microsoft.com/office/drawing/2014/main" id="{426FDDF2-298A-4926-8F4E-E6665DA9766B}"/>
                  </a:ext>
                </a:extLst>
              </p:cNvPr>
              <p:cNvCxnSpPr/>
              <p:nvPr/>
            </p:nvCxnSpPr>
            <p:spPr>
              <a:xfrm flipV="1">
                <a:off x="2614031" y="3505324"/>
                <a:ext cx="209550" cy="264540"/>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83" name="TextBox 108">
              <a:extLst>
                <a:ext uri="{FF2B5EF4-FFF2-40B4-BE49-F238E27FC236}">
                  <a16:creationId xmlns:a16="http://schemas.microsoft.com/office/drawing/2014/main" id="{E0490D8B-ABB3-42E0-BE9C-C81D07DAD732}"/>
                </a:ext>
              </a:extLst>
            </p:cNvPr>
            <p:cNvSpPr txBox="1"/>
            <p:nvPr/>
          </p:nvSpPr>
          <p:spPr>
            <a:xfrm>
              <a:off x="8068920" y="3683237"/>
              <a:ext cx="744966" cy="276999"/>
            </a:xfrm>
            <a:prstGeom prst="rect">
              <a:avLst/>
            </a:prstGeom>
            <a:noFill/>
          </p:spPr>
          <p:txBody>
            <a:bodyPr wrap="square" rtlCol="0" anchor="ctr" anchorCtr="1">
              <a:spAutoFit/>
            </a:bodyPr>
            <a:lstStyle/>
            <a:p>
              <a:r>
                <a:rPr lang="zh-CN" altLang="en-US" sz="1200" b="1" dirty="0">
                  <a:latin typeface="微软雅黑" panose="020B0503020204020204" pitchFamily="34" charset="-122"/>
                  <a:ea typeface="微软雅黑" panose="020B0503020204020204" pitchFamily="34" charset="-122"/>
                </a:rPr>
                <a:t> </a:t>
              </a:r>
              <a:r>
                <a:rPr lang="zh-CN" altLang="en-US" sz="1200" dirty="0">
                  <a:latin typeface="微软雅黑" panose="020B0503020204020204" pitchFamily="34" charset="-122"/>
                  <a:ea typeface="微软雅黑" panose="020B0503020204020204" pitchFamily="34" charset="-122"/>
                </a:rPr>
                <a:t>时间</a:t>
              </a:r>
            </a:p>
          </p:txBody>
        </p:sp>
        <p:cxnSp>
          <p:nvCxnSpPr>
            <p:cNvPr id="85" name="直接连接符 84">
              <a:extLst>
                <a:ext uri="{FF2B5EF4-FFF2-40B4-BE49-F238E27FC236}">
                  <a16:creationId xmlns:a16="http://schemas.microsoft.com/office/drawing/2014/main" id="{EA5AADAB-3B44-48C6-9490-298D1C5BAE2C}"/>
                </a:ext>
              </a:extLst>
            </p:cNvPr>
            <p:cNvCxnSpPr>
              <a:cxnSpLocks/>
            </p:cNvCxnSpPr>
            <p:nvPr/>
          </p:nvCxnSpPr>
          <p:spPr>
            <a:xfrm>
              <a:off x="6946440" y="3341952"/>
              <a:ext cx="2196" cy="291704"/>
            </a:xfrm>
            <a:prstGeom prst="line">
              <a:avLst/>
            </a:prstGeom>
          </p:spPr>
          <p:style>
            <a:lnRef idx="1">
              <a:schemeClr val="accent1"/>
            </a:lnRef>
            <a:fillRef idx="0">
              <a:schemeClr val="accent1"/>
            </a:fillRef>
            <a:effectRef idx="0">
              <a:schemeClr val="accent1"/>
            </a:effectRef>
            <a:fontRef idx="minor">
              <a:schemeClr val="tx1"/>
            </a:fontRef>
          </p:style>
        </p:cxnSp>
        <p:cxnSp>
          <p:nvCxnSpPr>
            <p:cNvPr id="87" name="直接连接符 86">
              <a:extLst>
                <a:ext uri="{FF2B5EF4-FFF2-40B4-BE49-F238E27FC236}">
                  <a16:creationId xmlns:a16="http://schemas.microsoft.com/office/drawing/2014/main" id="{25C95968-43C7-4079-939E-A7EB6E3F2306}"/>
                </a:ext>
              </a:extLst>
            </p:cNvPr>
            <p:cNvCxnSpPr>
              <a:cxnSpLocks/>
            </p:cNvCxnSpPr>
            <p:nvPr/>
          </p:nvCxnSpPr>
          <p:spPr>
            <a:xfrm>
              <a:off x="7847279" y="3305961"/>
              <a:ext cx="0" cy="341285"/>
            </a:xfrm>
            <a:prstGeom prst="line">
              <a:avLst/>
            </a:prstGeom>
          </p:spPr>
          <p:style>
            <a:lnRef idx="1">
              <a:schemeClr val="accent1"/>
            </a:lnRef>
            <a:fillRef idx="0">
              <a:schemeClr val="accent1"/>
            </a:fillRef>
            <a:effectRef idx="0">
              <a:schemeClr val="accent1"/>
            </a:effectRef>
            <a:fontRef idx="minor">
              <a:schemeClr val="tx1"/>
            </a:fontRef>
          </p:style>
        </p:cxnSp>
        <p:pic>
          <p:nvPicPr>
            <p:cNvPr id="93" name="图片 92" descr="\documentclass{article}&#10;\usepackage{amsmath}&#10;\pagestyle{empty}&#10;\begin{document}&#10;&#10;$T_{[i,k]}^{[a,b]}$&#10;&#10;&#10;\end{document}" title="IguanaTex Bitmap Display">
              <a:extLst>
                <a:ext uri="{FF2B5EF4-FFF2-40B4-BE49-F238E27FC236}">
                  <a16:creationId xmlns:a16="http://schemas.microsoft.com/office/drawing/2014/main" id="{73962DD6-24E1-48B9-92F1-15A274810D36}"/>
                </a:ext>
              </a:extLst>
            </p:cNvPr>
            <p:cNvPicPr>
              <a:picLocks noChangeAspect="1"/>
            </p:cNvPicPr>
            <p:nvPr>
              <p:custDataLst>
                <p:tags r:id="rId17"/>
              </p:custDataLst>
            </p:nvPr>
          </p:nvPicPr>
          <p:blipFill>
            <a:blip r:embed="rId32" cstate="print">
              <a:extLst>
                <a:ext uri="{28A0092B-C50C-407E-A947-70E740481C1C}">
                  <a14:useLocalDpi xmlns:a14="http://schemas.microsoft.com/office/drawing/2010/main" val="0"/>
                </a:ext>
              </a:extLst>
            </a:blip>
            <a:stretch>
              <a:fillRect/>
            </a:stretch>
          </p:blipFill>
          <p:spPr>
            <a:xfrm>
              <a:off x="6130453" y="3707482"/>
              <a:ext cx="312819" cy="234162"/>
            </a:xfrm>
            <a:prstGeom prst="rect">
              <a:avLst/>
            </a:prstGeom>
          </p:spPr>
        </p:pic>
        <p:pic>
          <p:nvPicPr>
            <p:cNvPr id="95" name="图片 94" descr="\documentclass{article}&#10;\usepackage{amsmath}&#10;\pagestyle{empty}&#10;\begin{document}&#10;&#10;$T_{[j,k']}^{[a,b]}$&#10;&#10;&#10;\end{document}" title="IguanaTex Bitmap Display">
              <a:extLst>
                <a:ext uri="{FF2B5EF4-FFF2-40B4-BE49-F238E27FC236}">
                  <a16:creationId xmlns:a16="http://schemas.microsoft.com/office/drawing/2014/main" id="{25971339-04DD-4141-B5FE-DF975E9E948A}"/>
                </a:ext>
              </a:extLst>
            </p:cNvPr>
            <p:cNvPicPr>
              <a:picLocks noChangeAspect="1"/>
            </p:cNvPicPr>
            <p:nvPr>
              <p:custDataLst>
                <p:tags r:id="rId18"/>
              </p:custDataLst>
            </p:nvPr>
          </p:nvPicPr>
          <p:blipFill>
            <a:blip r:embed="rId38" cstate="print">
              <a:extLst>
                <a:ext uri="{28A0092B-C50C-407E-A947-70E740481C1C}">
                  <a14:useLocalDpi xmlns:a14="http://schemas.microsoft.com/office/drawing/2010/main" val="0"/>
                </a:ext>
              </a:extLst>
            </a:blip>
            <a:stretch>
              <a:fillRect/>
            </a:stretch>
          </p:blipFill>
          <p:spPr>
            <a:xfrm>
              <a:off x="6920509" y="3726875"/>
              <a:ext cx="353495" cy="250151"/>
            </a:xfrm>
            <a:prstGeom prst="rect">
              <a:avLst/>
            </a:prstGeom>
          </p:spPr>
        </p:pic>
        <p:pic>
          <p:nvPicPr>
            <p:cNvPr id="96" name="图片 95" descr="\documentclass{article}&#10;\usepackage{amsmath}&#10;\pagestyle{empty}&#10;\begin{document}&#10;&#10;$L_i$&#10;&#10;&#10;\end{document}" title="IguanaTex Bitmap Display">
              <a:extLst>
                <a:ext uri="{FF2B5EF4-FFF2-40B4-BE49-F238E27FC236}">
                  <a16:creationId xmlns:a16="http://schemas.microsoft.com/office/drawing/2014/main" id="{50153C18-91F6-4AD2-A004-7EA4952371EC}"/>
                </a:ext>
              </a:extLst>
            </p:cNvPr>
            <p:cNvPicPr>
              <a:picLocks noChangeAspect="1"/>
            </p:cNvPicPr>
            <p:nvPr>
              <p:custDataLst>
                <p:tags r:id="rId19"/>
              </p:custDataLst>
            </p:nvPr>
          </p:nvPicPr>
          <p:blipFill>
            <a:blip r:embed="rId34" cstate="print">
              <a:extLst>
                <a:ext uri="{28A0092B-C50C-407E-A947-70E740481C1C}">
                  <a14:useLocalDpi xmlns:a14="http://schemas.microsoft.com/office/drawing/2010/main" val="0"/>
                </a:ext>
              </a:extLst>
            </a:blip>
            <a:stretch>
              <a:fillRect/>
            </a:stretch>
          </p:blipFill>
          <p:spPr>
            <a:xfrm>
              <a:off x="6468869" y="3239896"/>
              <a:ext cx="207261" cy="194658"/>
            </a:xfrm>
            <a:prstGeom prst="rect">
              <a:avLst/>
            </a:prstGeom>
          </p:spPr>
        </p:pic>
      </p:grpSp>
      <p:pic>
        <p:nvPicPr>
          <p:cNvPr id="98" name="图片 97" descr="\documentclass{article}&#10;\usepackage{amsmath}&#10;\pagestyle{empty}&#10;\begin{document}&#10;&#10;&#10;$L_j$&#10;&#10;\end{document}" title="IguanaTex Bitmap Display">
            <a:extLst>
              <a:ext uri="{FF2B5EF4-FFF2-40B4-BE49-F238E27FC236}">
                <a16:creationId xmlns:a16="http://schemas.microsoft.com/office/drawing/2014/main" id="{F5103054-40BE-42FC-B3D9-B6E3490BDC61}"/>
              </a:ext>
            </a:extLst>
          </p:cNvPr>
          <p:cNvPicPr>
            <a:picLocks noChangeAspect="1"/>
          </p:cNvPicPr>
          <p:nvPr>
            <p:custDataLst>
              <p:tags r:id="rId14"/>
            </p:custDataLst>
          </p:nvPr>
        </p:nvPicPr>
        <p:blipFill>
          <a:blip r:embed="rId39" cstate="print">
            <a:extLst>
              <a:ext uri="{28A0092B-C50C-407E-A947-70E740481C1C}">
                <a14:useLocalDpi xmlns:a14="http://schemas.microsoft.com/office/drawing/2010/main" val="0"/>
              </a:ext>
            </a:extLst>
          </a:blip>
          <a:stretch>
            <a:fillRect/>
          </a:stretch>
        </p:blipFill>
        <p:spPr>
          <a:xfrm>
            <a:off x="7332035" y="3297622"/>
            <a:ext cx="192610" cy="197486"/>
          </a:xfrm>
          <a:prstGeom prst="rect">
            <a:avLst/>
          </a:prstGeom>
        </p:spPr>
      </p:pic>
      <p:cxnSp>
        <p:nvCxnSpPr>
          <p:cNvPr id="101" name="直接连接符 100">
            <a:extLst>
              <a:ext uri="{FF2B5EF4-FFF2-40B4-BE49-F238E27FC236}">
                <a16:creationId xmlns:a16="http://schemas.microsoft.com/office/drawing/2014/main" id="{98536A93-76D3-4BE7-A8A4-28B4B0ABBBAF}"/>
              </a:ext>
            </a:extLst>
          </p:cNvPr>
          <p:cNvCxnSpPr/>
          <p:nvPr/>
        </p:nvCxnSpPr>
        <p:spPr>
          <a:xfrm>
            <a:off x="147637" y="4344008"/>
            <a:ext cx="8848725" cy="0"/>
          </a:xfrm>
          <a:prstGeom prst="line">
            <a:avLst/>
          </a:prstGeom>
        </p:spPr>
        <p:style>
          <a:lnRef idx="1">
            <a:schemeClr val="accent1"/>
          </a:lnRef>
          <a:fillRef idx="0">
            <a:schemeClr val="accent1"/>
          </a:fillRef>
          <a:effectRef idx="0">
            <a:schemeClr val="accent1"/>
          </a:effectRef>
          <a:fontRef idx="minor">
            <a:schemeClr val="tx1"/>
          </a:fontRef>
        </p:style>
      </p:cxnSp>
      <p:sp>
        <p:nvSpPr>
          <p:cNvPr id="94" name="Content Placeholder 1">
            <a:extLst>
              <a:ext uri="{FF2B5EF4-FFF2-40B4-BE49-F238E27FC236}">
                <a16:creationId xmlns:a16="http://schemas.microsoft.com/office/drawing/2014/main" id="{472493DE-A8DC-4D51-B877-5223FE9DE7AA}"/>
              </a:ext>
            </a:extLst>
          </p:cNvPr>
          <p:cNvSpPr txBox="1">
            <a:spLocks/>
          </p:cNvSpPr>
          <p:nvPr/>
        </p:nvSpPr>
        <p:spPr>
          <a:xfrm>
            <a:off x="494026" y="1685678"/>
            <a:ext cx="3283942" cy="446587"/>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b="1" dirty="0">
                <a:latin typeface="微软雅黑" panose="020B0503020204020204" pitchFamily="34" charset="-122"/>
                <a:ea typeface="微软雅黑" panose="020B0503020204020204" pitchFamily="34" charset="-122"/>
              </a:rPr>
              <a:t>三、确定性调度问题描述</a:t>
            </a:r>
            <a:endParaRPr lang="en-US" altLang="zh-CN" sz="1800" b="1" dirty="0">
              <a:latin typeface="微软雅黑" panose="020B0503020204020204" pitchFamily="34" charset="-122"/>
              <a:ea typeface="微软雅黑" panose="020B0503020204020204" pitchFamily="34" charset="-122"/>
            </a:endParaRPr>
          </a:p>
        </p:txBody>
      </p:sp>
      <p:pic>
        <p:nvPicPr>
          <p:cNvPr id="97" name="Picture 21" descr="\documentclass{article}&#10;\usepackage{amsmath}&#10;\pagestyle{empty}&#10;\begin{document}&#10;&#10;$f_i$&#10;&#10;&#10;\end{document}" title="IguanaTex Bitmap Display">
            <a:extLst>
              <a:ext uri="{FF2B5EF4-FFF2-40B4-BE49-F238E27FC236}">
                <a16:creationId xmlns:a16="http://schemas.microsoft.com/office/drawing/2014/main" id="{84AD3E4C-7B98-47C5-924E-29C0F80E4DDF}"/>
              </a:ext>
            </a:extLst>
          </p:cNvPr>
          <p:cNvPicPr>
            <a:picLocks noChangeAspect="1"/>
          </p:cNvPicPr>
          <p:nvPr>
            <p:custDataLst>
              <p:tags r:id="rId15"/>
            </p:custDataLst>
          </p:nvPr>
        </p:nvPicPr>
        <p:blipFill>
          <a:blip r:embed="rId35" cstate="print">
            <a:extLst>
              <a:ext uri="{28A0092B-C50C-407E-A947-70E740481C1C}">
                <a14:useLocalDpi xmlns:a14="http://schemas.microsoft.com/office/drawing/2010/main" val="0"/>
              </a:ext>
            </a:extLst>
          </a:blip>
          <a:stretch>
            <a:fillRect/>
          </a:stretch>
        </p:blipFill>
        <p:spPr>
          <a:xfrm>
            <a:off x="1398810" y="4988453"/>
            <a:ext cx="138971" cy="184076"/>
          </a:xfrm>
          <a:prstGeom prst="rect">
            <a:avLst/>
          </a:prstGeom>
        </p:spPr>
      </p:pic>
      <p:sp>
        <p:nvSpPr>
          <p:cNvPr id="84" name="灯片编号占位符 83">
            <a:extLst>
              <a:ext uri="{FF2B5EF4-FFF2-40B4-BE49-F238E27FC236}">
                <a16:creationId xmlns:a16="http://schemas.microsoft.com/office/drawing/2014/main" id="{647A06ED-4EEB-4B06-913A-ADD1589E0CFC}"/>
              </a:ext>
            </a:extLst>
          </p:cNvPr>
          <p:cNvSpPr>
            <a:spLocks noGrp="1"/>
          </p:cNvSpPr>
          <p:nvPr>
            <p:ph type="sldNum" sz="quarter" idx="12"/>
          </p:nvPr>
        </p:nvSpPr>
        <p:spPr/>
        <p:txBody>
          <a:bodyPr/>
          <a:lstStyle/>
          <a:p>
            <a:fld id="{54BD5A17-3153-4A95-988E-B577C14000F1}" type="slidenum">
              <a:rPr lang="en-US" altLang="zh-CN" smtClean="0"/>
              <a:pPr/>
              <a:t>27</a:t>
            </a:fld>
            <a:endParaRPr lang="en-US" altLang="zh-CN" dirty="0"/>
          </a:p>
        </p:txBody>
      </p:sp>
    </p:spTree>
    <p:extLst>
      <p:ext uri="{BB962C8B-B14F-4D97-AF65-F5344CB8AC3E}">
        <p14:creationId xmlns:p14="http://schemas.microsoft.com/office/powerpoint/2010/main" val="10316112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1">
            <a:extLst>
              <a:ext uri="{FF2B5EF4-FFF2-40B4-BE49-F238E27FC236}">
                <a16:creationId xmlns:a16="http://schemas.microsoft.com/office/drawing/2014/main" id="{52F1FA8D-066F-4CBF-97ED-967BDD515959}"/>
              </a:ext>
            </a:extLst>
          </p:cNvPr>
          <p:cNvSpPr txBox="1">
            <a:spLocks/>
          </p:cNvSpPr>
          <p:nvPr/>
        </p:nvSpPr>
        <p:spPr>
          <a:xfrm>
            <a:off x="876267" y="2110679"/>
            <a:ext cx="8156261" cy="1387722"/>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1600" dirty="0"/>
              <a:t>排队顺序约束</a:t>
            </a:r>
            <a:endParaRPr lang="en-US" altLang="zh-CN" sz="1600" dirty="0"/>
          </a:p>
          <a:p>
            <a:pPr marL="0" indent="0">
              <a:buFont typeface="Calibri" panose="020F0502020204030204" pitchFamily="34" charset="0"/>
              <a:buNone/>
            </a:pPr>
            <a:r>
              <a:rPr lang="zh-CN" altLang="en-US" sz="1400" dirty="0"/>
              <a:t>设计</a:t>
            </a:r>
            <a:r>
              <a:rPr lang="en-US" altLang="zh-CN" sz="1400" dirty="0"/>
              <a:t>FIFO</a:t>
            </a:r>
            <a:r>
              <a:rPr lang="zh-CN" altLang="en-US" sz="1400" dirty="0"/>
              <a:t>排队形式，设置</a:t>
            </a:r>
            <a:r>
              <a:rPr lang="en-US" altLang="zh-CN" sz="1400" dirty="0"/>
              <a:t>TT</a:t>
            </a:r>
            <a:r>
              <a:rPr lang="zh-CN" altLang="en-US" sz="1400" dirty="0"/>
              <a:t>流具有相同的排序值，其排队顺序约束为：</a:t>
            </a:r>
            <a:endParaRPr lang="en-US" altLang="zh-CN" sz="1400" dirty="0"/>
          </a:p>
          <a:p>
            <a:endParaRPr lang="en-US" altLang="zh-CN" dirty="0"/>
          </a:p>
          <a:p>
            <a:pPr marL="0" indent="0">
              <a:buFont typeface="Calibri" panose="020F0502020204030204" pitchFamily="34" charset="0"/>
              <a:buNone/>
            </a:pPr>
            <a:endParaRPr lang="en-US" altLang="zh-CN" dirty="0"/>
          </a:p>
          <a:p>
            <a:endParaRPr lang="zh-CN" altLang="en-US" dirty="0"/>
          </a:p>
        </p:txBody>
      </p:sp>
      <p:sp>
        <p:nvSpPr>
          <p:cNvPr id="30" name="Content Placeholder 1">
            <a:extLst>
              <a:ext uri="{FF2B5EF4-FFF2-40B4-BE49-F238E27FC236}">
                <a16:creationId xmlns:a16="http://schemas.microsoft.com/office/drawing/2014/main" id="{BCC5D93E-6A75-46B9-9725-2A560F9CC620}"/>
              </a:ext>
            </a:extLst>
          </p:cNvPr>
          <p:cNvSpPr txBox="1">
            <a:spLocks/>
          </p:cNvSpPr>
          <p:nvPr/>
        </p:nvSpPr>
        <p:spPr>
          <a:xfrm>
            <a:off x="824673" y="4300161"/>
            <a:ext cx="6233657" cy="1387722"/>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1600" dirty="0"/>
              <a:t>实时性约束</a:t>
            </a:r>
            <a:endParaRPr lang="en-US" altLang="zh-CN" sz="1600" dirty="0"/>
          </a:p>
          <a:p>
            <a:pPr marL="0" indent="0">
              <a:buNone/>
            </a:pPr>
            <a:r>
              <a:rPr lang="en-US" altLang="zh-CN" sz="1400" dirty="0"/>
              <a:t>TT</a:t>
            </a:r>
            <a:r>
              <a:rPr lang="zh-CN" altLang="en-US" sz="1400" dirty="0"/>
              <a:t>数据流    在网络节点上的传输的端到端延迟不能超过其截止时间的要求</a:t>
            </a:r>
            <a:endParaRPr lang="en-US" altLang="zh-CN" sz="1400" dirty="0"/>
          </a:p>
          <a:p>
            <a:endParaRPr lang="en-US" altLang="zh-CN" sz="1800" dirty="0"/>
          </a:p>
          <a:p>
            <a:pPr marL="0" indent="0">
              <a:buFont typeface="Calibri" panose="020F0502020204030204" pitchFamily="34" charset="0"/>
              <a:buNone/>
            </a:pPr>
            <a:endParaRPr lang="en-US" altLang="zh-CN" sz="1800" dirty="0"/>
          </a:p>
          <a:p>
            <a:endParaRPr lang="zh-CN" altLang="en-US" dirty="0"/>
          </a:p>
        </p:txBody>
      </p:sp>
      <p:pic>
        <p:nvPicPr>
          <p:cNvPr id="31" name="Picture 21" descr="\documentclass{article}&#10;\usepackage{amsmath}&#10;\pagestyle{empty}&#10;\begin{document}&#10;&#10;$f_i$&#10;&#10;&#10;\end{document}" title="IguanaTex Bitmap Display">
            <a:extLst>
              <a:ext uri="{FF2B5EF4-FFF2-40B4-BE49-F238E27FC236}">
                <a16:creationId xmlns:a16="http://schemas.microsoft.com/office/drawing/2014/main" id="{9BE8ADDC-4B8F-4A7B-B97B-DFD3920C9FDC}"/>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1674243" y="4809946"/>
            <a:ext cx="138971" cy="184076"/>
          </a:xfrm>
          <a:prstGeom prst="rect">
            <a:avLst/>
          </a:prstGeom>
        </p:spPr>
      </p:pic>
      <p:pic>
        <p:nvPicPr>
          <p:cNvPr id="33" name="Picture 25" descr="\documentclass{article}&#10;\usepackage{amsmath}&#10;\pagestyle{empty}&#10;\begin{document}&#10;  \begin{equation}&#10;    \begin{aligned}&#10;    &amp;\forall f_{i} \in F, \forall k \in\left[0, \frac{T^h}{p_{i}}\right):\\&#10;    &amp;T^{last\left(\Pi_i\right)}_{[i,k]}+L_{i} - T^{first\left(\Pi_i\right)}_{[i,k]}\leq +d_{i}&#10;    \end{aligned}&#10;\end{equation}&#10;&#10;&#10;&#10;\end{document}" title="IguanaTex Bitmap Display">
            <a:extLst>
              <a:ext uri="{FF2B5EF4-FFF2-40B4-BE49-F238E27FC236}">
                <a16:creationId xmlns:a16="http://schemas.microsoft.com/office/drawing/2014/main" id="{A2F9827B-62D1-4956-8830-95F9AED688D5}"/>
              </a:ext>
            </a:extLst>
          </p:cNvPr>
          <p:cNvPicPr>
            <a:picLocks noChangeAspect="1"/>
          </p:cNvPicPr>
          <p:nvPr>
            <p:custDataLst>
              <p:tags r:id="rId3"/>
            </p:custDataLst>
          </p:nvPr>
        </p:nvPicPr>
        <p:blipFill rotWithShape="1">
          <a:blip r:embed="rId8" cstate="print">
            <a:extLst>
              <a:ext uri="{28A0092B-C50C-407E-A947-70E740481C1C}">
                <a14:useLocalDpi xmlns:a14="http://schemas.microsoft.com/office/drawing/2010/main" val="0"/>
              </a:ext>
            </a:extLst>
          </a:blip>
          <a:srcRect r="37579"/>
          <a:stretch/>
        </p:blipFill>
        <p:spPr>
          <a:xfrm>
            <a:off x="2623773" y="5101921"/>
            <a:ext cx="3073499" cy="900905"/>
          </a:xfrm>
          <a:prstGeom prst="rect">
            <a:avLst/>
          </a:prstGeom>
        </p:spPr>
      </p:pic>
      <p:sp>
        <p:nvSpPr>
          <p:cNvPr id="8" name="Content Placeholder 1">
            <a:extLst>
              <a:ext uri="{FF2B5EF4-FFF2-40B4-BE49-F238E27FC236}">
                <a16:creationId xmlns:a16="http://schemas.microsoft.com/office/drawing/2014/main" id="{0B052490-F61B-434D-84C6-B7CD2CEA3F3F}"/>
              </a:ext>
            </a:extLst>
          </p:cNvPr>
          <p:cNvSpPr txBox="1">
            <a:spLocks/>
          </p:cNvSpPr>
          <p:nvPr/>
        </p:nvSpPr>
        <p:spPr>
          <a:xfrm>
            <a:off x="494026" y="1685678"/>
            <a:ext cx="3283942" cy="446587"/>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b="1" dirty="0">
                <a:latin typeface="微软雅黑" panose="020B0503020204020204" pitchFamily="34" charset="-122"/>
                <a:ea typeface="微软雅黑" panose="020B0503020204020204" pitchFamily="34" charset="-122"/>
              </a:rPr>
              <a:t>三、确定性调度问题描述</a:t>
            </a:r>
            <a:endParaRPr lang="en-US" altLang="zh-CN" sz="1800" b="1" dirty="0">
              <a:latin typeface="微软雅黑" panose="020B0503020204020204" pitchFamily="34" charset="-122"/>
              <a:ea typeface="微软雅黑" panose="020B0503020204020204" pitchFamily="34" charset="-122"/>
            </a:endParaRPr>
          </a:p>
        </p:txBody>
      </p:sp>
      <p:pic>
        <p:nvPicPr>
          <p:cNvPr id="9" name="Picture 8" descr="\documentclass{article}&#10;\usepackage{amsmath}&#10;\pagestyle{empty}&#10;\begin{document}&#10;&#10;\begin{equation}&#10;  \begin{aligned}&#10;  &amp;\forall f_{i}, f_{j} \in F, i \neq j, \forall[a, b] \in \Pi_{i} \cap \Pi_{j}, \forall[x, a] \in \Pi_{i},\forall[y, a] \in \Pi_{j} \\&#10;  &amp; \forall k \in\left[0, \frac{T^h}{p_{i}}\right), \forall k^{\prime} \in\left[0, \frac{T^h}{p_{j}}\right),  Q^a_i=Q^a_j:\\&#10;  &amp;\left(\left(T^{[x,a]}_{(i,k)}&gt;T^{[y,a]}_{(j,k')}+L_{j}\right)\wedge \left(T^{[a,b]}_{(i,k)}&gt;T^{[a,b]}_{(j,k')}+L_{j}\right)\right) \vee \\&#10;  &amp;\left(\left(T^{[y,a]}_{(j,k')}&gt;T^{[x,a]}_{(i,k)}+L_{i}\right)\wedge\left(T^{[a,b]}_{(j,k')}&gt;T^{[a,b]}_{(i,k)}+L_{i}\right)\right). &#10;  \end{aligned}&#10;  \end{equation}&#10;&#10;&#10;&#10;\end{document}" title="IguanaTex Bitmap Display">
            <a:extLst>
              <a:ext uri="{FF2B5EF4-FFF2-40B4-BE49-F238E27FC236}">
                <a16:creationId xmlns:a16="http://schemas.microsoft.com/office/drawing/2014/main" id="{ED5CAFB9-1154-48E5-ACD4-C62870476AAB}"/>
              </a:ext>
            </a:extLst>
          </p:cNvPr>
          <p:cNvPicPr>
            <a:picLocks noChangeAspect="1"/>
          </p:cNvPicPr>
          <p:nvPr>
            <p:custDataLst>
              <p:tags r:id="rId4"/>
            </p:custDataLst>
          </p:nvPr>
        </p:nvPicPr>
        <p:blipFill rotWithShape="1">
          <a:blip r:embed="rId9" cstate="print">
            <a:extLst>
              <a:ext uri="{28A0092B-C50C-407E-A947-70E740481C1C}">
                <a14:useLocalDpi xmlns:a14="http://schemas.microsoft.com/office/drawing/2010/main" val="0"/>
              </a:ext>
            </a:extLst>
          </a:blip>
          <a:srcRect r="10405"/>
          <a:stretch/>
        </p:blipFill>
        <p:spPr>
          <a:xfrm>
            <a:off x="2420114" y="2912440"/>
            <a:ext cx="4425542" cy="1387721"/>
          </a:xfrm>
          <a:prstGeom prst="rect">
            <a:avLst/>
          </a:prstGeom>
        </p:spPr>
      </p:pic>
      <p:sp>
        <p:nvSpPr>
          <p:cNvPr id="11" name="矩形: 圆角 10">
            <a:extLst>
              <a:ext uri="{FF2B5EF4-FFF2-40B4-BE49-F238E27FC236}">
                <a16:creationId xmlns:a16="http://schemas.microsoft.com/office/drawing/2014/main" id="{EF718A79-5BF1-4339-94B4-3BBF01F3590C}"/>
              </a:ext>
            </a:extLst>
          </p:cNvPr>
          <p:cNvSpPr/>
          <p:nvPr/>
        </p:nvSpPr>
        <p:spPr>
          <a:xfrm>
            <a:off x="279918" y="6163589"/>
            <a:ext cx="8232733" cy="435005"/>
          </a:xfrm>
          <a:prstGeom prst="roundRect">
            <a:avLst/>
          </a:prstGeom>
          <a:solidFill>
            <a:schemeClr val="bg2">
              <a:lumMod val="40000"/>
              <a:lumOff val="6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dirty="0">
                <a:solidFill>
                  <a:schemeClr val="tx1"/>
                </a:solidFill>
                <a:latin typeface="微软雅黑" panose="020B0503020204020204" pitchFamily="34" charset="-122"/>
                <a:ea typeface="微软雅黑" panose="020B0503020204020204" pitchFamily="34" charset="-122"/>
              </a:rPr>
              <a:t>根据以上约束进行调度问题求解是</a:t>
            </a:r>
            <a:r>
              <a:rPr lang="en-US" altLang="zh-CN" sz="1600" b="1" dirty="0">
                <a:solidFill>
                  <a:schemeClr val="tx1"/>
                </a:solidFill>
                <a:latin typeface="微软雅黑" panose="020B0503020204020204" pitchFamily="34" charset="-122"/>
                <a:ea typeface="微软雅黑" panose="020B0503020204020204" pitchFamily="34" charset="-122"/>
              </a:rPr>
              <a:t>NP-hard</a:t>
            </a:r>
            <a:r>
              <a:rPr lang="en-US" altLang="zh-CN" sz="1600" dirty="0">
                <a:solidFill>
                  <a:schemeClr val="tx1"/>
                </a:solidFill>
                <a:latin typeface="微软雅黑" panose="020B0503020204020204" pitchFamily="34" charset="-122"/>
                <a:ea typeface="微软雅黑" panose="020B0503020204020204" pitchFamily="34" charset="-122"/>
              </a:rPr>
              <a:t> </a:t>
            </a:r>
            <a:r>
              <a:rPr lang="zh-CN" altLang="en-US" sz="1600" dirty="0">
                <a:solidFill>
                  <a:schemeClr val="tx1"/>
                </a:solidFill>
                <a:latin typeface="微软雅黑" panose="020B0503020204020204" pitchFamily="34" charset="-122"/>
                <a:ea typeface="微软雅黑" panose="020B0503020204020204" pitchFamily="34" charset="-122"/>
              </a:rPr>
              <a:t>问题。</a:t>
            </a:r>
            <a:r>
              <a:rPr lang="zh-CN" altLang="en-US" sz="1600" dirty="0">
                <a:solidFill>
                  <a:srgbClr val="C00000"/>
                </a:solidFill>
                <a:latin typeface="微软雅黑" panose="020B0503020204020204" pitchFamily="34" charset="-122"/>
                <a:ea typeface="微软雅黑" panose="020B0503020204020204" pitchFamily="34" charset="-122"/>
              </a:rPr>
              <a:t>大规模的数据流调度问题求解时间长</a:t>
            </a:r>
            <a:endParaRPr lang="zh-CN" altLang="en-US" sz="1600" dirty="0">
              <a:latin typeface="微软雅黑" panose="020B0503020204020204" pitchFamily="34" charset="-122"/>
              <a:ea typeface="微软雅黑" panose="020B0503020204020204" pitchFamily="34" charset="-122"/>
            </a:endParaRPr>
          </a:p>
        </p:txBody>
      </p:sp>
      <p:sp>
        <p:nvSpPr>
          <p:cNvPr id="14" name="Title 3">
            <a:extLst>
              <a:ext uri="{FF2B5EF4-FFF2-40B4-BE49-F238E27FC236}">
                <a16:creationId xmlns:a16="http://schemas.microsoft.com/office/drawing/2014/main" id="{A8C09B63-4302-4BF6-A84C-0860B68798C2}"/>
              </a:ext>
            </a:extLst>
          </p:cNvPr>
          <p:cNvSpPr>
            <a:spLocks noGrp="1"/>
          </p:cNvSpPr>
          <p:nvPr>
            <p:ph type="title"/>
          </p:nvPr>
        </p:nvSpPr>
        <p:spPr>
          <a:xfrm>
            <a:off x="493713" y="976313"/>
            <a:ext cx="8487727" cy="574675"/>
          </a:xfrm>
        </p:spPr>
        <p:txBody>
          <a:bodyPr>
            <a:normAutofit fontScale="90000"/>
          </a:bodyPr>
          <a:lstStyle/>
          <a:p>
            <a:r>
              <a:rPr lang="zh-CN" altLang="en-US" dirty="0">
                <a:latin typeface="微软雅黑" panose="020B0503020204020204" pitchFamily="34" charset="-122"/>
                <a:ea typeface="微软雅黑" panose="020B0503020204020204" pitchFamily="34" charset="-122"/>
              </a:rPr>
              <a:t>研究内容二</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基于</a:t>
            </a:r>
            <a:r>
              <a:rPr lang="en-US" altLang="zh-CN" dirty="0">
                <a:latin typeface="微软雅黑" panose="020B0503020204020204" pitchFamily="34" charset="-122"/>
                <a:ea typeface="微软雅黑" panose="020B0503020204020204" pitchFamily="34" charset="-122"/>
              </a:rPr>
              <a:t>VQSA</a:t>
            </a:r>
            <a:r>
              <a:rPr lang="zh-CN" altLang="en-US" dirty="0">
                <a:latin typeface="微软雅黑" panose="020B0503020204020204" pitchFamily="34" charset="-122"/>
                <a:ea typeface="微软雅黑" panose="020B0503020204020204" pitchFamily="34" charset="-122"/>
              </a:rPr>
              <a:t>的确定性传输调度算法设计</a:t>
            </a:r>
          </a:p>
        </p:txBody>
      </p:sp>
      <p:sp>
        <p:nvSpPr>
          <p:cNvPr id="10" name="灯片编号占位符 9">
            <a:extLst>
              <a:ext uri="{FF2B5EF4-FFF2-40B4-BE49-F238E27FC236}">
                <a16:creationId xmlns:a16="http://schemas.microsoft.com/office/drawing/2014/main" id="{4D58BF99-6BF1-4506-86BC-8E92D985A134}"/>
              </a:ext>
            </a:extLst>
          </p:cNvPr>
          <p:cNvSpPr>
            <a:spLocks noGrp="1"/>
          </p:cNvSpPr>
          <p:nvPr>
            <p:ph type="sldNum" sz="quarter" idx="12"/>
          </p:nvPr>
        </p:nvSpPr>
        <p:spPr>
          <a:xfrm>
            <a:off x="8133861" y="274972"/>
            <a:ext cx="1010139" cy="338554"/>
          </a:xfrm>
        </p:spPr>
        <p:txBody>
          <a:bodyPr/>
          <a:lstStyle/>
          <a:p>
            <a:fld id="{54BD5A17-3153-4A95-988E-B577C14000F1}" type="slidenum">
              <a:rPr lang="en-US" altLang="zh-CN" smtClean="0"/>
              <a:pPr/>
              <a:t>28</a:t>
            </a:fld>
            <a:endParaRPr lang="en-US" altLang="zh-CN" dirty="0"/>
          </a:p>
        </p:txBody>
      </p:sp>
    </p:spTree>
    <p:custDataLst>
      <p:tags r:id="rId1"/>
    </p:custDataLst>
    <p:extLst>
      <p:ext uri="{BB962C8B-B14F-4D97-AF65-F5344CB8AC3E}">
        <p14:creationId xmlns:p14="http://schemas.microsoft.com/office/powerpoint/2010/main" val="2499555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9EE85FAC-71D0-48D4-9EC8-AAA0AA142BB2}"/>
              </a:ext>
            </a:extLst>
          </p:cNvPr>
          <p:cNvPicPr>
            <a:picLocks noChangeAspect="1"/>
          </p:cNvPicPr>
          <p:nvPr/>
        </p:nvPicPr>
        <p:blipFill rotWithShape="1">
          <a:blip r:embed="rId8"/>
          <a:srcRect r="43496"/>
          <a:stretch/>
        </p:blipFill>
        <p:spPr>
          <a:xfrm>
            <a:off x="4706269" y="1643712"/>
            <a:ext cx="3527010" cy="1785287"/>
          </a:xfrm>
          <a:prstGeom prst="rect">
            <a:avLst/>
          </a:prstGeom>
        </p:spPr>
      </p:pic>
      <p:pic>
        <p:nvPicPr>
          <p:cNvPr id="6" name="图片 5">
            <a:extLst>
              <a:ext uri="{FF2B5EF4-FFF2-40B4-BE49-F238E27FC236}">
                <a16:creationId xmlns:a16="http://schemas.microsoft.com/office/drawing/2014/main" id="{2DB38642-224E-4DCB-AEFB-E53AFE1276E8}"/>
              </a:ext>
            </a:extLst>
          </p:cNvPr>
          <p:cNvPicPr>
            <a:picLocks noChangeAspect="1"/>
          </p:cNvPicPr>
          <p:nvPr/>
        </p:nvPicPr>
        <p:blipFill rotWithShape="1">
          <a:blip r:embed="rId9"/>
          <a:srcRect r="14886"/>
          <a:stretch/>
        </p:blipFill>
        <p:spPr>
          <a:xfrm>
            <a:off x="4674060" y="3428999"/>
            <a:ext cx="4358138" cy="3260805"/>
          </a:xfrm>
          <a:prstGeom prst="rect">
            <a:avLst/>
          </a:prstGeom>
        </p:spPr>
      </p:pic>
      <p:sp>
        <p:nvSpPr>
          <p:cNvPr id="7" name="内容占位符 1">
            <a:extLst>
              <a:ext uri="{FF2B5EF4-FFF2-40B4-BE49-F238E27FC236}">
                <a16:creationId xmlns:a16="http://schemas.microsoft.com/office/drawing/2014/main" id="{27BA3831-588E-4F65-813B-5EEC2E695147}"/>
              </a:ext>
            </a:extLst>
          </p:cNvPr>
          <p:cNvSpPr>
            <a:spLocks noGrp="1"/>
          </p:cNvSpPr>
          <p:nvPr>
            <p:ph sz="quarter" idx="10"/>
          </p:nvPr>
        </p:nvSpPr>
        <p:spPr>
          <a:xfrm>
            <a:off x="237035" y="2527915"/>
            <a:ext cx="4469234" cy="4161889"/>
          </a:xfrm>
        </p:spPr>
        <p:txBody>
          <a:bodyPr>
            <a:normAutofit/>
          </a:bodyPr>
          <a:lstStyle/>
          <a:p>
            <a:pPr lvl="1">
              <a:lnSpc>
                <a:spcPct val="100000"/>
              </a:lnSpc>
            </a:pPr>
            <a:r>
              <a:rPr lang="zh-CN" altLang="en-US" sz="1400" dirty="0">
                <a:latin typeface="微软雅黑" panose="020B0503020204020204" pitchFamily="34" charset="-122"/>
                <a:ea typeface="微软雅黑" panose="020B0503020204020204" pitchFamily="34" charset="-122"/>
              </a:rPr>
              <a:t>时隙占用率（</a:t>
            </a:r>
            <a:r>
              <a:rPr lang="en-US" altLang="zh-CN" sz="1400" dirty="0">
                <a:latin typeface="微软雅黑" panose="020B0503020204020204" pitchFamily="34" charset="-122"/>
                <a:ea typeface="微软雅黑" panose="020B0503020204020204" pitchFamily="34" charset="-122"/>
              </a:rPr>
              <a:t>Slot Occupancy Rate</a:t>
            </a:r>
            <a:r>
              <a:rPr lang="zh-CN" altLang="en-US" sz="1400" dirty="0">
                <a:latin typeface="微软雅黑" panose="020B0503020204020204" pitchFamily="34" charset="-122"/>
                <a:ea typeface="微软雅黑" panose="020B0503020204020204" pitchFamily="34" charset="-122"/>
              </a:rPr>
              <a:t>，</a:t>
            </a:r>
            <a:r>
              <a:rPr lang="en-US" altLang="zh-CN" sz="1400" dirty="0">
                <a:latin typeface="微软雅黑" panose="020B0503020204020204" pitchFamily="34" charset="-122"/>
                <a:ea typeface="微软雅黑" panose="020B0503020204020204" pitchFamily="34" charset="-122"/>
              </a:rPr>
              <a:t>SOR</a:t>
            </a:r>
            <a:r>
              <a:rPr lang="zh-CN" altLang="en-US" sz="1400" dirty="0">
                <a:latin typeface="微软雅黑" panose="020B0503020204020204" pitchFamily="34" charset="-122"/>
                <a:ea typeface="微软雅黑" panose="020B0503020204020204" pitchFamily="34" charset="-122"/>
              </a:rPr>
              <a:t>）：</a:t>
            </a:r>
            <a:endParaRPr lang="en-US" altLang="zh-CN" sz="1400" dirty="0">
              <a:latin typeface="微软雅黑" panose="020B0503020204020204" pitchFamily="34" charset="-122"/>
              <a:ea typeface="微软雅黑" panose="020B0503020204020204" pitchFamily="34" charset="-122"/>
            </a:endParaRPr>
          </a:p>
          <a:p>
            <a:pPr marL="457200" lvl="1" indent="0">
              <a:lnSpc>
                <a:spcPct val="100000"/>
              </a:lnSpc>
              <a:buNone/>
            </a:pPr>
            <a:r>
              <a:rPr lang="en-US" altLang="zh-CN" sz="1400" dirty="0">
                <a:latin typeface="微软雅黑" panose="020B0503020204020204" pitchFamily="34" charset="-122"/>
                <a:ea typeface="微软雅黑" panose="020B0503020204020204" pitchFamily="34" charset="-122"/>
              </a:rPr>
              <a:t>	</a:t>
            </a:r>
            <a:r>
              <a:rPr lang="zh-CN" altLang="en-US" sz="1400" dirty="0">
                <a:latin typeface="微软雅黑" panose="020B0503020204020204" pitchFamily="34" charset="-122"/>
                <a:ea typeface="微软雅黑" panose="020B0503020204020204" pitchFamily="34" charset="-122"/>
              </a:rPr>
              <a:t>：数据流的长度</a:t>
            </a:r>
            <a:endParaRPr lang="en-US" altLang="zh-CN" sz="1400" dirty="0">
              <a:latin typeface="微软雅黑" panose="020B0503020204020204" pitchFamily="34" charset="-122"/>
              <a:ea typeface="微软雅黑" panose="020B0503020204020204" pitchFamily="34" charset="-122"/>
            </a:endParaRPr>
          </a:p>
          <a:p>
            <a:pPr marL="457200" lvl="1" indent="0">
              <a:lnSpc>
                <a:spcPct val="100000"/>
              </a:lnSpc>
              <a:buNone/>
            </a:pPr>
            <a:r>
              <a:rPr lang="en-US" altLang="zh-CN" sz="1400" dirty="0">
                <a:latin typeface="微软雅黑" panose="020B0503020204020204" pitchFamily="34" charset="-122"/>
                <a:ea typeface="微软雅黑" panose="020B0503020204020204" pitchFamily="34" charset="-122"/>
              </a:rPr>
              <a:t>	 </a:t>
            </a:r>
            <a:r>
              <a:rPr lang="zh-CN" altLang="en-US" sz="1400" dirty="0">
                <a:latin typeface="微软雅黑" panose="020B0503020204020204" pitchFamily="34" charset="-122"/>
                <a:ea typeface="微软雅黑" panose="020B0503020204020204" pitchFamily="34" charset="-122"/>
              </a:rPr>
              <a:t>：数据流的发送周期</a:t>
            </a:r>
            <a:endParaRPr lang="en-US" altLang="zh-CN" sz="1400" dirty="0">
              <a:latin typeface="微软雅黑" panose="020B0503020204020204" pitchFamily="34" charset="-122"/>
              <a:ea typeface="微软雅黑" panose="020B0503020204020204" pitchFamily="34" charset="-122"/>
            </a:endParaRPr>
          </a:p>
          <a:p>
            <a:pPr marL="457200" lvl="1" indent="0">
              <a:buNone/>
            </a:pPr>
            <a:endParaRPr lang="en-US" altLang="zh-CN" sz="1400" dirty="0">
              <a:latin typeface="微软雅黑" panose="020B0503020204020204" pitchFamily="34" charset="-122"/>
              <a:ea typeface="微软雅黑" panose="020B0503020204020204" pitchFamily="34" charset="-122"/>
            </a:endParaRPr>
          </a:p>
          <a:p>
            <a:pPr lvl="1"/>
            <a:r>
              <a:rPr lang="zh-CN" altLang="en-US" sz="1400" dirty="0">
                <a:latin typeface="微软雅黑" panose="020B0503020204020204" pitchFamily="34" charset="-122"/>
                <a:ea typeface="微软雅黑" panose="020B0503020204020204" pitchFamily="34" charset="-122"/>
              </a:rPr>
              <a:t>分组方式：均匀分组</a:t>
            </a:r>
            <a:endParaRPr lang="en-US" altLang="zh-CN" sz="1400" dirty="0">
              <a:latin typeface="微软雅黑" panose="020B0503020204020204" pitchFamily="34" charset="-122"/>
              <a:ea typeface="微软雅黑" panose="020B0503020204020204" pitchFamily="34" charset="-122"/>
            </a:endParaRPr>
          </a:p>
          <a:p>
            <a:pPr lvl="1">
              <a:buFont typeface="Arial" panose="020B0604020202020204" pitchFamily="34" charset="0"/>
              <a:buChar char="•"/>
            </a:pPr>
            <a:endParaRPr lang="en-US" altLang="zh-CN" sz="1400" dirty="0">
              <a:latin typeface="微软雅黑" panose="020B0503020204020204" pitchFamily="34" charset="-122"/>
              <a:ea typeface="微软雅黑" panose="020B0503020204020204" pitchFamily="34" charset="-122"/>
            </a:endParaRPr>
          </a:p>
          <a:p>
            <a:pPr marL="457200" lvl="1" indent="0">
              <a:buNone/>
            </a:pPr>
            <a:endParaRPr lang="en-US" altLang="zh-CN" sz="1400" dirty="0">
              <a:latin typeface="微软雅黑" panose="020B0503020204020204" pitchFamily="34" charset="-122"/>
              <a:ea typeface="微软雅黑" panose="020B0503020204020204" pitchFamily="34" charset="-122"/>
            </a:endParaRPr>
          </a:p>
          <a:p>
            <a:pPr marL="457200" lvl="1" indent="0">
              <a:buNone/>
            </a:pPr>
            <a:r>
              <a:rPr lang="en-US" altLang="zh-CN" sz="1400" dirty="0">
                <a:latin typeface="微软雅黑" panose="020B0503020204020204" pitchFamily="34" charset="-122"/>
                <a:ea typeface="微软雅黑" panose="020B0503020204020204" pitchFamily="34" charset="-122"/>
              </a:rPr>
              <a:t>	</a:t>
            </a:r>
            <a:r>
              <a:rPr lang="zh-CN" altLang="en-US" sz="1400" dirty="0">
                <a:latin typeface="微软雅黑" panose="020B0503020204020204" pitchFamily="34" charset="-122"/>
                <a:ea typeface="微软雅黑" panose="020B0503020204020204" pitchFamily="34" charset="-122"/>
              </a:rPr>
              <a:t>：每组流量个数</a:t>
            </a:r>
            <a:endParaRPr lang="en-US" altLang="zh-CN" sz="1400" dirty="0">
              <a:latin typeface="微软雅黑" panose="020B0503020204020204" pitchFamily="34" charset="-122"/>
              <a:ea typeface="微软雅黑" panose="020B0503020204020204" pitchFamily="34" charset="-122"/>
            </a:endParaRPr>
          </a:p>
          <a:p>
            <a:pPr marL="457200" lvl="1" indent="0">
              <a:buNone/>
            </a:pPr>
            <a:r>
              <a:rPr lang="en-US" altLang="zh-CN" sz="1400" dirty="0">
                <a:latin typeface="微软雅黑" panose="020B0503020204020204" pitchFamily="34" charset="-122"/>
                <a:ea typeface="微软雅黑" panose="020B0503020204020204" pitchFamily="34" charset="-122"/>
              </a:rPr>
              <a:t>    N   </a:t>
            </a:r>
            <a:r>
              <a:rPr lang="zh-CN" altLang="en-US" sz="1400" dirty="0">
                <a:latin typeface="微软雅黑" panose="020B0503020204020204" pitchFamily="34" charset="-122"/>
                <a:ea typeface="微软雅黑" panose="020B0503020204020204" pitchFamily="34" charset="-122"/>
              </a:rPr>
              <a:t>：分组个数</a:t>
            </a:r>
            <a:endParaRPr lang="en-US" altLang="zh-CN" sz="1400" dirty="0">
              <a:latin typeface="微软雅黑" panose="020B0503020204020204" pitchFamily="34" charset="-122"/>
              <a:ea typeface="微软雅黑" panose="020B0503020204020204" pitchFamily="34" charset="-122"/>
            </a:endParaRPr>
          </a:p>
          <a:p>
            <a:pPr lvl="1"/>
            <a:endParaRPr lang="zh-CN" altLang="en-US" sz="1400" dirty="0">
              <a:latin typeface="微软雅黑" panose="020B0503020204020204" pitchFamily="34" charset="-122"/>
              <a:ea typeface="微软雅黑" panose="020B0503020204020204" pitchFamily="34" charset="-122"/>
            </a:endParaRPr>
          </a:p>
        </p:txBody>
      </p:sp>
      <p:pic>
        <p:nvPicPr>
          <p:cNvPr id="8" name="图片 7" descr="\documentclass{article}&#10;\usepackage{amsmath}&#10;\pagestyle{empty}&#10;\begin{document}&#10;\begin{equation}&#10;  SOR_{i}=\frac{s _{i} }{p_{i} }   &#10;  \label{equation:SOR}&#10;\end{equation}&#10;&#10;&#10;&#10;\end{document}" title="IguanaTex Bitmap Display">
            <a:extLst>
              <a:ext uri="{FF2B5EF4-FFF2-40B4-BE49-F238E27FC236}">
                <a16:creationId xmlns:a16="http://schemas.microsoft.com/office/drawing/2014/main" id="{6CDE0DD9-5289-4694-9202-E011119E6AD5}"/>
              </a:ext>
            </a:extLst>
          </p:cNvPr>
          <p:cNvPicPr>
            <a:picLocks noChangeAspect="1"/>
          </p:cNvPicPr>
          <p:nvPr>
            <p:custDataLst>
              <p:tags r:id="rId1"/>
            </p:custDataLst>
          </p:nvPr>
        </p:nvPicPr>
        <p:blipFill rotWithShape="1">
          <a:blip r:embed="rId10" cstate="print">
            <a:extLst>
              <a:ext uri="{28A0092B-C50C-407E-A947-70E740481C1C}">
                <a14:useLocalDpi xmlns:a14="http://schemas.microsoft.com/office/drawing/2010/main" val="0"/>
              </a:ext>
            </a:extLst>
          </a:blip>
          <a:srcRect r="63243" b="-18497"/>
          <a:stretch/>
        </p:blipFill>
        <p:spPr>
          <a:xfrm>
            <a:off x="1582529" y="3390530"/>
            <a:ext cx="1260892" cy="413861"/>
          </a:xfrm>
          <a:prstGeom prst="rect">
            <a:avLst/>
          </a:prstGeom>
        </p:spPr>
      </p:pic>
      <p:pic>
        <p:nvPicPr>
          <p:cNvPr id="9" name="图片 8" descr="\documentclass{article}&#10;\usepackage{amsmath}&#10;\pagestyle{empty}&#10;\begin{document}&#10;&#10;$s_i$ &#10;&#10;&#10;\end{document}" title="IguanaTex Bitmap Display">
            <a:extLst>
              <a:ext uri="{FF2B5EF4-FFF2-40B4-BE49-F238E27FC236}">
                <a16:creationId xmlns:a16="http://schemas.microsoft.com/office/drawing/2014/main" id="{551D81FA-5A64-44B9-BA66-7D5082113946}"/>
              </a:ext>
            </a:extLst>
          </p:cNvPr>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1047653" y="2907340"/>
            <a:ext cx="169143" cy="150857"/>
          </a:xfrm>
          <a:prstGeom prst="rect">
            <a:avLst/>
          </a:prstGeom>
        </p:spPr>
      </p:pic>
      <p:pic>
        <p:nvPicPr>
          <p:cNvPr id="10" name="图片 9" descr="\documentclass{article}&#10;\usepackage{amsmath}&#10;\pagestyle{empty}&#10;\begin{document}&#10;&#10;&#10;$p_i$ &#10;&#10;\end{document}" title="IguanaTex Bitmap Display">
            <a:extLst>
              <a:ext uri="{FF2B5EF4-FFF2-40B4-BE49-F238E27FC236}">
                <a16:creationId xmlns:a16="http://schemas.microsoft.com/office/drawing/2014/main" id="{128FC31F-70A7-4AB9-A69C-663F1645401A}"/>
              </a:ext>
            </a:extLst>
          </p:cNvPr>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tretch>
            <a:fillRect/>
          </a:stretch>
        </p:blipFill>
        <p:spPr>
          <a:xfrm>
            <a:off x="1028827" y="3192888"/>
            <a:ext cx="179657" cy="144000"/>
          </a:xfrm>
          <a:prstGeom prst="rect">
            <a:avLst/>
          </a:prstGeom>
        </p:spPr>
      </p:pic>
      <p:pic>
        <p:nvPicPr>
          <p:cNvPr id="11" name="图片 10" descr="\documentclass{article}&#10;\usepackage{amsmath}&#10;\pagestyle{empty}&#10;\begin{document}&#10;&#10;\begin{equation}&#10;g_{i}=\lceil \frac{s-\Sigma g_{i-1}}{N-i+1}\rceil&#10;\label{equation:分组}&#10;\end{equation}&#10;&#10;&#10;\end{document}" title="IguanaTex Bitmap Display">
            <a:extLst>
              <a:ext uri="{FF2B5EF4-FFF2-40B4-BE49-F238E27FC236}">
                <a16:creationId xmlns:a16="http://schemas.microsoft.com/office/drawing/2014/main" id="{151672FB-4CFD-494E-BE91-D6612217FD1C}"/>
              </a:ext>
            </a:extLst>
          </p:cNvPr>
          <p:cNvPicPr>
            <a:picLocks noChangeAspect="1"/>
          </p:cNvPicPr>
          <p:nvPr>
            <p:custDataLst>
              <p:tags r:id="rId4"/>
            </p:custDataLst>
          </p:nvPr>
        </p:nvPicPr>
        <p:blipFill rotWithShape="1">
          <a:blip r:embed="rId13" cstate="print">
            <a:extLst>
              <a:ext uri="{28A0092B-C50C-407E-A947-70E740481C1C}">
                <a14:useLocalDpi xmlns:a14="http://schemas.microsoft.com/office/drawing/2010/main" val="0"/>
              </a:ext>
            </a:extLst>
          </a:blip>
          <a:srcRect r="61417" b="-12491"/>
          <a:stretch/>
        </p:blipFill>
        <p:spPr>
          <a:xfrm>
            <a:off x="1028827" y="4069860"/>
            <a:ext cx="1625764" cy="482334"/>
          </a:xfrm>
          <a:prstGeom prst="rect">
            <a:avLst/>
          </a:prstGeom>
        </p:spPr>
      </p:pic>
      <p:sp>
        <p:nvSpPr>
          <p:cNvPr id="12" name="矩形 11">
            <a:extLst>
              <a:ext uri="{FF2B5EF4-FFF2-40B4-BE49-F238E27FC236}">
                <a16:creationId xmlns:a16="http://schemas.microsoft.com/office/drawing/2014/main" id="{23998AF0-902D-420E-AD7A-FED335FDA13B}"/>
              </a:ext>
            </a:extLst>
          </p:cNvPr>
          <p:cNvSpPr/>
          <p:nvPr/>
        </p:nvSpPr>
        <p:spPr>
          <a:xfrm>
            <a:off x="1012782" y="5830789"/>
            <a:ext cx="4572000" cy="923330"/>
          </a:xfrm>
          <a:prstGeom prst="rect">
            <a:avLst/>
          </a:prstGeom>
        </p:spPr>
        <p:txBody>
          <a:bodyPr>
            <a:spAutoFit/>
          </a:bodyPr>
          <a:lstStyle/>
          <a:p>
            <a:endParaRPr lang="ko-KR" altLang="en-US" dirty="0">
              <a:latin typeface="微软雅黑" panose="020B0503020204020204" pitchFamily="34" charset="-122"/>
            </a:endParaRPr>
          </a:p>
          <a:p>
            <a:br>
              <a:rPr lang="ko-KR" altLang="en-US" dirty="0">
                <a:latin typeface="微软雅黑" panose="020B0503020204020204" pitchFamily="34" charset="-122"/>
              </a:rPr>
            </a:br>
            <a:endParaRPr lang="zh-CN" altLang="en-US" dirty="0">
              <a:latin typeface="微软雅黑" panose="020B0503020204020204" pitchFamily="34" charset="-122"/>
              <a:ea typeface="微软雅黑" panose="020B0503020204020204" pitchFamily="34" charset="-122"/>
            </a:endParaRPr>
          </a:p>
        </p:txBody>
      </p:sp>
      <p:pic>
        <p:nvPicPr>
          <p:cNvPr id="14" name="图片 13" descr="\documentclass{article}&#10;\usepackage{amsmath}&#10;\pagestyle{empty}&#10;\begin{document}&#10;&#10;$g_i$&#10;&#10;&#10;\end{document}" title="IguanaTex Bitmap Display">
            <a:extLst>
              <a:ext uri="{FF2B5EF4-FFF2-40B4-BE49-F238E27FC236}">
                <a16:creationId xmlns:a16="http://schemas.microsoft.com/office/drawing/2014/main" id="{26E31579-6A42-4F68-999D-07D788699175}"/>
              </a:ext>
            </a:extLst>
          </p:cNvPr>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tretch>
            <a:fillRect/>
          </a:stretch>
        </p:blipFill>
        <p:spPr>
          <a:xfrm>
            <a:off x="996662" y="4744964"/>
            <a:ext cx="182597" cy="165574"/>
          </a:xfrm>
          <a:prstGeom prst="rect">
            <a:avLst/>
          </a:prstGeom>
        </p:spPr>
      </p:pic>
      <p:sp>
        <p:nvSpPr>
          <p:cNvPr id="15" name="Content Placeholder 1">
            <a:extLst>
              <a:ext uri="{FF2B5EF4-FFF2-40B4-BE49-F238E27FC236}">
                <a16:creationId xmlns:a16="http://schemas.microsoft.com/office/drawing/2014/main" id="{30C20788-CC89-4A6E-8E5E-CECA69D012D6}"/>
              </a:ext>
            </a:extLst>
          </p:cNvPr>
          <p:cNvSpPr txBox="1">
            <a:spLocks/>
          </p:cNvSpPr>
          <p:nvPr/>
        </p:nvSpPr>
        <p:spPr>
          <a:xfrm>
            <a:off x="494025" y="1685677"/>
            <a:ext cx="3527009" cy="1035067"/>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b="1" dirty="0">
                <a:latin typeface="微软雅黑" panose="020B0503020204020204" pitchFamily="34" charset="-122"/>
                <a:ea typeface="微软雅黑" panose="020B0503020204020204" pitchFamily="34" charset="-122"/>
              </a:rPr>
              <a:t>四、基于时隙占用率的迭代调度</a:t>
            </a:r>
            <a:r>
              <a:rPr lang="en-US" altLang="zh-CN" b="1" dirty="0">
                <a:latin typeface="微软雅黑" panose="020B0503020204020204" pitchFamily="34" charset="-122"/>
                <a:ea typeface="微软雅黑" panose="020B0503020204020204" pitchFamily="34" charset="-122"/>
              </a:rPr>
              <a:t>(SORP)</a:t>
            </a:r>
            <a:r>
              <a:rPr lang="zh-CN" altLang="en-US" b="1" dirty="0">
                <a:latin typeface="微软雅黑" panose="020B0503020204020204" pitchFamily="34" charset="-122"/>
                <a:ea typeface="微软雅黑" panose="020B0503020204020204" pitchFamily="34" charset="-122"/>
              </a:rPr>
              <a:t>算法设计</a:t>
            </a:r>
            <a:endParaRPr lang="en-US" altLang="zh-CN" sz="1800" b="1" dirty="0">
              <a:latin typeface="微软雅黑" panose="020B0503020204020204" pitchFamily="34" charset="-122"/>
              <a:ea typeface="微软雅黑" panose="020B0503020204020204" pitchFamily="34" charset="-122"/>
            </a:endParaRPr>
          </a:p>
        </p:txBody>
      </p:sp>
      <p:pic>
        <p:nvPicPr>
          <p:cNvPr id="13" name="图片 12">
            <a:extLst>
              <a:ext uri="{FF2B5EF4-FFF2-40B4-BE49-F238E27FC236}">
                <a16:creationId xmlns:a16="http://schemas.microsoft.com/office/drawing/2014/main" id="{953DA478-B2B2-4F67-8E9B-E94E49CCA30F}"/>
              </a:ext>
            </a:extLst>
          </p:cNvPr>
          <p:cNvPicPr>
            <a:picLocks noChangeAspect="1"/>
          </p:cNvPicPr>
          <p:nvPr/>
        </p:nvPicPr>
        <p:blipFill>
          <a:blip r:embed="rId15"/>
          <a:stretch>
            <a:fillRect/>
          </a:stretch>
        </p:blipFill>
        <p:spPr>
          <a:xfrm>
            <a:off x="175163" y="5509187"/>
            <a:ext cx="2217768" cy="1028861"/>
          </a:xfrm>
          <a:prstGeom prst="rect">
            <a:avLst/>
          </a:prstGeom>
        </p:spPr>
      </p:pic>
      <p:pic>
        <p:nvPicPr>
          <p:cNvPr id="16" name="图片 15">
            <a:extLst>
              <a:ext uri="{FF2B5EF4-FFF2-40B4-BE49-F238E27FC236}">
                <a16:creationId xmlns:a16="http://schemas.microsoft.com/office/drawing/2014/main" id="{67A153C3-7E6D-4F6A-A647-33E3437A738E}"/>
              </a:ext>
            </a:extLst>
          </p:cNvPr>
          <p:cNvPicPr>
            <a:picLocks noChangeAspect="1"/>
          </p:cNvPicPr>
          <p:nvPr/>
        </p:nvPicPr>
        <p:blipFill>
          <a:blip r:embed="rId16"/>
          <a:stretch>
            <a:fillRect/>
          </a:stretch>
        </p:blipFill>
        <p:spPr>
          <a:xfrm>
            <a:off x="2862493" y="5539948"/>
            <a:ext cx="1657090" cy="967337"/>
          </a:xfrm>
          <a:prstGeom prst="rect">
            <a:avLst/>
          </a:prstGeom>
        </p:spPr>
      </p:pic>
      <p:sp>
        <p:nvSpPr>
          <p:cNvPr id="18" name="矩形 17">
            <a:extLst>
              <a:ext uri="{FF2B5EF4-FFF2-40B4-BE49-F238E27FC236}">
                <a16:creationId xmlns:a16="http://schemas.microsoft.com/office/drawing/2014/main" id="{ECE7357E-261A-4EE2-A425-06121937B275}"/>
              </a:ext>
            </a:extLst>
          </p:cNvPr>
          <p:cNvSpPr/>
          <p:nvPr/>
        </p:nvSpPr>
        <p:spPr>
          <a:xfrm>
            <a:off x="2359200" y="5716476"/>
            <a:ext cx="492443" cy="276999"/>
          </a:xfrm>
          <a:prstGeom prst="rect">
            <a:avLst/>
          </a:prstGeom>
        </p:spPr>
        <p:txBody>
          <a:bodyPr wrap="none">
            <a:spAutoFit/>
          </a:bodyPr>
          <a:lstStyle/>
          <a:p>
            <a:r>
              <a:rPr lang="zh-CN" altLang="en-US" sz="1200" b="1" dirty="0">
                <a:latin typeface="微软雅黑" panose="020B0503020204020204" pitchFamily="34" charset="-122"/>
                <a:ea typeface="微软雅黑" panose="020B0503020204020204" pitchFamily="34" charset="-122"/>
              </a:rPr>
              <a:t>分组</a:t>
            </a:r>
            <a:endParaRPr lang="zh-CN" altLang="en-US" sz="1200" dirty="0">
              <a:latin typeface="微软雅黑" panose="020B0503020204020204" pitchFamily="34" charset="-122"/>
              <a:ea typeface="微软雅黑" panose="020B0503020204020204" pitchFamily="34" charset="-122"/>
            </a:endParaRPr>
          </a:p>
        </p:txBody>
      </p:sp>
      <p:sp>
        <p:nvSpPr>
          <p:cNvPr id="2" name="箭头: 右 1">
            <a:extLst>
              <a:ext uri="{FF2B5EF4-FFF2-40B4-BE49-F238E27FC236}">
                <a16:creationId xmlns:a16="http://schemas.microsoft.com/office/drawing/2014/main" id="{2DD246D6-A20B-4BE3-8892-7848C46058D8}"/>
              </a:ext>
            </a:extLst>
          </p:cNvPr>
          <p:cNvSpPr/>
          <p:nvPr/>
        </p:nvSpPr>
        <p:spPr>
          <a:xfrm>
            <a:off x="2431630" y="5959302"/>
            <a:ext cx="420013" cy="140515"/>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9" name="Title 3">
            <a:extLst>
              <a:ext uri="{FF2B5EF4-FFF2-40B4-BE49-F238E27FC236}">
                <a16:creationId xmlns:a16="http://schemas.microsoft.com/office/drawing/2014/main" id="{02BE09AC-581D-45D7-918C-2C012C1A88E7}"/>
              </a:ext>
            </a:extLst>
          </p:cNvPr>
          <p:cNvSpPr>
            <a:spLocks noGrp="1"/>
          </p:cNvSpPr>
          <p:nvPr>
            <p:ph type="title"/>
          </p:nvPr>
        </p:nvSpPr>
        <p:spPr>
          <a:xfrm>
            <a:off x="493713" y="976313"/>
            <a:ext cx="8487727" cy="574675"/>
          </a:xfrm>
        </p:spPr>
        <p:txBody>
          <a:bodyPr>
            <a:normAutofit fontScale="90000"/>
          </a:bodyPr>
          <a:lstStyle/>
          <a:p>
            <a:r>
              <a:rPr lang="zh-CN" altLang="en-US" dirty="0">
                <a:latin typeface="微软雅黑" panose="020B0503020204020204" pitchFamily="34" charset="-122"/>
                <a:ea typeface="微软雅黑" panose="020B0503020204020204" pitchFamily="34" charset="-122"/>
              </a:rPr>
              <a:t>研究内容二</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基于</a:t>
            </a:r>
            <a:r>
              <a:rPr lang="en-US" altLang="zh-CN" dirty="0">
                <a:latin typeface="微软雅黑" panose="020B0503020204020204" pitchFamily="34" charset="-122"/>
                <a:ea typeface="微软雅黑" panose="020B0503020204020204" pitchFamily="34" charset="-122"/>
              </a:rPr>
              <a:t>VQSA</a:t>
            </a:r>
            <a:r>
              <a:rPr lang="zh-CN" altLang="en-US" dirty="0">
                <a:latin typeface="微软雅黑" panose="020B0503020204020204" pitchFamily="34" charset="-122"/>
                <a:ea typeface="微软雅黑" panose="020B0503020204020204" pitchFamily="34" charset="-122"/>
              </a:rPr>
              <a:t>的确定性传输调度算法设计</a:t>
            </a:r>
          </a:p>
        </p:txBody>
      </p:sp>
      <p:sp>
        <p:nvSpPr>
          <p:cNvPr id="21" name="灯片编号占位符 60">
            <a:extLst>
              <a:ext uri="{FF2B5EF4-FFF2-40B4-BE49-F238E27FC236}">
                <a16:creationId xmlns:a16="http://schemas.microsoft.com/office/drawing/2014/main" id="{2A8BA816-FAAA-457B-8076-121BD16F2D3B}"/>
              </a:ext>
            </a:extLst>
          </p:cNvPr>
          <p:cNvSpPr>
            <a:spLocks noGrp="1"/>
          </p:cNvSpPr>
          <p:nvPr>
            <p:ph type="sldNum" sz="quarter" idx="12"/>
          </p:nvPr>
        </p:nvSpPr>
        <p:spPr>
          <a:xfrm>
            <a:off x="8173616" y="313200"/>
            <a:ext cx="1010139" cy="338554"/>
          </a:xfrm>
        </p:spPr>
        <p:txBody>
          <a:bodyPr/>
          <a:lstStyle/>
          <a:p>
            <a:fld id="{54BD5A17-3153-4A95-988E-B577C14000F1}" type="slidenum">
              <a:rPr lang="en-US" altLang="zh-CN" smtClean="0"/>
              <a:pPr/>
              <a:t>29</a:t>
            </a:fld>
            <a:endParaRPr lang="en-US" altLang="zh-CN" dirty="0"/>
          </a:p>
        </p:txBody>
      </p:sp>
    </p:spTree>
    <p:extLst>
      <p:ext uri="{BB962C8B-B14F-4D97-AF65-F5344CB8AC3E}">
        <p14:creationId xmlns:p14="http://schemas.microsoft.com/office/powerpoint/2010/main" val="20537832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latin typeface="微软雅黑" panose="020B0503020204020204" pitchFamily="34" charset="-122"/>
                <a:ea typeface="微软雅黑" panose="020B0503020204020204" pitchFamily="34" charset="-122"/>
              </a:rPr>
              <a:t>目录 </a:t>
            </a:r>
            <a:r>
              <a:rPr lang="en-US" altLang="zh-CN" dirty="0">
                <a:latin typeface="微软雅黑" panose="020B0503020204020204" pitchFamily="34" charset="-122"/>
                <a:ea typeface="微软雅黑" panose="020B0503020204020204" pitchFamily="34" charset="-122"/>
              </a:rPr>
              <a:t>Contents</a:t>
            </a:r>
            <a:endParaRPr lang="zh-CN" altLang="en-US" dirty="0">
              <a:latin typeface="微软雅黑" panose="020B0503020204020204" pitchFamily="34" charset="-122"/>
              <a:ea typeface="微软雅黑" panose="020B0503020204020204" pitchFamily="34" charset="-122"/>
            </a:endParaRPr>
          </a:p>
        </p:txBody>
      </p:sp>
      <p:grpSp>
        <p:nvGrpSpPr>
          <p:cNvPr id="3" name="组合 2"/>
          <p:cNvGrpSpPr/>
          <p:nvPr/>
        </p:nvGrpSpPr>
        <p:grpSpPr>
          <a:xfrm>
            <a:off x="1788269" y="1569880"/>
            <a:ext cx="843427" cy="443226"/>
            <a:chOff x="666810" y="2586037"/>
            <a:chExt cx="468000" cy="245937"/>
          </a:xfrm>
          <a:solidFill>
            <a:srgbClr val="004098"/>
          </a:solidFill>
        </p:grpSpPr>
        <p:sp>
          <p:nvSpPr>
            <p:cNvPr id="4"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grpFill/>
            <a:ln>
              <a:noFill/>
            </a:ln>
          </p:spPr>
          <p:txBody>
            <a:bodyPr vert="horz" wrap="square" lIns="91440" tIns="45720" rIns="91440" bIns="45720" numCol="1" anchor="ctr" anchorCtr="0" compatLnSpc="1">
              <a:prstTxWarp prst="textNoShape">
                <a:avLst/>
              </a:prstTxWarp>
              <a:noAutofit/>
            </a:bodyPr>
            <a:lstStyle/>
            <a:p>
              <a:endParaRPr lang="zh-CN" altLang="en-US" sz="3200" b="1">
                <a:latin typeface="微软雅黑" panose="020B0503020204020204" pitchFamily="34" charset="-122"/>
                <a:ea typeface="微软雅黑" panose="020B0503020204020204" pitchFamily="34" charset="-122"/>
              </a:endParaRPr>
            </a:p>
          </p:txBody>
        </p:sp>
        <p:sp>
          <p:nvSpPr>
            <p:cNvPr id="5" name="文本框 4"/>
            <p:cNvSpPr txBox="1"/>
            <p:nvPr userDrawn="1"/>
          </p:nvSpPr>
          <p:spPr>
            <a:xfrm>
              <a:off x="794494" y="2586037"/>
              <a:ext cx="212633" cy="245937"/>
            </a:xfrm>
            <a:prstGeom prst="rect">
              <a:avLst/>
            </a:prstGeom>
            <a:grpFill/>
          </p:spPr>
          <p:txBody>
            <a:bodyPr wrap="none" rtlCol="0" anchor="ctr">
              <a:noAutofit/>
            </a:bodyPr>
            <a:lstStyle/>
            <a:p>
              <a:r>
                <a:rPr lang="en-US" altLang="zh-CN" b="1" dirty="0">
                  <a:solidFill>
                    <a:schemeClr val="bg1"/>
                  </a:solidFill>
                  <a:latin typeface="微软雅黑" panose="020B0503020204020204" pitchFamily="34" charset="-122"/>
                  <a:ea typeface="微软雅黑" panose="020B0503020204020204" pitchFamily="34" charset="-122"/>
                </a:rPr>
                <a:t>1</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7" name="直接连接符 6"/>
          <p:cNvCxnSpPr>
            <a:stCxn id="4" idx="6"/>
          </p:cNvCxnSpPr>
          <p:nvPr/>
        </p:nvCxnSpPr>
        <p:spPr>
          <a:xfrm>
            <a:off x="2480767" y="1977545"/>
            <a:ext cx="486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2861807" y="1541064"/>
            <a:ext cx="3732033" cy="461665"/>
          </a:xfrm>
          <a:prstGeom prst="rect">
            <a:avLst/>
          </a:prstGeom>
          <a:noFill/>
        </p:spPr>
        <p:txBody>
          <a:bodyPr wrap="square" rtlCol="0">
            <a:spAutoFit/>
          </a:bodyPr>
          <a:lstStyle/>
          <a:p>
            <a:r>
              <a:rPr lang="zh-CN" altLang="en-US" sz="2400" b="1" dirty="0">
                <a:latin typeface="微软雅黑" panose="020B0503020204020204" pitchFamily="34" charset="-122"/>
                <a:ea typeface="微软雅黑" panose="020B0503020204020204" pitchFamily="34" charset="-122"/>
              </a:rPr>
              <a:t>研究背景及现状</a:t>
            </a:r>
          </a:p>
        </p:txBody>
      </p:sp>
      <p:grpSp>
        <p:nvGrpSpPr>
          <p:cNvPr id="12" name="组合 11"/>
          <p:cNvGrpSpPr/>
          <p:nvPr/>
        </p:nvGrpSpPr>
        <p:grpSpPr>
          <a:xfrm>
            <a:off x="1788269" y="2352067"/>
            <a:ext cx="843427" cy="443226"/>
            <a:chOff x="666810" y="2586037"/>
            <a:chExt cx="468000" cy="245937"/>
          </a:xfrm>
          <a:solidFill>
            <a:schemeClr val="bg2"/>
          </a:solidFill>
        </p:grpSpPr>
        <p:sp>
          <p:nvSpPr>
            <p:cNvPr id="13"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grpFill/>
            <a:ln>
              <a:noFill/>
            </a:ln>
          </p:spPr>
          <p:txBody>
            <a:bodyPr vert="horz" wrap="square" lIns="91440" tIns="45720" rIns="91440" bIns="45720" numCol="1" anchor="ctr" anchorCtr="0" compatLnSpc="1">
              <a:prstTxWarp prst="textNoShape">
                <a:avLst/>
              </a:prstTxWarp>
              <a:noAutofit/>
            </a:bodyPr>
            <a:lstStyle/>
            <a:p>
              <a:endParaRPr lang="zh-CN" altLang="en-US" sz="3200" b="1">
                <a:latin typeface="微软雅黑" panose="020B0503020204020204" pitchFamily="34" charset="-122"/>
                <a:ea typeface="微软雅黑" panose="020B0503020204020204" pitchFamily="34" charset="-122"/>
              </a:endParaRPr>
            </a:p>
          </p:txBody>
        </p:sp>
        <p:sp>
          <p:nvSpPr>
            <p:cNvPr id="14" name="文本框 13"/>
            <p:cNvSpPr txBox="1"/>
            <p:nvPr userDrawn="1"/>
          </p:nvSpPr>
          <p:spPr>
            <a:xfrm>
              <a:off x="794494" y="2586037"/>
              <a:ext cx="212633" cy="245937"/>
            </a:xfrm>
            <a:prstGeom prst="rect">
              <a:avLst/>
            </a:prstGeom>
            <a:grpFill/>
          </p:spPr>
          <p:txBody>
            <a:bodyPr wrap="none" rtlCol="0" anchor="ctr">
              <a:noAutofit/>
            </a:bodyPr>
            <a:lstStyle/>
            <a:p>
              <a:r>
                <a:rPr lang="en-US" altLang="zh-CN" b="1" dirty="0">
                  <a:solidFill>
                    <a:schemeClr val="bg1"/>
                  </a:solidFill>
                  <a:latin typeface="微软雅黑" panose="020B0503020204020204" pitchFamily="34" charset="-122"/>
                  <a:ea typeface="微软雅黑" panose="020B0503020204020204" pitchFamily="34" charset="-122"/>
                </a:rPr>
                <a:t>2</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15" name="直接连接符 14"/>
          <p:cNvCxnSpPr>
            <a:stCxn id="13" idx="6"/>
          </p:cNvCxnSpPr>
          <p:nvPr/>
        </p:nvCxnSpPr>
        <p:spPr>
          <a:xfrm>
            <a:off x="2480767" y="2759732"/>
            <a:ext cx="486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2861807" y="2323251"/>
            <a:ext cx="3010673" cy="461665"/>
          </a:xfrm>
          <a:prstGeom prst="rect">
            <a:avLst/>
          </a:prstGeom>
          <a:noFill/>
        </p:spPr>
        <p:txBody>
          <a:bodyPr wrap="square" rtlCol="0">
            <a:spAutoFit/>
          </a:bodyPr>
          <a:lstStyle/>
          <a:p>
            <a:r>
              <a:rPr lang="zh-CN" altLang="en-US" sz="2400" b="1" dirty="0">
                <a:solidFill>
                  <a:schemeClr val="bg2"/>
                </a:solidFill>
                <a:latin typeface="微软雅黑" panose="020B0503020204020204" pitchFamily="34" charset="-122"/>
                <a:ea typeface="微软雅黑" panose="020B0503020204020204" pitchFamily="34" charset="-122"/>
              </a:rPr>
              <a:t>主要研究内容</a:t>
            </a:r>
          </a:p>
        </p:txBody>
      </p:sp>
      <p:grpSp>
        <p:nvGrpSpPr>
          <p:cNvPr id="17" name="组合 16"/>
          <p:cNvGrpSpPr/>
          <p:nvPr/>
        </p:nvGrpSpPr>
        <p:grpSpPr>
          <a:xfrm>
            <a:off x="1788269" y="4887894"/>
            <a:ext cx="843427" cy="443226"/>
            <a:chOff x="666810" y="2586037"/>
            <a:chExt cx="468000" cy="245937"/>
          </a:xfrm>
          <a:solidFill>
            <a:schemeClr val="bg2"/>
          </a:solidFill>
        </p:grpSpPr>
        <p:sp>
          <p:nvSpPr>
            <p:cNvPr id="18"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grpFill/>
            <a:ln>
              <a:noFill/>
            </a:ln>
          </p:spPr>
          <p:txBody>
            <a:bodyPr vert="horz" wrap="square" lIns="91440" tIns="45720" rIns="91440" bIns="45720" numCol="1" anchor="ctr" anchorCtr="0" compatLnSpc="1">
              <a:prstTxWarp prst="textNoShape">
                <a:avLst/>
              </a:prstTxWarp>
              <a:noAutofit/>
            </a:bodyPr>
            <a:lstStyle/>
            <a:p>
              <a:endParaRPr lang="zh-CN" altLang="en-US" sz="3200" b="1">
                <a:latin typeface="微软雅黑" panose="020B0503020204020204" pitchFamily="34" charset="-122"/>
                <a:ea typeface="微软雅黑" panose="020B0503020204020204" pitchFamily="34" charset="-122"/>
              </a:endParaRPr>
            </a:p>
          </p:txBody>
        </p:sp>
        <p:sp>
          <p:nvSpPr>
            <p:cNvPr id="19" name="文本框 18"/>
            <p:cNvSpPr txBox="1"/>
            <p:nvPr userDrawn="1"/>
          </p:nvSpPr>
          <p:spPr>
            <a:xfrm>
              <a:off x="794494" y="2586037"/>
              <a:ext cx="212633" cy="245937"/>
            </a:xfrm>
            <a:prstGeom prst="rect">
              <a:avLst/>
            </a:prstGeom>
            <a:grpFill/>
          </p:spPr>
          <p:txBody>
            <a:bodyPr wrap="none" rtlCol="0" anchor="ctr">
              <a:noAutofit/>
            </a:bodyPr>
            <a:lstStyle/>
            <a:p>
              <a:r>
                <a:rPr lang="en-US" altLang="zh-CN" b="1" dirty="0">
                  <a:solidFill>
                    <a:schemeClr val="bg1"/>
                  </a:solidFill>
                  <a:latin typeface="微软雅黑" panose="020B0503020204020204" pitchFamily="34" charset="-122"/>
                  <a:ea typeface="微软雅黑" panose="020B0503020204020204" pitchFamily="34" charset="-122"/>
                </a:rPr>
                <a:t>3</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20" name="直接连接符 19"/>
          <p:cNvCxnSpPr>
            <a:cxnSpLocks/>
            <a:stCxn id="18" idx="6"/>
          </p:cNvCxnSpPr>
          <p:nvPr/>
        </p:nvCxnSpPr>
        <p:spPr>
          <a:xfrm>
            <a:off x="2480767" y="5295559"/>
            <a:ext cx="486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2861807" y="4893681"/>
            <a:ext cx="3234193" cy="461665"/>
          </a:xfrm>
          <a:prstGeom prst="rect">
            <a:avLst/>
          </a:prstGeom>
          <a:noFill/>
        </p:spPr>
        <p:txBody>
          <a:bodyPr wrap="square" rtlCol="0">
            <a:spAutoFit/>
          </a:bodyPr>
          <a:lstStyle/>
          <a:p>
            <a:r>
              <a:rPr lang="zh-CN" altLang="en-US" sz="2400" b="1" dirty="0">
                <a:solidFill>
                  <a:schemeClr val="bg2"/>
                </a:solidFill>
                <a:latin typeface="微软雅黑" panose="020B0503020204020204" pitchFamily="34" charset="-122"/>
                <a:ea typeface="微软雅黑" panose="020B0503020204020204" pitchFamily="34" charset="-122"/>
              </a:rPr>
              <a:t>总结与展望</a:t>
            </a:r>
          </a:p>
        </p:txBody>
      </p:sp>
      <p:cxnSp>
        <p:nvCxnSpPr>
          <p:cNvPr id="25" name="直接连接符 24">
            <a:extLst>
              <a:ext uri="{FF2B5EF4-FFF2-40B4-BE49-F238E27FC236}">
                <a16:creationId xmlns:a16="http://schemas.microsoft.com/office/drawing/2014/main" id="{AC1B9B46-5539-4D85-9241-86C152B8AF2B}"/>
              </a:ext>
            </a:extLst>
          </p:cNvPr>
          <p:cNvCxnSpPr>
            <a:cxnSpLocks/>
          </p:cNvCxnSpPr>
          <p:nvPr/>
        </p:nvCxnSpPr>
        <p:spPr>
          <a:xfrm>
            <a:off x="2480767" y="3342314"/>
            <a:ext cx="486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6" name="文本框 25">
            <a:extLst>
              <a:ext uri="{FF2B5EF4-FFF2-40B4-BE49-F238E27FC236}">
                <a16:creationId xmlns:a16="http://schemas.microsoft.com/office/drawing/2014/main" id="{1F3816B2-1820-4704-ADF1-4040049D5906}"/>
              </a:ext>
            </a:extLst>
          </p:cNvPr>
          <p:cNvSpPr txBox="1"/>
          <p:nvPr/>
        </p:nvSpPr>
        <p:spPr>
          <a:xfrm>
            <a:off x="2493026" y="2970829"/>
            <a:ext cx="5225586" cy="369332"/>
          </a:xfrm>
          <a:prstGeom prst="rect">
            <a:avLst/>
          </a:prstGeom>
          <a:noFill/>
        </p:spPr>
        <p:txBody>
          <a:bodyPr wrap="square" rtlCol="0">
            <a:spAutoFit/>
          </a:bodyPr>
          <a:lstStyle/>
          <a:p>
            <a:r>
              <a:rPr lang="zh-CN" altLang="en-US" b="1" dirty="0">
                <a:solidFill>
                  <a:schemeClr val="bg2"/>
                </a:solidFill>
                <a:latin typeface="微软雅黑" panose="020B0503020204020204" pitchFamily="34" charset="-122"/>
                <a:ea typeface="微软雅黑" panose="020B0503020204020204" pitchFamily="34" charset="-122"/>
              </a:rPr>
              <a:t>基于虚拟队列的并行缓存交换架构（</a:t>
            </a:r>
            <a:r>
              <a:rPr lang="en-US" altLang="zh-CN" b="1" dirty="0">
                <a:solidFill>
                  <a:schemeClr val="bg2"/>
                </a:solidFill>
                <a:latin typeface="微软雅黑" panose="020B0503020204020204" pitchFamily="34" charset="-122"/>
                <a:ea typeface="微软雅黑" panose="020B0503020204020204" pitchFamily="34" charset="-122"/>
              </a:rPr>
              <a:t>VQSA</a:t>
            </a:r>
            <a:r>
              <a:rPr lang="zh-CN" altLang="en-US" b="1" dirty="0">
                <a:solidFill>
                  <a:schemeClr val="bg2"/>
                </a:solidFill>
                <a:latin typeface="微软雅黑" panose="020B0503020204020204" pitchFamily="34" charset="-122"/>
                <a:ea typeface="微软雅黑" panose="020B0503020204020204" pitchFamily="34" charset="-122"/>
              </a:rPr>
              <a:t>）设计</a:t>
            </a:r>
          </a:p>
        </p:txBody>
      </p:sp>
      <p:cxnSp>
        <p:nvCxnSpPr>
          <p:cNvPr id="27" name="直接连接符 26">
            <a:extLst>
              <a:ext uri="{FF2B5EF4-FFF2-40B4-BE49-F238E27FC236}">
                <a16:creationId xmlns:a16="http://schemas.microsoft.com/office/drawing/2014/main" id="{74CEBD55-EA28-43B2-9B91-9EFD5245FF44}"/>
              </a:ext>
            </a:extLst>
          </p:cNvPr>
          <p:cNvCxnSpPr/>
          <p:nvPr/>
        </p:nvCxnSpPr>
        <p:spPr>
          <a:xfrm>
            <a:off x="2480767" y="3963428"/>
            <a:ext cx="486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8" name="文本框 27">
            <a:extLst>
              <a:ext uri="{FF2B5EF4-FFF2-40B4-BE49-F238E27FC236}">
                <a16:creationId xmlns:a16="http://schemas.microsoft.com/office/drawing/2014/main" id="{0C63F021-A6E4-4B47-B995-9AC87A2376ED}"/>
              </a:ext>
            </a:extLst>
          </p:cNvPr>
          <p:cNvSpPr txBox="1"/>
          <p:nvPr/>
        </p:nvSpPr>
        <p:spPr>
          <a:xfrm>
            <a:off x="2480767" y="3594657"/>
            <a:ext cx="4768432" cy="369332"/>
          </a:xfrm>
          <a:prstGeom prst="rect">
            <a:avLst/>
          </a:prstGeom>
          <a:noFill/>
        </p:spPr>
        <p:txBody>
          <a:bodyPr wrap="square" rtlCol="0">
            <a:spAutoFit/>
          </a:bodyPr>
          <a:lstStyle/>
          <a:p>
            <a:r>
              <a:rPr lang="zh-CN" altLang="en-US" b="1" dirty="0">
                <a:solidFill>
                  <a:schemeClr val="bg2"/>
                </a:solidFill>
                <a:latin typeface="微软雅黑" panose="020B0503020204020204" pitchFamily="34" charset="-122"/>
                <a:ea typeface="微软雅黑" panose="020B0503020204020204" pitchFamily="34" charset="-122"/>
              </a:rPr>
              <a:t>基于</a:t>
            </a:r>
            <a:r>
              <a:rPr lang="en-US" altLang="zh-CN" b="1" dirty="0">
                <a:solidFill>
                  <a:schemeClr val="bg2"/>
                </a:solidFill>
                <a:latin typeface="微软雅黑" panose="020B0503020204020204" pitchFamily="34" charset="-122"/>
                <a:ea typeface="微软雅黑" panose="020B0503020204020204" pitchFamily="34" charset="-122"/>
              </a:rPr>
              <a:t>VQSA</a:t>
            </a:r>
            <a:r>
              <a:rPr lang="zh-CN" altLang="en-US" b="1" dirty="0">
                <a:solidFill>
                  <a:schemeClr val="bg2"/>
                </a:solidFill>
                <a:latin typeface="微软雅黑" panose="020B0503020204020204" pitchFamily="34" charset="-122"/>
                <a:ea typeface="微软雅黑" panose="020B0503020204020204" pitchFamily="34" charset="-122"/>
              </a:rPr>
              <a:t>的确定性传输调度算法设计</a:t>
            </a:r>
          </a:p>
        </p:txBody>
      </p:sp>
      <p:cxnSp>
        <p:nvCxnSpPr>
          <p:cNvPr id="29" name="直接连接符 28">
            <a:extLst>
              <a:ext uri="{FF2B5EF4-FFF2-40B4-BE49-F238E27FC236}">
                <a16:creationId xmlns:a16="http://schemas.microsoft.com/office/drawing/2014/main" id="{A9E75C89-92E9-47EC-B49F-AE0414F8DA9E}"/>
              </a:ext>
            </a:extLst>
          </p:cNvPr>
          <p:cNvCxnSpPr/>
          <p:nvPr/>
        </p:nvCxnSpPr>
        <p:spPr>
          <a:xfrm>
            <a:off x="2480767" y="4550246"/>
            <a:ext cx="486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30" name="文本框 29">
            <a:extLst>
              <a:ext uri="{FF2B5EF4-FFF2-40B4-BE49-F238E27FC236}">
                <a16:creationId xmlns:a16="http://schemas.microsoft.com/office/drawing/2014/main" id="{50AC0ECB-0A0F-4233-88E8-927C5DC24B79}"/>
              </a:ext>
            </a:extLst>
          </p:cNvPr>
          <p:cNvSpPr txBox="1"/>
          <p:nvPr/>
        </p:nvSpPr>
        <p:spPr>
          <a:xfrm>
            <a:off x="2493910" y="4181475"/>
            <a:ext cx="4983850" cy="369332"/>
          </a:xfrm>
          <a:prstGeom prst="rect">
            <a:avLst/>
          </a:prstGeom>
          <a:noFill/>
        </p:spPr>
        <p:txBody>
          <a:bodyPr wrap="square" rtlCol="0">
            <a:spAutoFit/>
          </a:bodyPr>
          <a:lstStyle/>
          <a:p>
            <a:r>
              <a:rPr lang="zh-CN" altLang="en-US" b="1" dirty="0">
                <a:solidFill>
                  <a:schemeClr val="bg2"/>
                </a:solidFill>
                <a:latin typeface="微软雅黑" panose="020B0503020204020204" pitchFamily="34" charset="-122"/>
                <a:ea typeface="微软雅黑" panose="020B0503020204020204" pitchFamily="34" charset="-122"/>
              </a:rPr>
              <a:t>基于</a:t>
            </a:r>
            <a:r>
              <a:rPr lang="en-US" altLang="zh-CN" b="1" dirty="0">
                <a:solidFill>
                  <a:schemeClr val="bg2"/>
                </a:solidFill>
                <a:latin typeface="微软雅黑" panose="020B0503020204020204" pitchFamily="34" charset="-122"/>
                <a:ea typeface="微软雅黑" panose="020B0503020204020204" pitchFamily="34" charset="-122"/>
              </a:rPr>
              <a:t>VQSA</a:t>
            </a:r>
            <a:r>
              <a:rPr lang="zh-CN" altLang="en-US" b="1" dirty="0">
                <a:solidFill>
                  <a:schemeClr val="bg2"/>
                </a:solidFill>
                <a:latin typeface="微软雅黑" panose="020B0503020204020204" pitchFamily="34" charset="-122"/>
                <a:ea typeface="微软雅黑" panose="020B0503020204020204" pitchFamily="34" charset="-122"/>
              </a:rPr>
              <a:t>的</a:t>
            </a:r>
            <a:r>
              <a:rPr lang="en-US" altLang="zh-CN" b="1" dirty="0">
                <a:solidFill>
                  <a:schemeClr val="bg2"/>
                </a:solidFill>
                <a:latin typeface="微软雅黑" panose="020B0503020204020204" pitchFamily="34" charset="-122"/>
                <a:ea typeface="微软雅黑" panose="020B0503020204020204" pitchFamily="34" charset="-122"/>
              </a:rPr>
              <a:t>TSN</a:t>
            </a:r>
            <a:r>
              <a:rPr lang="zh-CN" altLang="en-US" b="1" dirty="0">
                <a:solidFill>
                  <a:schemeClr val="bg2"/>
                </a:solidFill>
                <a:latin typeface="微软雅黑" panose="020B0503020204020204" pitchFamily="34" charset="-122"/>
                <a:ea typeface="微软雅黑" panose="020B0503020204020204" pitchFamily="34" charset="-122"/>
              </a:rPr>
              <a:t>交换</a:t>
            </a:r>
            <a:r>
              <a:rPr lang="en-US" altLang="zh-CN" b="1" dirty="0">
                <a:solidFill>
                  <a:schemeClr val="bg2"/>
                </a:solidFill>
                <a:latin typeface="微软雅黑" panose="020B0503020204020204" pitchFamily="34" charset="-122"/>
                <a:ea typeface="微软雅黑" panose="020B0503020204020204" pitchFamily="34" charset="-122"/>
              </a:rPr>
              <a:t>IP</a:t>
            </a:r>
            <a:r>
              <a:rPr lang="zh-CN" altLang="en-US" b="1" dirty="0">
                <a:solidFill>
                  <a:schemeClr val="bg2"/>
                </a:solidFill>
                <a:latin typeface="微软雅黑" panose="020B0503020204020204" pitchFamily="34" charset="-122"/>
                <a:ea typeface="微软雅黑" panose="020B0503020204020204" pitchFamily="34" charset="-122"/>
              </a:rPr>
              <a:t>实现与测试</a:t>
            </a:r>
          </a:p>
        </p:txBody>
      </p:sp>
    </p:spTree>
    <p:extLst>
      <p:ext uri="{BB962C8B-B14F-4D97-AF65-F5344CB8AC3E}">
        <p14:creationId xmlns:p14="http://schemas.microsoft.com/office/powerpoint/2010/main" val="2833696969"/>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8A33C8CE-8C6E-4587-931F-318AEB5D0881}"/>
              </a:ext>
            </a:extLst>
          </p:cNvPr>
          <p:cNvSpPr/>
          <p:nvPr/>
        </p:nvSpPr>
        <p:spPr>
          <a:xfrm>
            <a:off x="6224947" y="4082358"/>
            <a:ext cx="1418498" cy="307777"/>
          </a:xfrm>
          <a:prstGeom prst="rect">
            <a:avLst/>
          </a:prstGeom>
        </p:spPr>
        <p:txBody>
          <a:bodyPr wrap="square">
            <a:spAutoFit/>
          </a:bodyPr>
          <a:lstStyle/>
          <a:p>
            <a:r>
              <a:rPr lang="en-US" altLang="zh-CN" sz="1400" dirty="0">
                <a:latin typeface="微软雅黑" panose="020B0503020204020204" pitchFamily="34" charset="-122"/>
                <a:ea typeface="微软雅黑" panose="020B0503020204020204" pitchFamily="34" charset="-122"/>
              </a:rPr>
              <a:t>a)</a:t>
            </a:r>
            <a:r>
              <a:rPr lang="zh-CN" altLang="en-US" sz="1400" dirty="0">
                <a:latin typeface="微软雅黑" panose="020B0503020204020204" pitchFamily="34" charset="-122"/>
                <a:ea typeface="微软雅黑" panose="020B0503020204020204" pitchFamily="34" charset="-122"/>
              </a:rPr>
              <a:t>求解时间对比</a:t>
            </a:r>
            <a:endParaRPr lang="zh-CN" altLang="en-US" sz="1400" b="0" i="0" dirty="0">
              <a:effectLst/>
              <a:latin typeface="微软雅黑" panose="020B0503020204020204" pitchFamily="34" charset="-122"/>
              <a:ea typeface="微软雅黑" panose="020B0503020204020204" pitchFamily="34" charset="-122"/>
            </a:endParaRPr>
          </a:p>
        </p:txBody>
      </p:sp>
      <p:sp>
        <p:nvSpPr>
          <p:cNvPr id="12" name="矩形 11">
            <a:extLst>
              <a:ext uri="{FF2B5EF4-FFF2-40B4-BE49-F238E27FC236}">
                <a16:creationId xmlns:a16="http://schemas.microsoft.com/office/drawing/2014/main" id="{E6E30A5B-AF9E-4732-B1AC-1DFE463CAD32}"/>
              </a:ext>
            </a:extLst>
          </p:cNvPr>
          <p:cNvSpPr/>
          <p:nvPr/>
        </p:nvSpPr>
        <p:spPr>
          <a:xfrm>
            <a:off x="5866436" y="6488753"/>
            <a:ext cx="2135521" cy="307777"/>
          </a:xfrm>
          <a:prstGeom prst="rect">
            <a:avLst/>
          </a:prstGeom>
        </p:spPr>
        <p:txBody>
          <a:bodyPr wrap="none">
            <a:spAutoFit/>
          </a:bodyPr>
          <a:lstStyle/>
          <a:p>
            <a:r>
              <a:rPr lang="en-US" altLang="zh-CN" sz="1400" dirty="0">
                <a:latin typeface="微软雅黑" panose="020B0503020204020204" pitchFamily="34" charset="-122"/>
                <a:ea typeface="微软雅黑" panose="020B0503020204020204" pitchFamily="34" charset="-122"/>
              </a:rPr>
              <a:t>b)</a:t>
            </a:r>
            <a:r>
              <a:rPr lang="zh-CN" altLang="en-US" sz="1400" dirty="0">
                <a:latin typeface="微软雅黑" panose="020B0503020204020204" pitchFamily="34" charset="-122"/>
                <a:ea typeface="微软雅黑" panose="020B0503020204020204" pitchFamily="34" charset="-122"/>
              </a:rPr>
              <a:t>可求解数据流数量对比</a:t>
            </a:r>
          </a:p>
        </p:txBody>
      </p:sp>
      <p:sp>
        <p:nvSpPr>
          <p:cNvPr id="13" name="内容占位符 1">
            <a:extLst>
              <a:ext uri="{FF2B5EF4-FFF2-40B4-BE49-F238E27FC236}">
                <a16:creationId xmlns:a16="http://schemas.microsoft.com/office/drawing/2014/main" id="{3010C7FD-89D7-4AD5-BD35-39457235A77B}"/>
              </a:ext>
            </a:extLst>
          </p:cNvPr>
          <p:cNvSpPr txBox="1">
            <a:spLocks/>
          </p:cNvSpPr>
          <p:nvPr/>
        </p:nvSpPr>
        <p:spPr>
          <a:xfrm>
            <a:off x="175019" y="1618286"/>
            <a:ext cx="7944853" cy="1669016"/>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altLang="zh-CN" sz="1800" dirty="0">
              <a:latin typeface="微软雅黑" panose="020B0503020204020204" pitchFamily="34" charset="-122"/>
              <a:ea typeface="微软雅黑" panose="020B0503020204020204" pitchFamily="34" charset="-122"/>
            </a:endParaRPr>
          </a:p>
          <a:p>
            <a:endParaRPr lang="zh-CN" altLang="en-US" dirty="0">
              <a:latin typeface="微软雅黑" panose="020B0503020204020204" pitchFamily="34" charset="-122"/>
              <a:ea typeface="微软雅黑" panose="020B0503020204020204" pitchFamily="34" charset="-122"/>
            </a:endParaRPr>
          </a:p>
        </p:txBody>
      </p:sp>
      <p:sp>
        <p:nvSpPr>
          <p:cNvPr id="14" name="文本框 13">
            <a:extLst>
              <a:ext uri="{FF2B5EF4-FFF2-40B4-BE49-F238E27FC236}">
                <a16:creationId xmlns:a16="http://schemas.microsoft.com/office/drawing/2014/main" id="{F5674C4E-A952-425A-9968-08D1764148DF}"/>
              </a:ext>
            </a:extLst>
          </p:cNvPr>
          <p:cNvSpPr txBox="1"/>
          <p:nvPr/>
        </p:nvSpPr>
        <p:spPr>
          <a:xfrm>
            <a:off x="378209" y="2124076"/>
            <a:ext cx="4572000" cy="800219"/>
          </a:xfrm>
          <a:prstGeom prst="rect">
            <a:avLst/>
          </a:prstGeom>
          <a:noFill/>
        </p:spPr>
        <p:txBody>
          <a:bodyPr wrap="square" rtlCol="0">
            <a:spAutoFit/>
          </a:bodyPr>
          <a:lstStyle/>
          <a:p>
            <a:pPr marL="342900" indent="-342900">
              <a:buAutoNum type="arabicPeriod"/>
            </a:pPr>
            <a:endParaRPr lang="en-US" altLang="zh-CN" b="1" dirty="0">
              <a:latin typeface="微软雅黑" panose="020B0503020204020204" pitchFamily="34" charset="-122"/>
              <a:ea typeface="微软雅黑" panose="020B0503020204020204" pitchFamily="34" charset="-122"/>
            </a:endParaRPr>
          </a:p>
          <a:p>
            <a:pPr marL="342900" indent="-342900">
              <a:buAutoNum type="arabicPeriod"/>
            </a:pPr>
            <a:endParaRPr lang="en-US" altLang="zh-CN" sz="1400" dirty="0">
              <a:latin typeface="微软雅黑" panose="020B0503020204020204" pitchFamily="34" charset="-122"/>
              <a:ea typeface="微软雅黑" panose="020B0503020204020204" pitchFamily="34" charset="-122"/>
            </a:endParaRPr>
          </a:p>
          <a:p>
            <a:endParaRPr lang="zh-CN" altLang="en-US" sz="1400" dirty="0">
              <a:latin typeface="微软雅黑" panose="020B0503020204020204" pitchFamily="34" charset="-122"/>
              <a:ea typeface="微软雅黑" panose="020B0503020204020204" pitchFamily="34" charset="-122"/>
            </a:endParaRPr>
          </a:p>
        </p:txBody>
      </p:sp>
      <p:sp>
        <p:nvSpPr>
          <p:cNvPr id="16" name="Content Placeholder 1">
            <a:extLst>
              <a:ext uri="{FF2B5EF4-FFF2-40B4-BE49-F238E27FC236}">
                <a16:creationId xmlns:a16="http://schemas.microsoft.com/office/drawing/2014/main" id="{F8445068-37F2-4292-8361-B4B869DAAC3B}"/>
              </a:ext>
            </a:extLst>
          </p:cNvPr>
          <p:cNvSpPr txBox="1">
            <a:spLocks/>
          </p:cNvSpPr>
          <p:nvPr/>
        </p:nvSpPr>
        <p:spPr>
          <a:xfrm>
            <a:off x="494025" y="1685676"/>
            <a:ext cx="4572000" cy="496450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b="1" dirty="0">
                <a:latin typeface="微软雅黑" panose="020B0503020204020204" pitchFamily="34" charset="-122"/>
                <a:ea typeface="微软雅黑" panose="020B0503020204020204" pitchFamily="34" charset="-122"/>
              </a:rPr>
              <a:t>五、仿真验证</a:t>
            </a:r>
            <a:endParaRPr lang="en-US" altLang="zh-CN" b="1" dirty="0">
              <a:latin typeface="微软雅黑" panose="020B0503020204020204" pitchFamily="34" charset="-122"/>
              <a:ea typeface="微软雅黑" panose="020B0503020204020204" pitchFamily="34" charset="-122"/>
            </a:endParaRPr>
          </a:p>
          <a:p>
            <a:pPr marL="342900" indent="-342900">
              <a:buFont typeface="+mj-lt"/>
              <a:buAutoNum type="arabicPeriod"/>
            </a:pPr>
            <a:r>
              <a:rPr lang="zh-CN" altLang="en-US" sz="1800" b="1" dirty="0">
                <a:latin typeface="微软雅黑" panose="020B0503020204020204" pitchFamily="34" charset="-122"/>
                <a:ea typeface="微软雅黑" panose="020B0503020204020204" pitchFamily="34" charset="-122"/>
              </a:rPr>
              <a:t>基于不同交换架构的调度算法效果对比</a:t>
            </a:r>
            <a:endParaRPr lang="en-US" altLang="zh-CN" sz="1800" b="1" dirty="0">
              <a:latin typeface="微软雅黑" panose="020B0503020204020204" pitchFamily="34" charset="-122"/>
              <a:ea typeface="微软雅黑" panose="020B0503020204020204" pitchFamily="34" charset="-122"/>
            </a:endParaRPr>
          </a:p>
          <a:p>
            <a:pPr marL="0" indent="0">
              <a:buNone/>
            </a:pPr>
            <a:r>
              <a:rPr lang="zh-CN" altLang="en-US" sz="1600" b="1" dirty="0">
                <a:latin typeface="微软雅黑" panose="020B0503020204020204" pitchFamily="34" charset="-122"/>
                <a:ea typeface="微软雅黑" panose="020B0503020204020204" pitchFamily="34" charset="-122"/>
              </a:rPr>
              <a:t>仿真设置</a:t>
            </a:r>
            <a:endParaRPr lang="en-US" altLang="zh-CN" sz="1600" b="1" dirty="0">
              <a:latin typeface="微软雅黑" panose="020B0503020204020204" pitchFamily="34" charset="-122"/>
              <a:ea typeface="微软雅黑" panose="020B0503020204020204" pitchFamily="34" charset="-122"/>
            </a:endParaRPr>
          </a:p>
          <a:p>
            <a:r>
              <a:rPr lang="zh-CN" altLang="en-US" sz="1400" dirty="0">
                <a:latin typeface="微软雅黑" panose="020B0503020204020204" pitchFamily="34" charset="-122"/>
                <a:ea typeface="微软雅黑" panose="020B0503020204020204" pitchFamily="34" charset="-122"/>
              </a:rPr>
              <a:t>相同网络拓扑下，基于三种不同调度结构的调度算法在调度速度和调度数据流数量上的对比</a:t>
            </a:r>
            <a:endParaRPr lang="en-US" altLang="zh-CN" sz="1400" dirty="0">
              <a:latin typeface="微软雅黑" panose="020B0503020204020204" pitchFamily="34" charset="-122"/>
              <a:ea typeface="微软雅黑" panose="020B0503020204020204" pitchFamily="34" charset="-122"/>
            </a:endParaRPr>
          </a:p>
          <a:p>
            <a:r>
              <a:rPr lang="zh-CN" altLang="en-US" sz="1400" dirty="0">
                <a:latin typeface="微软雅黑" panose="020B0503020204020204" pitchFamily="34" charset="-122"/>
                <a:ea typeface="微软雅黑" panose="020B0503020204020204" pitchFamily="34" charset="-122"/>
              </a:rPr>
              <a:t>不同交换节点数量下，基于三种不同调度结构的调度算法在调度数据流数量上的对比</a:t>
            </a:r>
            <a:endParaRPr lang="en-US" altLang="zh-CN" sz="1400" dirty="0">
              <a:latin typeface="微软雅黑" panose="020B0503020204020204" pitchFamily="34" charset="-122"/>
              <a:ea typeface="微软雅黑" panose="020B0503020204020204" pitchFamily="34" charset="-122"/>
            </a:endParaRPr>
          </a:p>
          <a:p>
            <a:pPr marL="0" indent="0">
              <a:buNone/>
            </a:pPr>
            <a:r>
              <a:rPr lang="zh-CN" altLang="en-US" sz="1600" b="1" dirty="0">
                <a:latin typeface="微软雅黑" panose="020B0503020204020204" pitchFamily="34" charset="-122"/>
                <a:ea typeface="微软雅黑" panose="020B0503020204020204" pitchFamily="34" charset="-122"/>
              </a:rPr>
              <a:t>仿真结果</a:t>
            </a:r>
            <a:endParaRPr lang="en-US" altLang="zh-CN" sz="1600" b="1" dirty="0">
              <a:latin typeface="微软雅黑" panose="020B0503020204020204" pitchFamily="34" charset="-122"/>
              <a:ea typeface="微软雅黑" panose="020B0503020204020204" pitchFamily="34" charset="-122"/>
            </a:endParaRPr>
          </a:p>
          <a:p>
            <a:pPr>
              <a:lnSpc>
                <a:spcPct val="150000"/>
              </a:lnSpc>
            </a:pPr>
            <a:r>
              <a:rPr lang="zh-CN" altLang="en-US" sz="1400" dirty="0">
                <a:latin typeface="微软雅黑" panose="020B0503020204020204" pitchFamily="34" charset="-122"/>
                <a:ea typeface="微软雅黑" panose="020B0503020204020204" pitchFamily="34" charset="-122"/>
              </a:rPr>
              <a:t>相同调度队列情况下，基于</a:t>
            </a:r>
            <a:r>
              <a:rPr lang="en-US" altLang="zh-CN" sz="1400" dirty="0">
                <a:latin typeface="微软雅黑" panose="020B0503020204020204" pitchFamily="34" charset="-122"/>
                <a:ea typeface="微软雅黑" panose="020B0503020204020204" pitchFamily="34" charset="-122"/>
              </a:rPr>
              <a:t>VQSA</a:t>
            </a:r>
            <a:r>
              <a:rPr lang="zh-CN" altLang="en-US" sz="1400" dirty="0">
                <a:latin typeface="微软雅黑" panose="020B0503020204020204" pitchFamily="34" charset="-122"/>
                <a:ea typeface="微软雅黑" panose="020B0503020204020204" pitchFamily="34" charset="-122"/>
              </a:rPr>
              <a:t>的调度算法比基于输出端口队列的调度算法可调度更多的数据流，且调度速度更快</a:t>
            </a:r>
            <a:endParaRPr lang="en-US" altLang="zh-CN" sz="1400" dirty="0">
              <a:latin typeface="微软雅黑" panose="020B0503020204020204" pitchFamily="34" charset="-122"/>
              <a:ea typeface="微软雅黑" panose="020B0503020204020204" pitchFamily="34" charset="-122"/>
            </a:endParaRPr>
          </a:p>
          <a:p>
            <a:pPr>
              <a:lnSpc>
                <a:spcPct val="150000"/>
              </a:lnSpc>
            </a:pPr>
            <a:r>
              <a:rPr lang="zh-CN" altLang="en-US" sz="1400" dirty="0">
                <a:latin typeface="微软雅黑" panose="020B0503020204020204" pitchFamily="34" charset="-122"/>
                <a:ea typeface="微软雅黑" panose="020B0503020204020204" pitchFamily="34" charset="-122"/>
              </a:rPr>
              <a:t>增加</a:t>
            </a:r>
            <a:r>
              <a:rPr lang="en-US" altLang="zh-CN" sz="1400" dirty="0">
                <a:latin typeface="微软雅黑" panose="020B0503020204020204" pitchFamily="34" charset="-122"/>
                <a:ea typeface="微软雅黑" panose="020B0503020204020204" pitchFamily="34" charset="-122"/>
              </a:rPr>
              <a:t>VQSA</a:t>
            </a:r>
            <a:r>
              <a:rPr lang="zh-CN" altLang="en-US" sz="1400" dirty="0">
                <a:latin typeface="微软雅黑" panose="020B0503020204020204" pitchFamily="34" charset="-122"/>
                <a:ea typeface="微软雅黑" panose="020B0503020204020204" pitchFamily="34" charset="-122"/>
              </a:rPr>
              <a:t>的调度队列数能够进一步提高调度速度和可调度数据流数量。</a:t>
            </a:r>
            <a:endParaRPr lang="en-US" altLang="zh-CN" sz="1400" dirty="0">
              <a:latin typeface="微软雅黑" panose="020B0503020204020204" pitchFamily="34" charset="-122"/>
              <a:ea typeface="微软雅黑" panose="020B0503020204020204" pitchFamily="34" charset="-122"/>
            </a:endParaRPr>
          </a:p>
          <a:p>
            <a:pPr marL="0" indent="0">
              <a:buNone/>
            </a:pPr>
            <a:endParaRPr lang="en-US" altLang="zh-CN" sz="1800" b="1" dirty="0">
              <a:latin typeface="微软雅黑" panose="020B0503020204020204" pitchFamily="34" charset="-122"/>
              <a:ea typeface="微软雅黑" panose="020B0503020204020204" pitchFamily="34" charset="-122"/>
            </a:endParaRPr>
          </a:p>
          <a:p>
            <a:pPr marL="0" indent="0">
              <a:buNone/>
            </a:pPr>
            <a:endParaRPr lang="en-US" altLang="zh-CN" sz="1800" b="1" dirty="0">
              <a:latin typeface="微软雅黑" panose="020B0503020204020204" pitchFamily="34" charset="-122"/>
              <a:ea typeface="微软雅黑" panose="020B0503020204020204" pitchFamily="34" charset="-122"/>
            </a:endParaRPr>
          </a:p>
        </p:txBody>
      </p:sp>
      <p:pic>
        <p:nvPicPr>
          <p:cNvPr id="5" name="Picture 4">
            <a:extLst>
              <a:ext uri="{FF2B5EF4-FFF2-40B4-BE49-F238E27FC236}">
                <a16:creationId xmlns:a16="http://schemas.microsoft.com/office/drawing/2014/main" id="{61B3FFCE-58D6-43C2-94F6-AB755C5C3312}"/>
              </a:ext>
            </a:extLst>
          </p:cNvPr>
          <p:cNvPicPr>
            <a:picLocks noChangeAspect="1"/>
          </p:cNvPicPr>
          <p:nvPr/>
        </p:nvPicPr>
        <p:blipFill>
          <a:blip r:embed="rId3"/>
          <a:stretch>
            <a:fillRect/>
          </a:stretch>
        </p:blipFill>
        <p:spPr>
          <a:xfrm>
            <a:off x="5612811" y="1889470"/>
            <a:ext cx="2303151" cy="2221804"/>
          </a:xfrm>
          <a:prstGeom prst="rect">
            <a:avLst/>
          </a:prstGeom>
        </p:spPr>
      </p:pic>
      <p:pic>
        <p:nvPicPr>
          <p:cNvPr id="10" name="Picture 9">
            <a:extLst>
              <a:ext uri="{FF2B5EF4-FFF2-40B4-BE49-F238E27FC236}">
                <a16:creationId xmlns:a16="http://schemas.microsoft.com/office/drawing/2014/main" id="{FF31B0D6-A2C3-4BB0-BB5B-952FF34942FF}"/>
              </a:ext>
            </a:extLst>
          </p:cNvPr>
          <p:cNvPicPr>
            <a:picLocks noChangeAspect="1"/>
          </p:cNvPicPr>
          <p:nvPr/>
        </p:nvPicPr>
        <p:blipFill>
          <a:blip r:embed="rId4"/>
          <a:stretch>
            <a:fillRect/>
          </a:stretch>
        </p:blipFill>
        <p:spPr>
          <a:xfrm>
            <a:off x="5653690" y="4330659"/>
            <a:ext cx="2262272" cy="2187528"/>
          </a:xfrm>
          <a:prstGeom prst="rect">
            <a:avLst/>
          </a:prstGeom>
        </p:spPr>
      </p:pic>
      <p:sp>
        <p:nvSpPr>
          <p:cNvPr id="15" name="Title 3">
            <a:extLst>
              <a:ext uri="{FF2B5EF4-FFF2-40B4-BE49-F238E27FC236}">
                <a16:creationId xmlns:a16="http://schemas.microsoft.com/office/drawing/2014/main" id="{57A18E9B-466F-4ECD-8152-E17DFFB13E00}"/>
              </a:ext>
            </a:extLst>
          </p:cNvPr>
          <p:cNvSpPr>
            <a:spLocks noGrp="1"/>
          </p:cNvSpPr>
          <p:nvPr>
            <p:ph type="title"/>
          </p:nvPr>
        </p:nvSpPr>
        <p:spPr>
          <a:xfrm>
            <a:off x="493713" y="976313"/>
            <a:ext cx="8487727" cy="574675"/>
          </a:xfrm>
        </p:spPr>
        <p:txBody>
          <a:bodyPr>
            <a:normAutofit fontScale="90000"/>
          </a:bodyPr>
          <a:lstStyle/>
          <a:p>
            <a:r>
              <a:rPr lang="zh-CN" altLang="en-US" dirty="0">
                <a:latin typeface="微软雅黑" panose="020B0503020204020204" pitchFamily="34" charset="-122"/>
                <a:ea typeface="微软雅黑" panose="020B0503020204020204" pitchFamily="34" charset="-122"/>
              </a:rPr>
              <a:t>研究内容二</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基于</a:t>
            </a:r>
            <a:r>
              <a:rPr lang="en-US" altLang="zh-CN" dirty="0">
                <a:latin typeface="微软雅黑" panose="020B0503020204020204" pitchFamily="34" charset="-122"/>
                <a:ea typeface="微软雅黑" panose="020B0503020204020204" pitchFamily="34" charset="-122"/>
              </a:rPr>
              <a:t>VQSA</a:t>
            </a:r>
            <a:r>
              <a:rPr lang="zh-CN" altLang="en-US" dirty="0">
                <a:latin typeface="微软雅黑" panose="020B0503020204020204" pitchFamily="34" charset="-122"/>
                <a:ea typeface="微软雅黑" panose="020B0503020204020204" pitchFamily="34" charset="-122"/>
              </a:rPr>
              <a:t>的确定性传输调度算法设计</a:t>
            </a:r>
          </a:p>
        </p:txBody>
      </p:sp>
      <p:sp>
        <p:nvSpPr>
          <p:cNvPr id="17" name="灯片编号占位符 60">
            <a:extLst>
              <a:ext uri="{FF2B5EF4-FFF2-40B4-BE49-F238E27FC236}">
                <a16:creationId xmlns:a16="http://schemas.microsoft.com/office/drawing/2014/main" id="{F5329DB5-800C-4CA7-97D0-4D3D7BD3435A}"/>
              </a:ext>
            </a:extLst>
          </p:cNvPr>
          <p:cNvSpPr>
            <a:spLocks noGrp="1"/>
          </p:cNvSpPr>
          <p:nvPr>
            <p:ph type="sldNum" sz="quarter" idx="12"/>
          </p:nvPr>
        </p:nvSpPr>
        <p:spPr>
          <a:xfrm>
            <a:off x="8173616" y="313200"/>
            <a:ext cx="1010139" cy="338554"/>
          </a:xfrm>
        </p:spPr>
        <p:txBody>
          <a:bodyPr/>
          <a:lstStyle/>
          <a:p>
            <a:fld id="{54BD5A17-3153-4A95-988E-B577C14000F1}" type="slidenum">
              <a:rPr lang="en-US" altLang="zh-CN" smtClean="0"/>
              <a:pPr/>
              <a:t>30</a:t>
            </a:fld>
            <a:endParaRPr lang="en-US" altLang="zh-CN" dirty="0"/>
          </a:p>
        </p:txBody>
      </p:sp>
    </p:spTree>
    <p:extLst>
      <p:ext uri="{BB962C8B-B14F-4D97-AF65-F5344CB8AC3E}">
        <p14:creationId xmlns:p14="http://schemas.microsoft.com/office/powerpoint/2010/main" val="17711981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内容占位符 5">
            <a:extLst>
              <a:ext uri="{FF2B5EF4-FFF2-40B4-BE49-F238E27FC236}">
                <a16:creationId xmlns:a16="http://schemas.microsoft.com/office/drawing/2014/main" id="{E17AF6F0-2D9D-4C8E-AC79-C3D0E8263A83}"/>
              </a:ext>
            </a:extLst>
          </p:cNvPr>
          <p:cNvPicPr>
            <a:picLocks noGrp="1" noChangeAspect="1"/>
          </p:cNvPicPr>
          <p:nvPr>
            <p:ph sz="quarter" idx="10"/>
          </p:nvPr>
        </p:nvPicPr>
        <p:blipFill>
          <a:blip r:embed="rId3" cstate="print">
            <a:extLst>
              <a:ext uri="{28A0092B-C50C-407E-A947-70E740481C1C}">
                <a14:useLocalDpi xmlns:a14="http://schemas.microsoft.com/office/drawing/2010/main" val="0"/>
              </a:ext>
            </a:extLst>
          </a:blip>
          <a:stretch>
            <a:fillRect/>
          </a:stretch>
        </p:blipFill>
        <p:spPr>
          <a:xfrm>
            <a:off x="4412255" y="4292313"/>
            <a:ext cx="2062722" cy="1898749"/>
          </a:xfrm>
        </p:spPr>
      </p:pic>
      <p:pic>
        <p:nvPicPr>
          <p:cNvPr id="8" name="内容占位符 7">
            <a:extLst>
              <a:ext uri="{FF2B5EF4-FFF2-40B4-BE49-F238E27FC236}">
                <a16:creationId xmlns:a16="http://schemas.microsoft.com/office/drawing/2014/main" id="{33AD754C-4A05-4CF5-A29A-B754D35D2ED1}"/>
              </a:ext>
            </a:extLst>
          </p:cNvPr>
          <p:cNvPicPr>
            <a:picLocks noGrp="1" noChangeAspect="1"/>
          </p:cNvPicPr>
          <p:nvPr>
            <p:ph sz="quarter" idx="11"/>
          </p:nvPr>
        </p:nvPicPr>
        <p:blipFill rotWithShape="1">
          <a:blip r:embed="rId4" cstate="print">
            <a:extLst>
              <a:ext uri="{28A0092B-C50C-407E-A947-70E740481C1C}">
                <a14:useLocalDpi xmlns:a14="http://schemas.microsoft.com/office/drawing/2010/main" val="0"/>
              </a:ext>
            </a:extLst>
          </a:blip>
          <a:srcRect t="8044"/>
          <a:stretch/>
        </p:blipFill>
        <p:spPr>
          <a:xfrm>
            <a:off x="6525464" y="1919254"/>
            <a:ext cx="2128310" cy="1957106"/>
          </a:xfrm>
        </p:spPr>
      </p:pic>
      <p:pic>
        <p:nvPicPr>
          <p:cNvPr id="9" name="内容占位符 5">
            <a:extLst>
              <a:ext uri="{FF2B5EF4-FFF2-40B4-BE49-F238E27FC236}">
                <a16:creationId xmlns:a16="http://schemas.microsoft.com/office/drawing/2014/main" id="{675F3436-6D32-4DDD-B3A7-8108D2D4984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558257" y="4315367"/>
            <a:ext cx="2062723" cy="1898751"/>
          </a:xfrm>
          <a:prstGeom prst="rect">
            <a:avLst/>
          </a:prstGeom>
        </p:spPr>
      </p:pic>
      <p:pic>
        <p:nvPicPr>
          <p:cNvPr id="10" name="内容占位符 7">
            <a:extLst>
              <a:ext uri="{FF2B5EF4-FFF2-40B4-BE49-F238E27FC236}">
                <a16:creationId xmlns:a16="http://schemas.microsoft.com/office/drawing/2014/main" id="{EE0E2810-7507-46E1-870D-8BAA00A8B78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425529" y="1924515"/>
            <a:ext cx="1955961" cy="1878286"/>
          </a:xfrm>
          <a:prstGeom prst="rect">
            <a:avLst/>
          </a:prstGeom>
        </p:spPr>
      </p:pic>
      <p:sp>
        <p:nvSpPr>
          <p:cNvPr id="7" name="矩形 6">
            <a:extLst>
              <a:ext uri="{FF2B5EF4-FFF2-40B4-BE49-F238E27FC236}">
                <a16:creationId xmlns:a16="http://schemas.microsoft.com/office/drawing/2014/main" id="{09A14830-C0D4-4611-BDAA-693DF3F09319}"/>
              </a:ext>
            </a:extLst>
          </p:cNvPr>
          <p:cNvSpPr/>
          <p:nvPr/>
        </p:nvSpPr>
        <p:spPr>
          <a:xfrm>
            <a:off x="5484962" y="6458865"/>
            <a:ext cx="1980029" cy="307777"/>
          </a:xfrm>
          <a:prstGeom prst="rect">
            <a:avLst/>
          </a:prstGeom>
        </p:spPr>
        <p:txBody>
          <a:bodyPr wrap="none">
            <a:spAutoFit/>
          </a:bodyPr>
          <a:lstStyle/>
          <a:p>
            <a:r>
              <a:rPr lang="zh-CN" altLang="en-US" sz="1400" dirty="0">
                <a:latin typeface="微软雅黑" panose="020B0503020204020204" pitchFamily="34" charset="-122"/>
                <a:ea typeface="微软雅黑" panose="020B0503020204020204" pitchFamily="34" charset="-122"/>
              </a:rPr>
              <a:t>分组迭代算法求解结果</a:t>
            </a:r>
          </a:p>
        </p:txBody>
      </p:sp>
      <p:sp>
        <p:nvSpPr>
          <p:cNvPr id="14" name="矩形 13">
            <a:extLst>
              <a:ext uri="{FF2B5EF4-FFF2-40B4-BE49-F238E27FC236}">
                <a16:creationId xmlns:a16="http://schemas.microsoft.com/office/drawing/2014/main" id="{057C670E-6567-47F3-8B68-1BE5DBB5A290}"/>
              </a:ext>
            </a:extLst>
          </p:cNvPr>
          <p:cNvSpPr/>
          <p:nvPr/>
        </p:nvSpPr>
        <p:spPr>
          <a:xfrm>
            <a:off x="6868501" y="6152563"/>
            <a:ext cx="1835759" cy="307777"/>
          </a:xfrm>
          <a:prstGeom prst="rect">
            <a:avLst/>
          </a:prstGeom>
        </p:spPr>
        <p:txBody>
          <a:bodyPr wrap="none">
            <a:spAutoFit/>
          </a:bodyPr>
          <a:lstStyle/>
          <a:p>
            <a:r>
              <a:rPr lang="en-US" altLang="zh-CN" sz="1400" dirty="0">
                <a:latin typeface="微软雅黑" panose="020B0503020204020204" pitchFamily="34" charset="-122"/>
                <a:ea typeface="微软雅黑" panose="020B0503020204020204" pitchFamily="34" charset="-122"/>
              </a:rPr>
              <a:t>d)</a:t>
            </a:r>
            <a:r>
              <a:rPr lang="zh-CN" altLang="en-US" sz="1400" dirty="0">
                <a:latin typeface="微软雅黑" panose="020B0503020204020204" pitchFamily="34" charset="-122"/>
                <a:ea typeface="微软雅黑" panose="020B0503020204020204" pitchFamily="34" charset="-122"/>
              </a:rPr>
              <a:t>树形拓扑求解结果</a:t>
            </a:r>
          </a:p>
        </p:txBody>
      </p:sp>
      <p:sp>
        <p:nvSpPr>
          <p:cNvPr id="15" name="矩形 14">
            <a:extLst>
              <a:ext uri="{FF2B5EF4-FFF2-40B4-BE49-F238E27FC236}">
                <a16:creationId xmlns:a16="http://schemas.microsoft.com/office/drawing/2014/main" id="{433E309A-DDC9-40E9-9978-661CF7A64077}"/>
              </a:ext>
            </a:extLst>
          </p:cNvPr>
          <p:cNvSpPr/>
          <p:nvPr/>
        </p:nvSpPr>
        <p:spPr>
          <a:xfrm>
            <a:off x="4425529" y="6151088"/>
            <a:ext cx="1835759" cy="307777"/>
          </a:xfrm>
          <a:prstGeom prst="rect">
            <a:avLst/>
          </a:prstGeom>
        </p:spPr>
        <p:txBody>
          <a:bodyPr wrap="none">
            <a:spAutoFit/>
          </a:bodyPr>
          <a:lstStyle/>
          <a:p>
            <a:r>
              <a:rPr lang="en-US" altLang="zh-CN" sz="1400" dirty="0">
                <a:latin typeface="微软雅黑" panose="020B0503020204020204" pitchFamily="34" charset="-122"/>
                <a:ea typeface="微软雅黑" panose="020B0503020204020204" pitchFamily="34" charset="-122"/>
              </a:rPr>
              <a:t>c)</a:t>
            </a:r>
            <a:r>
              <a:rPr lang="zh-CN" altLang="en-US" sz="1400" dirty="0">
                <a:latin typeface="微软雅黑" panose="020B0503020204020204" pitchFamily="34" charset="-122"/>
                <a:ea typeface="微软雅黑" panose="020B0503020204020204" pitchFamily="34" charset="-122"/>
              </a:rPr>
              <a:t>环形拓扑求解结果</a:t>
            </a:r>
          </a:p>
        </p:txBody>
      </p:sp>
      <p:sp>
        <p:nvSpPr>
          <p:cNvPr id="16" name="矩形 15">
            <a:extLst>
              <a:ext uri="{FF2B5EF4-FFF2-40B4-BE49-F238E27FC236}">
                <a16:creationId xmlns:a16="http://schemas.microsoft.com/office/drawing/2014/main" id="{47F13E9E-D167-45CE-B5BD-9A34C85D63ED}"/>
              </a:ext>
            </a:extLst>
          </p:cNvPr>
          <p:cNvSpPr/>
          <p:nvPr/>
        </p:nvSpPr>
        <p:spPr>
          <a:xfrm>
            <a:off x="6671738" y="3935524"/>
            <a:ext cx="1835759" cy="307777"/>
          </a:xfrm>
          <a:prstGeom prst="rect">
            <a:avLst/>
          </a:prstGeom>
        </p:spPr>
        <p:txBody>
          <a:bodyPr wrap="none">
            <a:spAutoFit/>
          </a:bodyPr>
          <a:lstStyle/>
          <a:p>
            <a:r>
              <a:rPr lang="en-US" altLang="zh-CN" sz="1400" dirty="0">
                <a:latin typeface="微软雅黑" panose="020B0503020204020204" pitchFamily="34" charset="-122"/>
                <a:ea typeface="微软雅黑" panose="020B0503020204020204" pitchFamily="34" charset="-122"/>
              </a:rPr>
              <a:t>b)</a:t>
            </a:r>
            <a:r>
              <a:rPr lang="zh-CN" altLang="en-US" sz="1400" dirty="0">
                <a:latin typeface="微软雅黑" panose="020B0503020204020204" pitchFamily="34" charset="-122"/>
                <a:ea typeface="微软雅黑" panose="020B0503020204020204" pitchFamily="34" charset="-122"/>
              </a:rPr>
              <a:t>线形拓扑求解结果</a:t>
            </a:r>
          </a:p>
        </p:txBody>
      </p:sp>
      <p:sp>
        <p:nvSpPr>
          <p:cNvPr id="17" name="矩形 16">
            <a:extLst>
              <a:ext uri="{FF2B5EF4-FFF2-40B4-BE49-F238E27FC236}">
                <a16:creationId xmlns:a16="http://schemas.microsoft.com/office/drawing/2014/main" id="{338B335A-E567-4CF5-9719-D77E42B24595}"/>
              </a:ext>
            </a:extLst>
          </p:cNvPr>
          <p:cNvSpPr/>
          <p:nvPr/>
        </p:nvSpPr>
        <p:spPr>
          <a:xfrm>
            <a:off x="4425529" y="3916817"/>
            <a:ext cx="2194832" cy="307777"/>
          </a:xfrm>
          <a:prstGeom prst="rect">
            <a:avLst/>
          </a:prstGeom>
        </p:spPr>
        <p:txBody>
          <a:bodyPr wrap="none">
            <a:spAutoFit/>
          </a:bodyPr>
          <a:lstStyle/>
          <a:p>
            <a:r>
              <a:rPr lang="en-US" altLang="zh-CN" sz="1400" dirty="0">
                <a:latin typeface="微软雅黑" panose="020B0503020204020204" pitchFamily="34" charset="-122"/>
                <a:ea typeface="微软雅黑" panose="020B0503020204020204" pitchFamily="34" charset="-122"/>
              </a:rPr>
              <a:t>a)</a:t>
            </a:r>
            <a:r>
              <a:rPr lang="zh-CN" altLang="en-US" sz="1400" dirty="0">
                <a:latin typeface="微软雅黑" panose="020B0503020204020204" pitchFamily="34" charset="-122"/>
                <a:ea typeface="微软雅黑" panose="020B0503020204020204" pitchFamily="34" charset="-122"/>
              </a:rPr>
              <a:t>不同分组个数求解结果</a:t>
            </a:r>
          </a:p>
        </p:txBody>
      </p:sp>
      <p:sp>
        <p:nvSpPr>
          <p:cNvPr id="18" name="内容占位符 1">
            <a:extLst>
              <a:ext uri="{FF2B5EF4-FFF2-40B4-BE49-F238E27FC236}">
                <a16:creationId xmlns:a16="http://schemas.microsoft.com/office/drawing/2014/main" id="{B5560F3A-E24B-4DA2-B7B8-BE12B3869F18}"/>
              </a:ext>
            </a:extLst>
          </p:cNvPr>
          <p:cNvSpPr txBox="1">
            <a:spLocks/>
          </p:cNvSpPr>
          <p:nvPr/>
        </p:nvSpPr>
        <p:spPr>
          <a:xfrm>
            <a:off x="327171" y="2109366"/>
            <a:ext cx="4026372" cy="4703170"/>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mj-lt"/>
              <a:buAutoNum type="arabicPeriod" startAt="2"/>
            </a:pPr>
            <a:r>
              <a:rPr lang="en-US" altLang="zh-CN" sz="1800" b="1" dirty="0">
                <a:latin typeface="微软雅黑" panose="020B0503020204020204" pitchFamily="34" charset="-122"/>
                <a:ea typeface="微软雅黑" panose="020B0503020204020204" pitchFamily="34" charset="-122"/>
              </a:rPr>
              <a:t>SORP</a:t>
            </a:r>
            <a:r>
              <a:rPr lang="zh-CN" altLang="en-US" sz="1800" b="1" dirty="0">
                <a:latin typeface="微软雅黑" panose="020B0503020204020204" pitchFamily="34" charset="-122"/>
                <a:ea typeface="微软雅黑" panose="020B0503020204020204" pitchFamily="34" charset="-122"/>
              </a:rPr>
              <a:t>算法验证与分析</a:t>
            </a:r>
            <a:endParaRPr lang="en-US" altLang="zh-CN" sz="1800" b="1" dirty="0">
              <a:latin typeface="微软雅黑" panose="020B0503020204020204" pitchFamily="34" charset="-122"/>
              <a:ea typeface="微软雅黑" panose="020B0503020204020204" pitchFamily="34" charset="-122"/>
            </a:endParaRPr>
          </a:p>
          <a:p>
            <a:pPr marL="0" indent="0">
              <a:buNone/>
            </a:pPr>
            <a:r>
              <a:rPr lang="zh-CN" altLang="en-US" sz="1600" b="1" dirty="0">
                <a:latin typeface="微软雅黑" panose="020B0503020204020204" pitchFamily="34" charset="-122"/>
                <a:ea typeface="微软雅黑" panose="020B0503020204020204" pitchFamily="34" charset="-122"/>
              </a:rPr>
              <a:t>仿真设置：</a:t>
            </a:r>
            <a:endParaRPr lang="en-US" altLang="zh-CN" sz="1600" b="1" dirty="0">
              <a:latin typeface="微软雅黑" panose="020B0503020204020204" pitchFamily="34" charset="-122"/>
              <a:ea typeface="微软雅黑" panose="020B0503020204020204" pitchFamily="34" charset="-122"/>
            </a:endParaRPr>
          </a:p>
          <a:p>
            <a:r>
              <a:rPr lang="zh-CN" altLang="en-US" sz="1400" dirty="0">
                <a:latin typeface="微软雅黑" panose="020B0503020204020204" pitchFamily="34" charset="-122"/>
                <a:ea typeface="微软雅黑" panose="020B0503020204020204" pitchFamily="34" charset="-122"/>
              </a:rPr>
              <a:t>对比</a:t>
            </a:r>
            <a:r>
              <a:rPr lang="en-US" altLang="zh-CN" sz="1400" dirty="0" err="1">
                <a:latin typeface="微软雅黑" panose="020B0503020204020204" pitchFamily="34" charset="-122"/>
                <a:ea typeface="微软雅黑" panose="020B0503020204020204" pitchFamily="34" charset="-122"/>
              </a:rPr>
              <a:t>SORP</a:t>
            </a:r>
            <a:r>
              <a:rPr lang="zh-CN" altLang="en-US" sz="1400" dirty="0">
                <a:latin typeface="微软雅黑" panose="020B0503020204020204" pitchFamily="34" charset="-122"/>
                <a:ea typeface="微软雅黑" panose="020B0503020204020204" pitchFamily="34" charset="-122"/>
              </a:rPr>
              <a:t>算法中不同分组个数对求解效果的影响</a:t>
            </a:r>
            <a:endParaRPr lang="en-US" altLang="zh-CN" sz="1400" dirty="0">
              <a:latin typeface="微软雅黑" panose="020B0503020204020204" pitchFamily="34" charset="-122"/>
              <a:ea typeface="微软雅黑" panose="020B0503020204020204" pitchFamily="34" charset="-122"/>
            </a:endParaRPr>
          </a:p>
          <a:p>
            <a:r>
              <a:rPr lang="zh-CN" altLang="en-US" sz="1400" dirty="0">
                <a:latin typeface="微软雅黑" panose="020B0503020204020204" pitchFamily="34" charset="-122"/>
                <a:ea typeface="微软雅黑" panose="020B0503020204020204" pitchFamily="34" charset="-122"/>
              </a:rPr>
              <a:t>对比</a:t>
            </a:r>
            <a:r>
              <a:rPr lang="en-US" altLang="zh-CN" sz="1400" b="1" dirty="0" err="1">
                <a:solidFill>
                  <a:srgbClr val="C00000"/>
                </a:solidFill>
                <a:latin typeface="微软雅黑" panose="020B0503020204020204" pitchFamily="34" charset="-122"/>
                <a:ea typeface="微软雅黑" panose="020B0503020204020204" pitchFamily="34" charset="-122"/>
              </a:rPr>
              <a:t>SORP</a:t>
            </a:r>
            <a:r>
              <a:rPr lang="zh-CN" altLang="en-US" sz="1400" b="1" dirty="0">
                <a:solidFill>
                  <a:srgbClr val="C00000"/>
                </a:solidFill>
                <a:latin typeface="微软雅黑" panose="020B0503020204020204" pitchFamily="34" charset="-122"/>
                <a:ea typeface="微软雅黑" panose="020B0503020204020204" pitchFamily="34" charset="-122"/>
              </a:rPr>
              <a:t>算法</a:t>
            </a:r>
            <a:r>
              <a:rPr lang="zh-CN" altLang="en-US" sz="1400" dirty="0">
                <a:latin typeface="微软雅黑" panose="020B0503020204020204" pitchFamily="34" charset="-122"/>
                <a:ea typeface="微软雅黑" panose="020B0503020204020204" pitchFamily="34" charset="-122"/>
              </a:rPr>
              <a:t>和</a:t>
            </a:r>
            <a:r>
              <a:rPr lang="zh-CN" altLang="en-US" sz="1400" b="1" dirty="0">
                <a:solidFill>
                  <a:srgbClr val="C00000"/>
                </a:solidFill>
                <a:latin typeface="微软雅黑" panose="020B0503020204020204" pitchFamily="34" charset="-122"/>
                <a:ea typeface="微软雅黑" panose="020B0503020204020204" pitchFamily="34" charset="-122"/>
              </a:rPr>
              <a:t>随机分组</a:t>
            </a:r>
            <a:r>
              <a:rPr lang="zh-CN" altLang="en-US" sz="1400" dirty="0">
                <a:latin typeface="微软雅黑" panose="020B0503020204020204" pitchFamily="34" charset="-122"/>
                <a:ea typeface="微软雅黑" panose="020B0503020204020204" pitchFamily="34" charset="-122"/>
              </a:rPr>
              <a:t>迭代调度算法（</a:t>
            </a:r>
            <a:r>
              <a:rPr lang="en-US" altLang="zh-CN" sz="1400" dirty="0">
                <a:latin typeface="微软雅黑" panose="020B0503020204020204" pitchFamily="34" charset="-122"/>
                <a:ea typeface="微软雅黑" panose="020B0503020204020204" pitchFamily="34" charset="-122"/>
              </a:rPr>
              <a:t>RSP</a:t>
            </a:r>
            <a:r>
              <a:rPr lang="zh-CN" altLang="en-US" sz="1400" dirty="0">
                <a:latin typeface="微软雅黑" panose="020B0503020204020204" pitchFamily="34" charset="-122"/>
                <a:ea typeface="微软雅黑" panose="020B0503020204020204" pitchFamily="34" charset="-122"/>
              </a:rPr>
              <a:t>）、</a:t>
            </a:r>
            <a:r>
              <a:rPr lang="zh-CN" altLang="en-US" sz="1400" b="1" dirty="0">
                <a:solidFill>
                  <a:srgbClr val="C00000"/>
                </a:solidFill>
                <a:latin typeface="微软雅黑" panose="020B0503020204020204" pitchFamily="34" charset="-122"/>
                <a:ea typeface="微软雅黑" panose="020B0503020204020204" pitchFamily="34" charset="-122"/>
              </a:rPr>
              <a:t>直接求解</a:t>
            </a:r>
            <a:r>
              <a:rPr lang="en-US" altLang="zh-CN" sz="1400" b="1" dirty="0">
                <a:solidFill>
                  <a:srgbClr val="C00000"/>
                </a:solidFill>
                <a:latin typeface="微软雅黑" panose="020B0503020204020204" pitchFamily="34" charset="-122"/>
                <a:ea typeface="微软雅黑" panose="020B0503020204020204" pitchFamily="34" charset="-122"/>
              </a:rPr>
              <a:t>(SMT)</a:t>
            </a:r>
            <a:r>
              <a:rPr lang="zh-CN" altLang="en-US" sz="1400" dirty="0">
                <a:latin typeface="微软雅黑" panose="020B0503020204020204" pitchFamily="34" charset="-122"/>
                <a:ea typeface="微软雅黑" panose="020B0503020204020204" pitchFamily="34" charset="-122"/>
              </a:rPr>
              <a:t>三种算法的求解效果</a:t>
            </a:r>
            <a:endParaRPr lang="en-US" altLang="zh-CN" sz="1400" dirty="0">
              <a:latin typeface="微软雅黑" panose="020B0503020204020204" pitchFamily="34" charset="-122"/>
              <a:ea typeface="微软雅黑" panose="020B0503020204020204" pitchFamily="34" charset="-122"/>
            </a:endParaRPr>
          </a:p>
          <a:p>
            <a:pPr marL="0" indent="0">
              <a:buNone/>
            </a:pPr>
            <a:r>
              <a:rPr lang="zh-CN" altLang="en-US" sz="1600" b="1" dirty="0">
                <a:latin typeface="微软雅黑" panose="020B0503020204020204" pitchFamily="34" charset="-122"/>
                <a:ea typeface="微软雅黑" panose="020B0503020204020204" pitchFamily="34" charset="-122"/>
              </a:rPr>
              <a:t>仿真结果：</a:t>
            </a:r>
            <a:endParaRPr lang="en-US" altLang="zh-CN" sz="1800" b="1" dirty="0">
              <a:latin typeface="微软雅黑" panose="020B0503020204020204" pitchFamily="34" charset="-122"/>
              <a:ea typeface="微软雅黑" panose="020B0503020204020204" pitchFamily="34" charset="-122"/>
            </a:endParaRPr>
          </a:p>
          <a:p>
            <a:r>
              <a:rPr lang="en-US" altLang="zh-CN" sz="1400" dirty="0">
                <a:latin typeface="微软雅黑" panose="020B0503020204020204" pitchFamily="34" charset="-122"/>
                <a:ea typeface="微软雅黑" panose="020B0503020204020204" pitchFamily="34" charset="-122"/>
              </a:rPr>
              <a:t>SORP</a:t>
            </a:r>
            <a:r>
              <a:rPr lang="zh-CN" altLang="en-US" sz="1400" dirty="0">
                <a:latin typeface="微软雅黑" panose="020B0503020204020204" pitchFamily="34" charset="-122"/>
                <a:ea typeface="微软雅黑" panose="020B0503020204020204" pitchFamily="34" charset="-122"/>
              </a:rPr>
              <a:t>的调度速度与分组个数有关，分组个数增加可以在一定程度上提高调度速</a:t>
            </a:r>
            <a:endParaRPr lang="en-US" altLang="zh-CN" sz="1400" dirty="0">
              <a:latin typeface="微软雅黑" panose="020B0503020204020204" pitchFamily="34" charset="-122"/>
              <a:ea typeface="微软雅黑" panose="020B0503020204020204" pitchFamily="34" charset="-122"/>
            </a:endParaRPr>
          </a:p>
          <a:p>
            <a:r>
              <a:rPr lang="en-US" altLang="zh-CN" sz="1400" dirty="0">
                <a:latin typeface="微软雅黑" panose="020B0503020204020204" pitchFamily="34" charset="-122"/>
                <a:ea typeface="微软雅黑" panose="020B0503020204020204" pitchFamily="34" charset="-122"/>
              </a:rPr>
              <a:t>SORP</a:t>
            </a:r>
            <a:r>
              <a:rPr lang="zh-CN" altLang="en-US" sz="1400" dirty="0">
                <a:latin typeface="微软雅黑" panose="020B0503020204020204" pitchFamily="34" charset="-122"/>
                <a:ea typeface="微软雅黑" panose="020B0503020204020204" pitchFamily="34" charset="-122"/>
              </a:rPr>
              <a:t>比</a:t>
            </a:r>
            <a:r>
              <a:rPr lang="en-US" altLang="zh-CN" sz="1400" dirty="0" err="1">
                <a:latin typeface="微软雅黑" panose="020B0503020204020204" pitchFamily="34" charset="-122"/>
                <a:ea typeface="微软雅黑" panose="020B0503020204020204" pitchFamily="34" charset="-122"/>
              </a:rPr>
              <a:t>SMT</a:t>
            </a:r>
            <a:r>
              <a:rPr lang="zh-CN" altLang="en-US" sz="1400" dirty="0">
                <a:latin typeface="微软雅黑" panose="020B0503020204020204" pitchFamily="34" charset="-122"/>
                <a:ea typeface="微软雅黑" panose="020B0503020204020204" pitchFamily="34" charset="-122"/>
              </a:rPr>
              <a:t>和</a:t>
            </a:r>
            <a:r>
              <a:rPr lang="en-US" altLang="zh-CN" sz="1400" dirty="0" err="1">
                <a:latin typeface="微软雅黑" panose="020B0503020204020204" pitchFamily="34" charset="-122"/>
                <a:ea typeface="微软雅黑" panose="020B0503020204020204" pitchFamily="34" charset="-122"/>
              </a:rPr>
              <a:t>RSP</a:t>
            </a:r>
            <a:r>
              <a:rPr lang="zh-CN" altLang="en-US" sz="1400" dirty="0">
                <a:latin typeface="微软雅黑" panose="020B0503020204020204" pitchFamily="34" charset="-122"/>
                <a:ea typeface="微软雅黑" panose="020B0503020204020204" pitchFamily="34" charset="-122"/>
              </a:rPr>
              <a:t>的求解速度和求解数量提升明显</a:t>
            </a:r>
            <a:endParaRPr lang="en-US" altLang="zh-CN" sz="1400" dirty="0">
              <a:latin typeface="微软雅黑" panose="020B0503020204020204" pitchFamily="34" charset="-122"/>
              <a:ea typeface="微软雅黑" panose="020B0503020204020204" pitchFamily="34" charset="-122"/>
            </a:endParaRPr>
          </a:p>
          <a:p>
            <a:pPr lvl="1"/>
            <a:endParaRPr lang="zh-CN" altLang="en-US" sz="1400" dirty="0">
              <a:latin typeface="微软雅黑" panose="020B0503020204020204" pitchFamily="34" charset="-122"/>
              <a:ea typeface="微软雅黑" panose="020B0503020204020204" pitchFamily="34" charset="-122"/>
            </a:endParaRPr>
          </a:p>
        </p:txBody>
      </p:sp>
      <p:sp>
        <p:nvSpPr>
          <p:cNvPr id="13" name="Content Placeholder 1">
            <a:extLst>
              <a:ext uri="{FF2B5EF4-FFF2-40B4-BE49-F238E27FC236}">
                <a16:creationId xmlns:a16="http://schemas.microsoft.com/office/drawing/2014/main" id="{558E2FCC-5748-45C2-A0AF-EF8EE59114CA}"/>
              </a:ext>
            </a:extLst>
          </p:cNvPr>
          <p:cNvSpPr txBox="1">
            <a:spLocks/>
          </p:cNvSpPr>
          <p:nvPr/>
        </p:nvSpPr>
        <p:spPr>
          <a:xfrm>
            <a:off x="494025" y="1685678"/>
            <a:ext cx="3527009" cy="43839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b="1" dirty="0">
                <a:latin typeface="微软雅黑" panose="020B0503020204020204" pitchFamily="34" charset="-122"/>
                <a:ea typeface="微软雅黑" panose="020B0503020204020204" pitchFamily="34" charset="-122"/>
              </a:rPr>
              <a:t>五、仿真验证</a:t>
            </a:r>
            <a:endParaRPr lang="en-US" altLang="zh-CN" b="1" dirty="0">
              <a:latin typeface="微软雅黑" panose="020B0503020204020204" pitchFamily="34" charset="-122"/>
              <a:ea typeface="微软雅黑" panose="020B0503020204020204" pitchFamily="34" charset="-122"/>
            </a:endParaRPr>
          </a:p>
          <a:p>
            <a:pPr marL="0" indent="0">
              <a:buNone/>
            </a:pPr>
            <a:endParaRPr lang="en-US" altLang="zh-CN" sz="1800" b="1" dirty="0">
              <a:latin typeface="微软雅黑" panose="020B0503020204020204" pitchFamily="34" charset="-122"/>
              <a:ea typeface="微软雅黑" panose="020B0503020204020204" pitchFamily="34" charset="-122"/>
            </a:endParaRPr>
          </a:p>
        </p:txBody>
      </p:sp>
      <p:sp>
        <p:nvSpPr>
          <p:cNvPr id="19" name="Title 3">
            <a:extLst>
              <a:ext uri="{FF2B5EF4-FFF2-40B4-BE49-F238E27FC236}">
                <a16:creationId xmlns:a16="http://schemas.microsoft.com/office/drawing/2014/main" id="{A74EB1B2-AA41-4D76-9E58-9C6F61046960}"/>
              </a:ext>
            </a:extLst>
          </p:cNvPr>
          <p:cNvSpPr>
            <a:spLocks noGrp="1"/>
          </p:cNvSpPr>
          <p:nvPr>
            <p:ph type="title"/>
          </p:nvPr>
        </p:nvSpPr>
        <p:spPr>
          <a:xfrm>
            <a:off x="493713" y="976313"/>
            <a:ext cx="8487727" cy="574675"/>
          </a:xfrm>
        </p:spPr>
        <p:txBody>
          <a:bodyPr>
            <a:normAutofit fontScale="90000"/>
          </a:bodyPr>
          <a:lstStyle/>
          <a:p>
            <a:r>
              <a:rPr lang="zh-CN" altLang="en-US" dirty="0">
                <a:latin typeface="微软雅黑" panose="020B0503020204020204" pitchFamily="34" charset="-122"/>
                <a:ea typeface="微软雅黑" panose="020B0503020204020204" pitchFamily="34" charset="-122"/>
              </a:rPr>
              <a:t>研究内容二</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基于</a:t>
            </a:r>
            <a:r>
              <a:rPr lang="en-US" altLang="zh-CN" dirty="0">
                <a:latin typeface="微软雅黑" panose="020B0503020204020204" pitchFamily="34" charset="-122"/>
                <a:ea typeface="微软雅黑" panose="020B0503020204020204" pitchFamily="34" charset="-122"/>
              </a:rPr>
              <a:t>VQSA</a:t>
            </a:r>
            <a:r>
              <a:rPr lang="zh-CN" altLang="en-US" dirty="0">
                <a:latin typeface="微软雅黑" panose="020B0503020204020204" pitchFamily="34" charset="-122"/>
                <a:ea typeface="微软雅黑" panose="020B0503020204020204" pitchFamily="34" charset="-122"/>
              </a:rPr>
              <a:t>的确定性传输调度算法设计</a:t>
            </a:r>
          </a:p>
        </p:txBody>
      </p:sp>
      <p:sp>
        <p:nvSpPr>
          <p:cNvPr id="20" name="灯片编号占位符 60">
            <a:extLst>
              <a:ext uri="{FF2B5EF4-FFF2-40B4-BE49-F238E27FC236}">
                <a16:creationId xmlns:a16="http://schemas.microsoft.com/office/drawing/2014/main" id="{E68C94EF-2058-47CC-9957-CDEB8A31CF32}"/>
              </a:ext>
            </a:extLst>
          </p:cNvPr>
          <p:cNvSpPr>
            <a:spLocks noGrp="1"/>
          </p:cNvSpPr>
          <p:nvPr>
            <p:ph type="sldNum" sz="quarter" idx="12"/>
          </p:nvPr>
        </p:nvSpPr>
        <p:spPr>
          <a:xfrm>
            <a:off x="8173616" y="313200"/>
            <a:ext cx="1010139" cy="338554"/>
          </a:xfrm>
        </p:spPr>
        <p:txBody>
          <a:bodyPr/>
          <a:lstStyle/>
          <a:p>
            <a:fld id="{54BD5A17-3153-4A95-988E-B577C14000F1}" type="slidenum">
              <a:rPr lang="en-US" altLang="zh-CN" smtClean="0"/>
              <a:pPr/>
              <a:t>31</a:t>
            </a:fld>
            <a:endParaRPr lang="en-US" altLang="zh-CN" dirty="0"/>
          </a:p>
        </p:txBody>
      </p:sp>
    </p:spTree>
    <p:extLst>
      <p:ext uri="{BB962C8B-B14F-4D97-AF65-F5344CB8AC3E}">
        <p14:creationId xmlns:p14="http://schemas.microsoft.com/office/powerpoint/2010/main" val="27554139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latin typeface="微软雅黑" panose="020B0503020204020204" pitchFamily="34" charset="-122"/>
                <a:ea typeface="微软雅黑" panose="020B0503020204020204" pitchFamily="34" charset="-122"/>
              </a:rPr>
              <a:t>目录 </a:t>
            </a:r>
            <a:r>
              <a:rPr lang="en-US" altLang="zh-CN" dirty="0">
                <a:latin typeface="微软雅黑" panose="020B0503020204020204" pitchFamily="34" charset="-122"/>
                <a:ea typeface="微软雅黑" panose="020B0503020204020204" pitchFamily="34" charset="-122"/>
              </a:rPr>
              <a:t>Contents</a:t>
            </a:r>
            <a:endParaRPr lang="zh-CN" altLang="en-US" dirty="0">
              <a:latin typeface="微软雅黑" panose="020B0503020204020204" pitchFamily="34" charset="-122"/>
              <a:ea typeface="微软雅黑" panose="020B0503020204020204" pitchFamily="34" charset="-122"/>
            </a:endParaRPr>
          </a:p>
        </p:txBody>
      </p:sp>
      <p:grpSp>
        <p:nvGrpSpPr>
          <p:cNvPr id="3" name="组合 2"/>
          <p:cNvGrpSpPr/>
          <p:nvPr/>
        </p:nvGrpSpPr>
        <p:grpSpPr>
          <a:xfrm>
            <a:off x="1788269" y="1569880"/>
            <a:ext cx="843427" cy="443226"/>
            <a:chOff x="666810" y="2586037"/>
            <a:chExt cx="468000" cy="245937"/>
          </a:xfrm>
          <a:solidFill>
            <a:schemeClr val="bg2"/>
          </a:solidFill>
        </p:grpSpPr>
        <p:sp>
          <p:nvSpPr>
            <p:cNvPr id="4"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grpFill/>
            <a:ln>
              <a:noFill/>
            </a:ln>
          </p:spPr>
          <p:txBody>
            <a:bodyPr vert="horz" wrap="square" lIns="91440" tIns="45720" rIns="91440" bIns="45720" numCol="1" anchor="ctr" anchorCtr="0" compatLnSpc="1">
              <a:prstTxWarp prst="textNoShape">
                <a:avLst/>
              </a:prstTxWarp>
              <a:noAutofit/>
            </a:bodyPr>
            <a:lstStyle/>
            <a:p>
              <a:endParaRPr lang="zh-CN" altLang="en-US" sz="3200" b="1">
                <a:latin typeface="微软雅黑" panose="020B0503020204020204" pitchFamily="34" charset="-122"/>
                <a:ea typeface="微软雅黑" panose="020B0503020204020204" pitchFamily="34" charset="-122"/>
              </a:endParaRPr>
            </a:p>
          </p:txBody>
        </p:sp>
        <p:sp>
          <p:nvSpPr>
            <p:cNvPr id="5" name="文本框 4"/>
            <p:cNvSpPr txBox="1"/>
            <p:nvPr userDrawn="1"/>
          </p:nvSpPr>
          <p:spPr>
            <a:xfrm>
              <a:off x="794494" y="2586037"/>
              <a:ext cx="212633" cy="245937"/>
            </a:xfrm>
            <a:prstGeom prst="rect">
              <a:avLst/>
            </a:prstGeom>
            <a:grpFill/>
          </p:spPr>
          <p:txBody>
            <a:bodyPr wrap="none" rtlCol="0" anchor="ctr">
              <a:noAutofit/>
            </a:bodyPr>
            <a:lstStyle/>
            <a:p>
              <a:r>
                <a:rPr lang="en-US" altLang="zh-CN" b="1" dirty="0">
                  <a:solidFill>
                    <a:schemeClr val="bg1"/>
                  </a:solidFill>
                  <a:latin typeface="微软雅黑" panose="020B0503020204020204" pitchFamily="34" charset="-122"/>
                  <a:ea typeface="微软雅黑" panose="020B0503020204020204" pitchFamily="34" charset="-122"/>
                </a:rPr>
                <a:t>1</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7" name="直接连接符 6"/>
          <p:cNvCxnSpPr>
            <a:stCxn id="4" idx="6"/>
          </p:cNvCxnSpPr>
          <p:nvPr/>
        </p:nvCxnSpPr>
        <p:spPr>
          <a:xfrm>
            <a:off x="2480767" y="1977545"/>
            <a:ext cx="486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2861807" y="1541064"/>
            <a:ext cx="3732033" cy="461665"/>
          </a:xfrm>
          <a:prstGeom prst="rect">
            <a:avLst/>
          </a:prstGeom>
          <a:noFill/>
        </p:spPr>
        <p:txBody>
          <a:bodyPr wrap="square" rtlCol="0">
            <a:spAutoFit/>
          </a:bodyPr>
          <a:lstStyle/>
          <a:p>
            <a:r>
              <a:rPr lang="zh-CN" altLang="en-US" sz="2400" b="1" dirty="0">
                <a:solidFill>
                  <a:schemeClr val="bg2"/>
                </a:solidFill>
                <a:latin typeface="微软雅黑" panose="020B0503020204020204" pitchFamily="34" charset="-122"/>
                <a:ea typeface="微软雅黑" panose="020B0503020204020204" pitchFamily="34" charset="-122"/>
              </a:rPr>
              <a:t>研究背景及现状</a:t>
            </a:r>
          </a:p>
        </p:txBody>
      </p:sp>
      <p:grpSp>
        <p:nvGrpSpPr>
          <p:cNvPr id="12" name="组合 11"/>
          <p:cNvGrpSpPr/>
          <p:nvPr/>
        </p:nvGrpSpPr>
        <p:grpSpPr>
          <a:xfrm>
            <a:off x="1788269" y="2352067"/>
            <a:ext cx="843427" cy="443226"/>
            <a:chOff x="666810" y="2586037"/>
            <a:chExt cx="468000" cy="245937"/>
          </a:xfrm>
          <a:solidFill>
            <a:srgbClr val="004098"/>
          </a:solidFill>
        </p:grpSpPr>
        <p:sp>
          <p:nvSpPr>
            <p:cNvPr id="13"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grpFill/>
            <a:ln>
              <a:noFill/>
            </a:ln>
          </p:spPr>
          <p:txBody>
            <a:bodyPr vert="horz" wrap="square" lIns="91440" tIns="45720" rIns="91440" bIns="45720" numCol="1" anchor="ctr" anchorCtr="0" compatLnSpc="1">
              <a:prstTxWarp prst="textNoShape">
                <a:avLst/>
              </a:prstTxWarp>
              <a:noAutofit/>
            </a:bodyPr>
            <a:lstStyle/>
            <a:p>
              <a:endParaRPr lang="zh-CN" altLang="en-US" sz="3200" b="1">
                <a:latin typeface="微软雅黑" panose="020B0503020204020204" pitchFamily="34" charset="-122"/>
                <a:ea typeface="微软雅黑" panose="020B0503020204020204" pitchFamily="34" charset="-122"/>
              </a:endParaRPr>
            </a:p>
          </p:txBody>
        </p:sp>
        <p:sp>
          <p:nvSpPr>
            <p:cNvPr id="14" name="文本框 13"/>
            <p:cNvSpPr txBox="1"/>
            <p:nvPr userDrawn="1"/>
          </p:nvSpPr>
          <p:spPr>
            <a:xfrm>
              <a:off x="794494" y="2586037"/>
              <a:ext cx="212633" cy="245937"/>
            </a:xfrm>
            <a:prstGeom prst="rect">
              <a:avLst/>
            </a:prstGeom>
            <a:grpFill/>
          </p:spPr>
          <p:txBody>
            <a:bodyPr wrap="none" rtlCol="0" anchor="ctr">
              <a:noAutofit/>
            </a:bodyPr>
            <a:lstStyle/>
            <a:p>
              <a:r>
                <a:rPr lang="en-US" altLang="zh-CN" b="1" dirty="0">
                  <a:solidFill>
                    <a:schemeClr val="bg1"/>
                  </a:solidFill>
                  <a:latin typeface="微软雅黑" panose="020B0503020204020204" pitchFamily="34" charset="-122"/>
                  <a:ea typeface="微软雅黑" panose="020B0503020204020204" pitchFamily="34" charset="-122"/>
                </a:rPr>
                <a:t>2</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15" name="直接连接符 14"/>
          <p:cNvCxnSpPr>
            <a:stCxn id="13" idx="6"/>
          </p:cNvCxnSpPr>
          <p:nvPr/>
        </p:nvCxnSpPr>
        <p:spPr>
          <a:xfrm>
            <a:off x="2480767" y="2759732"/>
            <a:ext cx="486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2861807" y="2323251"/>
            <a:ext cx="3010673" cy="461665"/>
          </a:xfrm>
          <a:prstGeom prst="rect">
            <a:avLst/>
          </a:prstGeom>
          <a:noFill/>
        </p:spPr>
        <p:txBody>
          <a:bodyPr wrap="square" rtlCol="0">
            <a:spAutoFit/>
          </a:bodyPr>
          <a:lstStyle/>
          <a:p>
            <a:r>
              <a:rPr lang="zh-CN" altLang="en-US" sz="2400" b="1" dirty="0">
                <a:latin typeface="微软雅黑" panose="020B0503020204020204" pitchFamily="34" charset="-122"/>
                <a:ea typeface="微软雅黑" panose="020B0503020204020204" pitchFamily="34" charset="-122"/>
              </a:rPr>
              <a:t>主要研究内容</a:t>
            </a:r>
          </a:p>
        </p:txBody>
      </p:sp>
      <p:grpSp>
        <p:nvGrpSpPr>
          <p:cNvPr id="17" name="组合 16"/>
          <p:cNvGrpSpPr/>
          <p:nvPr/>
        </p:nvGrpSpPr>
        <p:grpSpPr>
          <a:xfrm>
            <a:off x="1788269" y="4887894"/>
            <a:ext cx="843427" cy="443226"/>
            <a:chOff x="666810" y="2586037"/>
            <a:chExt cx="468000" cy="245937"/>
          </a:xfrm>
          <a:solidFill>
            <a:schemeClr val="bg2"/>
          </a:solidFill>
        </p:grpSpPr>
        <p:sp>
          <p:nvSpPr>
            <p:cNvPr id="18"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grpFill/>
            <a:ln>
              <a:noFill/>
            </a:ln>
          </p:spPr>
          <p:txBody>
            <a:bodyPr vert="horz" wrap="square" lIns="91440" tIns="45720" rIns="91440" bIns="45720" numCol="1" anchor="ctr" anchorCtr="0" compatLnSpc="1">
              <a:prstTxWarp prst="textNoShape">
                <a:avLst/>
              </a:prstTxWarp>
              <a:noAutofit/>
            </a:bodyPr>
            <a:lstStyle/>
            <a:p>
              <a:endParaRPr lang="zh-CN" altLang="en-US" sz="3200" b="1">
                <a:latin typeface="微软雅黑" panose="020B0503020204020204" pitchFamily="34" charset="-122"/>
                <a:ea typeface="微软雅黑" panose="020B0503020204020204" pitchFamily="34" charset="-122"/>
              </a:endParaRPr>
            </a:p>
          </p:txBody>
        </p:sp>
        <p:sp>
          <p:nvSpPr>
            <p:cNvPr id="19" name="文本框 18"/>
            <p:cNvSpPr txBox="1"/>
            <p:nvPr userDrawn="1"/>
          </p:nvSpPr>
          <p:spPr>
            <a:xfrm>
              <a:off x="794494" y="2586037"/>
              <a:ext cx="212633" cy="245937"/>
            </a:xfrm>
            <a:prstGeom prst="rect">
              <a:avLst/>
            </a:prstGeom>
            <a:grpFill/>
          </p:spPr>
          <p:txBody>
            <a:bodyPr wrap="none" rtlCol="0" anchor="ctr">
              <a:noAutofit/>
            </a:bodyPr>
            <a:lstStyle/>
            <a:p>
              <a:r>
                <a:rPr lang="en-US" altLang="zh-CN" b="1" dirty="0">
                  <a:solidFill>
                    <a:schemeClr val="bg1"/>
                  </a:solidFill>
                  <a:latin typeface="微软雅黑" panose="020B0503020204020204" pitchFamily="34" charset="-122"/>
                  <a:ea typeface="微软雅黑" panose="020B0503020204020204" pitchFamily="34" charset="-122"/>
                </a:rPr>
                <a:t>3</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20" name="直接连接符 19"/>
          <p:cNvCxnSpPr>
            <a:cxnSpLocks/>
            <a:stCxn id="18" idx="6"/>
          </p:cNvCxnSpPr>
          <p:nvPr/>
        </p:nvCxnSpPr>
        <p:spPr>
          <a:xfrm>
            <a:off x="2480767" y="5295559"/>
            <a:ext cx="486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2861807" y="4893681"/>
            <a:ext cx="3234193" cy="461665"/>
          </a:xfrm>
          <a:prstGeom prst="rect">
            <a:avLst/>
          </a:prstGeom>
          <a:noFill/>
        </p:spPr>
        <p:txBody>
          <a:bodyPr wrap="square" rtlCol="0">
            <a:spAutoFit/>
          </a:bodyPr>
          <a:lstStyle/>
          <a:p>
            <a:r>
              <a:rPr lang="zh-CN" altLang="en-US" sz="2400" b="1" dirty="0">
                <a:solidFill>
                  <a:schemeClr val="bg2"/>
                </a:solidFill>
                <a:latin typeface="微软雅黑" panose="020B0503020204020204" pitchFamily="34" charset="-122"/>
                <a:ea typeface="微软雅黑" panose="020B0503020204020204" pitchFamily="34" charset="-122"/>
              </a:rPr>
              <a:t>总结与展望</a:t>
            </a:r>
          </a:p>
        </p:txBody>
      </p:sp>
      <p:cxnSp>
        <p:nvCxnSpPr>
          <p:cNvPr id="25" name="直接连接符 24">
            <a:extLst>
              <a:ext uri="{FF2B5EF4-FFF2-40B4-BE49-F238E27FC236}">
                <a16:creationId xmlns:a16="http://schemas.microsoft.com/office/drawing/2014/main" id="{AC1B9B46-5539-4D85-9241-86C152B8AF2B}"/>
              </a:ext>
            </a:extLst>
          </p:cNvPr>
          <p:cNvCxnSpPr>
            <a:cxnSpLocks/>
          </p:cNvCxnSpPr>
          <p:nvPr/>
        </p:nvCxnSpPr>
        <p:spPr>
          <a:xfrm>
            <a:off x="2480767" y="3342314"/>
            <a:ext cx="486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6" name="文本框 25">
            <a:extLst>
              <a:ext uri="{FF2B5EF4-FFF2-40B4-BE49-F238E27FC236}">
                <a16:creationId xmlns:a16="http://schemas.microsoft.com/office/drawing/2014/main" id="{1F3816B2-1820-4704-ADF1-4040049D5906}"/>
              </a:ext>
            </a:extLst>
          </p:cNvPr>
          <p:cNvSpPr txBox="1"/>
          <p:nvPr/>
        </p:nvSpPr>
        <p:spPr>
          <a:xfrm>
            <a:off x="2493026" y="2970829"/>
            <a:ext cx="5225586" cy="369332"/>
          </a:xfrm>
          <a:prstGeom prst="rect">
            <a:avLst/>
          </a:prstGeom>
          <a:noFill/>
        </p:spPr>
        <p:txBody>
          <a:bodyPr wrap="square" rtlCol="0">
            <a:spAutoFit/>
          </a:bodyPr>
          <a:lstStyle/>
          <a:p>
            <a:r>
              <a:rPr lang="zh-CN" altLang="en-US" b="1" dirty="0">
                <a:solidFill>
                  <a:schemeClr val="bg2"/>
                </a:solidFill>
                <a:latin typeface="微软雅黑" panose="020B0503020204020204" pitchFamily="34" charset="-122"/>
                <a:ea typeface="微软雅黑" panose="020B0503020204020204" pitchFamily="34" charset="-122"/>
              </a:rPr>
              <a:t>基于虚拟队列的并行缓存交换架构（</a:t>
            </a:r>
            <a:r>
              <a:rPr lang="en-US" altLang="zh-CN" b="1" dirty="0">
                <a:solidFill>
                  <a:schemeClr val="bg2"/>
                </a:solidFill>
                <a:latin typeface="微软雅黑" panose="020B0503020204020204" pitchFamily="34" charset="-122"/>
                <a:ea typeface="微软雅黑" panose="020B0503020204020204" pitchFamily="34" charset="-122"/>
              </a:rPr>
              <a:t>VQSA</a:t>
            </a:r>
            <a:r>
              <a:rPr lang="zh-CN" altLang="en-US" b="1" dirty="0">
                <a:solidFill>
                  <a:schemeClr val="bg2"/>
                </a:solidFill>
                <a:latin typeface="微软雅黑" panose="020B0503020204020204" pitchFamily="34" charset="-122"/>
                <a:ea typeface="微软雅黑" panose="020B0503020204020204" pitchFamily="34" charset="-122"/>
              </a:rPr>
              <a:t>）设计</a:t>
            </a:r>
          </a:p>
        </p:txBody>
      </p:sp>
      <p:cxnSp>
        <p:nvCxnSpPr>
          <p:cNvPr id="27" name="直接连接符 26">
            <a:extLst>
              <a:ext uri="{FF2B5EF4-FFF2-40B4-BE49-F238E27FC236}">
                <a16:creationId xmlns:a16="http://schemas.microsoft.com/office/drawing/2014/main" id="{74CEBD55-EA28-43B2-9B91-9EFD5245FF44}"/>
              </a:ext>
            </a:extLst>
          </p:cNvPr>
          <p:cNvCxnSpPr/>
          <p:nvPr/>
        </p:nvCxnSpPr>
        <p:spPr>
          <a:xfrm>
            <a:off x="2480767" y="3963428"/>
            <a:ext cx="486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8" name="文本框 27">
            <a:extLst>
              <a:ext uri="{FF2B5EF4-FFF2-40B4-BE49-F238E27FC236}">
                <a16:creationId xmlns:a16="http://schemas.microsoft.com/office/drawing/2014/main" id="{0C63F021-A6E4-4B47-B995-9AC87A2376ED}"/>
              </a:ext>
            </a:extLst>
          </p:cNvPr>
          <p:cNvSpPr txBox="1"/>
          <p:nvPr/>
        </p:nvSpPr>
        <p:spPr>
          <a:xfrm>
            <a:off x="2480767" y="3594657"/>
            <a:ext cx="4768432" cy="369332"/>
          </a:xfrm>
          <a:prstGeom prst="rect">
            <a:avLst/>
          </a:prstGeom>
          <a:noFill/>
        </p:spPr>
        <p:txBody>
          <a:bodyPr wrap="square" rtlCol="0">
            <a:spAutoFit/>
          </a:bodyPr>
          <a:lstStyle/>
          <a:p>
            <a:r>
              <a:rPr lang="zh-CN" altLang="en-US" b="1" dirty="0">
                <a:solidFill>
                  <a:schemeClr val="bg2"/>
                </a:solidFill>
                <a:latin typeface="微软雅黑" panose="020B0503020204020204" pitchFamily="34" charset="-122"/>
                <a:ea typeface="微软雅黑" panose="020B0503020204020204" pitchFamily="34" charset="-122"/>
              </a:rPr>
              <a:t>基于</a:t>
            </a:r>
            <a:r>
              <a:rPr lang="en-US" altLang="zh-CN" b="1" dirty="0">
                <a:solidFill>
                  <a:schemeClr val="bg2"/>
                </a:solidFill>
                <a:latin typeface="微软雅黑" panose="020B0503020204020204" pitchFamily="34" charset="-122"/>
                <a:ea typeface="微软雅黑" panose="020B0503020204020204" pitchFamily="34" charset="-122"/>
              </a:rPr>
              <a:t>VQSA</a:t>
            </a:r>
            <a:r>
              <a:rPr lang="zh-CN" altLang="en-US" b="1" dirty="0">
                <a:solidFill>
                  <a:schemeClr val="bg2"/>
                </a:solidFill>
                <a:latin typeface="微软雅黑" panose="020B0503020204020204" pitchFamily="34" charset="-122"/>
                <a:ea typeface="微软雅黑" panose="020B0503020204020204" pitchFamily="34" charset="-122"/>
              </a:rPr>
              <a:t>的确定性传输调度算法设计</a:t>
            </a:r>
          </a:p>
        </p:txBody>
      </p:sp>
      <p:cxnSp>
        <p:nvCxnSpPr>
          <p:cNvPr id="29" name="直接连接符 28">
            <a:extLst>
              <a:ext uri="{FF2B5EF4-FFF2-40B4-BE49-F238E27FC236}">
                <a16:creationId xmlns:a16="http://schemas.microsoft.com/office/drawing/2014/main" id="{A9E75C89-92E9-47EC-B49F-AE0414F8DA9E}"/>
              </a:ext>
            </a:extLst>
          </p:cNvPr>
          <p:cNvCxnSpPr/>
          <p:nvPr/>
        </p:nvCxnSpPr>
        <p:spPr>
          <a:xfrm>
            <a:off x="2480767" y="4550246"/>
            <a:ext cx="486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30" name="文本框 29">
            <a:extLst>
              <a:ext uri="{FF2B5EF4-FFF2-40B4-BE49-F238E27FC236}">
                <a16:creationId xmlns:a16="http://schemas.microsoft.com/office/drawing/2014/main" id="{50AC0ECB-0A0F-4233-88E8-927C5DC24B79}"/>
              </a:ext>
            </a:extLst>
          </p:cNvPr>
          <p:cNvSpPr txBox="1"/>
          <p:nvPr/>
        </p:nvSpPr>
        <p:spPr>
          <a:xfrm>
            <a:off x="2493910" y="4181475"/>
            <a:ext cx="4983850" cy="369332"/>
          </a:xfrm>
          <a:prstGeom prst="rect">
            <a:avLst/>
          </a:prstGeom>
          <a:noFill/>
        </p:spPr>
        <p:txBody>
          <a:bodyPr wrap="square" rtlCol="0">
            <a:spAutoFit/>
          </a:bodyPr>
          <a:lstStyle/>
          <a:p>
            <a:r>
              <a:rPr lang="zh-CN" altLang="en-US" b="1" dirty="0">
                <a:latin typeface="微软雅黑" panose="020B0503020204020204" pitchFamily="34" charset="-122"/>
                <a:ea typeface="微软雅黑" panose="020B0503020204020204" pitchFamily="34" charset="-122"/>
              </a:rPr>
              <a:t>基于</a:t>
            </a:r>
            <a:r>
              <a:rPr lang="en-US" altLang="zh-CN" b="1" dirty="0">
                <a:latin typeface="微软雅黑" panose="020B0503020204020204" pitchFamily="34" charset="-122"/>
                <a:ea typeface="微软雅黑" panose="020B0503020204020204" pitchFamily="34" charset="-122"/>
              </a:rPr>
              <a:t>VQSA</a:t>
            </a:r>
            <a:r>
              <a:rPr lang="zh-CN" altLang="en-US" b="1" dirty="0">
                <a:latin typeface="微软雅黑" panose="020B0503020204020204" pitchFamily="34" charset="-122"/>
                <a:ea typeface="微软雅黑" panose="020B0503020204020204" pitchFamily="34" charset="-122"/>
              </a:rPr>
              <a:t>的</a:t>
            </a:r>
            <a:r>
              <a:rPr lang="en-US" altLang="zh-CN" b="1" dirty="0">
                <a:latin typeface="微软雅黑" panose="020B0503020204020204" pitchFamily="34" charset="-122"/>
                <a:ea typeface="微软雅黑" panose="020B0503020204020204" pitchFamily="34" charset="-122"/>
              </a:rPr>
              <a:t>TSN</a:t>
            </a:r>
            <a:r>
              <a:rPr lang="zh-CN" altLang="en-US" b="1" dirty="0">
                <a:latin typeface="微软雅黑" panose="020B0503020204020204" pitchFamily="34" charset="-122"/>
                <a:ea typeface="微软雅黑" panose="020B0503020204020204" pitchFamily="34" charset="-122"/>
              </a:rPr>
              <a:t>交换</a:t>
            </a:r>
            <a:r>
              <a:rPr lang="en-US" altLang="zh-CN" b="1" dirty="0">
                <a:latin typeface="微软雅黑" panose="020B0503020204020204" pitchFamily="34" charset="-122"/>
                <a:ea typeface="微软雅黑" panose="020B0503020204020204" pitchFamily="34" charset="-122"/>
              </a:rPr>
              <a:t>IP</a:t>
            </a:r>
            <a:r>
              <a:rPr lang="zh-CN" altLang="en-US" b="1" dirty="0">
                <a:latin typeface="微软雅黑" panose="020B0503020204020204" pitchFamily="34" charset="-122"/>
                <a:ea typeface="微软雅黑" panose="020B0503020204020204" pitchFamily="34" charset="-122"/>
              </a:rPr>
              <a:t>实现与测试</a:t>
            </a:r>
          </a:p>
        </p:txBody>
      </p:sp>
    </p:spTree>
    <p:extLst>
      <p:ext uri="{BB962C8B-B14F-4D97-AF65-F5344CB8AC3E}">
        <p14:creationId xmlns:p14="http://schemas.microsoft.com/office/powerpoint/2010/main" val="1410105708"/>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图示 9">
            <a:extLst>
              <a:ext uri="{FF2B5EF4-FFF2-40B4-BE49-F238E27FC236}">
                <a16:creationId xmlns:a16="http://schemas.microsoft.com/office/drawing/2014/main" id="{D6D599A9-D1C3-47DC-86CA-13386D7B2361}"/>
              </a:ext>
            </a:extLst>
          </p:cNvPr>
          <p:cNvGraphicFramePr/>
          <p:nvPr>
            <p:extLst>
              <p:ext uri="{D42A27DB-BD31-4B8C-83A1-F6EECF244321}">
                <p14:modId xmlns:p14="http://schemas.microsoft.com/office/powerpoint/2010/main" val="3212403572"/>
              </p:ext>
            </p:extLst>
          </p:nvPr>
        </p:nvGraphicFramePr>
        <p:xfrm>
          <a:off x="893586" y="3083767"/>
          <a:ext cx="6992679" cy="255299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1" name="Title 3">
            <a:extLst>
              <a:ext uri="{FF2B5EF4-FFF2-40B4-BE49-F238E27FC236}">
                <a16:creationId xmlns:a16="http://schemas.microsoft.com/office/drawing/2014/main" id="{8F0B2F09-04E4-42C0-AF0F-59A3B1E60196}"/>
              </a:ext>
            </a:extLst>
          </p:cNvPr>
          <p:cNvSpPr>
            <a:spLocks noGrp="1"/>
          </p:cNvSpPr>
          <p:nvPr>
            <p:ph type="title"/>
          </p:nvPr>
        </p:nvSpPr>
        <p:spPr>
          <a:xfrm>
            <a:off x="261938" y="976313"/>
            <a:ext cx="8556625" cy="574675"/>
          </a:xfrm>
        </p:spPr>
        <p:txBody>
          <a:bodyPr>
            <a:normAutofit fontScale="90000"/>
          </a:bodyPr>
          <a:lstStyle/>
          <a:p>
            <a:r>
              <a:rPr lang="zh-CN" altLang="en-US" dirty="0">
                <a:latin typeface="微软雅黑" panose="020B0503020204020204" pitchFamily="34" charset="-122"/>
                <a:ea typeface="微软雅黑" panose="020B0503020204020204" pitchFamily="34" charset="-122"/>
              </a:rPr>
              <a:t>研究内容三  基于</a:t>
            </a:r>
            <a:r>
              <a:rPr lang="en-US" altLang="zh-CN" dirty="0">
                <a:latin typeface="微软雅黑" panose="020B0503020204020204" pitchFamily="34" charset="-122"/>
                <a:ea typeface="微软雅黑" panose="020B0503020204020204" pitchFamily="34" charset="-122"/>
              </a:rPr>
              <a:t>VQSA</a:t>
            </a:r>
            <a:r>
              <a:rPr lang="zh-CN" altLang="en-US" dirty="0">
                <a:latin typeface="微软雅黑" panose="020B0503020204020204" pitchFamily="34" charset="-122"/>
                <a:ea typeface="微软雅黑" panose="020B0503020204020204" pitchFamily="34" charset="-122"/>
              </a:rPr>
              <a:t>的</a:t>
            </a:r>
            <a:r>
              <a:rPr lang="en-US" altLang="zh-CN" dirty="0">
                <a:latin typeface="微软雅黑" panose="020B0503020204020204" pitchFamily="34" charset="-122"/>
                <a:ea typeface="微软雅黑" panose="020B0503020204020204" pitchFamily="34" charset="-122"/>
              </a:rPr>
              <a:t>TSN</a:t>
            </a:r>
            <a:r>
              <a:rPr lang="zh-CN" altLang="en-US" dirty="0">
                <a:latin typeface="微软雅黑" panose="020B0503020204020204" pitchFamily="34" charset="-122"/>
                <a:ea typeface="微软雅黑" panose="020B0503020204020204" pitchFamily="34" charset="-122"/>
              </a:rPr>
              <a:t>交换</a:t>
            </a:r>
            <a:r>
              <a:rPr lang="en-US" altLang="zh-CN" dirty="0">
                <a:latin typeface="微软雅黑" panose="020B0503020204020204" pitchFamily="34" charset="-122"/>
                <a:ea typeface="微软雅黑" panose="020B0503020204020204" pitchFamily="34" charset="-122"/>
              </a:rPr>
              <a:t>IP</a:t>
            </a:r>
            <a:r>
              <a:rPr lang="zh-CN" altLang="en-US" dirty="0">
                <a:latin typeface="微软雅黑" panose="020B0503020204020204" pitchFamily="34" charset="-122"/>
                <a:ea typeface="微软雅黑" panose="020B0503020204020204" pitchFamily="34" charset="-122"/>
              </a:rPr>
              <a:t>实现与测试</a:t>
            </a:r>
          </a:p>
        </p:txBody>
      </p:sp>
      <p:sp>
        <p:nvSpPr>
          <p:cNvPr id="12" name="箭头: 右 11">
            <a:extLst>
              <a:ext uri="{FF2B5EF4-FFF2-40B4-BE49-F238E27FC236}">
                <a16:creationId xmlns:a16="http://schemas.microsoft.com/office/drawing/2014/main" id="{6B9E914F-CEEC-4CA2-B7DC-FE66A930A433}"/>
              </a:ext>
            </a:extLst>
          </p:cNvPr>
          <p:cNvSpPr/>
          <p:nvPr/>
        </p:nvSpPr>
        <p:spPr>
          <a:xfrm>
            <a:off x="3921946" y="4467994"/>
            <a:ext cx="595423" cy="308344"/>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anose="020B0503020204020204" pitchFamily="34" charset="-122"/>
              <a:ea typeface="微软雅黑" panose="020B0503020204020204" pitchFamily="34" charset="-122"/>
            </a:endParaRPr>
          </a:p>
        </p:txBody>
      </p:sp>
      <p:sp>
        <p:nvSpPr>
          <p:cNvPr id="13" name="Content Placeholder 1">
            <a:extLst>
              <a:ext uri="{FF2B5EF4-FFF2-40B4-BE49-F238E27FC236}">
                <a16:creationId xmlns:a16="http://schemas.microsoft.com/office/drawing/2014/main" id="{BF8E7198-341D-4DEA-A451-F5F9396C6FD2}"/>
              </a:ext>
            </a:extLst>
          </p:cNvPr>
          <p:cNvSpPr txBox="1">
            <a:spLocks/>
          </p:cNvSpPr>
          <p:nvPr/>
        </p:nvSpPr>
        <p:spPr>
          <a:xfrm>
            <a:off x="494025" y="1685678"/>
            <a:ext cx="7765720" cy="103886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b="1" dirty="0">
                <a:latin typeface="微软雅黑" panose="020B0503020204020204" pitchFamily="34" charset="-122"/>
                <a:ea typeface="微软雅黑" panose="020B0503020204020204" pitchFamily="34" charset="-122"/>
              </a:rPr>
              <a:t>本章研究目的：</a:t>
            </a:r>
            <a:endParaRPr lang="en-US" altLang="zh-CN" sz="1600" b="1" dirty="0">
              <a:latin typeface="微软雅黑" panose="020B0503020204020204" pitchFamily="34" charset="-122"/>
              <a:ea typeface="微软雅黑" panose="020B0503020204020204" pitchFamily="34" charset="-122"/>
            </a:endParaRPr>
          </a:p>
          <a:p>
            <a:pPr marL="0" indent="0">
              <a:buNone/>
            </a:pPr>
            <a:r>
              <a:rPr lang="zh-CN" altLang="en-US" sz="1800" b="1" dirty="0">
                <a:solidFill>
                  <a:srgbClr val="C00000"/>
                </a:solidFill>
                <a:latin typeface="微软雅黑" panose="020B0503020204020204" pitchFamily="34" charset="-122"/>
                <a:ea typeface="微软雅黑" panose="020B0503020204020204" pitchFamily="34" charset="-122"/>
              </a:rPr>
              <a:t>实现</a:t>
            </a:r>
            <a:r>
              <a:rPr lang="en-US" altLang="zh-CN" sz="1800" b="1" dirty="0">
                <a:solidFill>
                  <a:srgbClr val="C00000"/>
                </a:solidFill>
                <a:latin typeface="微软雅黑" panose="020B0503020204020204" pitchFamily="34" charset="-122"/>
                <a:ea typeface="微软雅黑" panose="020B0503020204020204" pitchFamily="34" charset="-122"/>
              </a:rPr>
              <a:t>TSN</a:t>
            </a:r>
            <a:r>
              <a:rPr lang="zh-CN" altLang="en-US" sz="1800" b="1" dirty="0">
                <a:solidFill>
                  <a:srgbClr val="C00000"/>
                </a:solidFill>
                <a:latin typeface="微软雅黑" panose="020B0503020204020204" pitchFamily="34" charset="-122"/>
                <a:ea typeface="微软雅黑" panose="020B0503020204020204" pitchFamily="34" charset="-122"/>
              </a:rPr>
              <a:t>的确定性传输机制</a:t>
            </a:r>
            <a:r>
              <a:rPr lang="en-US" altLang="zh-CN" sz="1800" dirty="0">
                <a:latin typeface="微软雅黑" panose="020B0503020204020204" pitchFamily="34" charset="-122"/>
                <a:ea typeface="微软雅黑" panose="020B0503020204020204" pitchFamily="34" charset="-122"/>
              </a:rPr>
              <a:t>---TSN</a:t>
            </a:r>
            <a:r>
              <a:rPr lang="zh-CN" altLang="en-US" sz="1800" dirty="0">
                <a:latin typeface="微软雅黑" panose="020B0503020204020204" pitchFamily="34" charset="-122"/>
                <a:ea typeface="微软雅黑" panose="020B0503020204020204" pitchFamily="34" charset="-122"/>
              </a:rPr>
              <a:t>交换</a:t>
            </a:r>
            <a:r>
              <a:rPr lang="en-US" altLang="zh-CN" sz="1800" dirty="0">
                <a:latin typeface="微软雅黑" panose="020B0503020204020204" pitchFamily="34" charset="-122"/>
                <a:ea typeface="微软雅黑" panose="020B0503020204020204" pitchFamily="34" charset="-122"/>
              </a:rPr>
              <a:t>IP</a:t>
            </a:r>
            <a:r>
              <a:rPr lang="zh-CN" altLang="en-US" sz="1800" dirty="0">
                <a:latin typeface="微软雅黑" panose="020B0503020204020204" pitchFamily="34" charset="-122"/>
                <a:ea typeface="微软雅黑" panose="020B0503020204020204" pitchFamily="34" charset="-122"/>
              </a:rPr>
              <a:t>开发</a:t>
            </a:r>
          </a:p>
          <a:p>
            <a:pPr marL="0" indent="0">
              <a:buNone/>
            </a:pPr>
            <a:endParaRPr lang="en-US" altLang="zh-CN" b="1" dirty="0">
              <a:latin typeface="微软雅黑" panose="020B0503020204020204" pitchFamily="34" charset="-122"/>
              <a:ea typeface="微软雅黑" panose="020B0503020204020204" pitchFamily="34" charset="-122"/>
            </a:endParaRPr>
          </a:p>
        </p:txBody>
      </p:sp>
      <p:sp>
        <p:nvSpPr>
          <p:cNvPr id="7" name="灯片编号占位符 60">
            <a:extLst>
              <a:ext uri="{FF2B5EF4-FFF2-40B4-BE49-F238E27FC236}">
                <a16:creationId xmlns:a16="http://schemas.microsoft.com/office/drawing/2014/main" id="{A3FF49D6-1886-47F9-8E15-D89E60DAA064}"/>
              </a:ext>
            </a:extLst>
          </p:cNvPr>
          <p:cNvSpPr>
            <a:spLocks noGrp="1"/>
          </p:cNvSpPr>
          <p:nvPr>
            <p:ph type="sldNum" sz="quarter" idx="12"/>
          </p:nvPr>
        </p:nvSpPr>
        <p:spPr>
          <a:xfrm>
            <a:off x="8173616" y="313200"/>
            <a:ext cx="1010139" cy="338554"/>
          </a:xfrm>
        </p:spPr>
        <p:txBody>
          <a:bodyPr/>
          <a:lstStyle/>
          <a:p>
            <a:fld id="{54BD5A17-3153-4A95-988E-B577C14000F1}" type="slidenum">
              <a:rPr lang="en-US" altLang="zh-CN" smtClean="0"/>
              <a:pPr/>
              <a:t>33</a:t>
            </a:fld>
            <a:endParaRPr lang="en-US" altLang="zh-CN" dirty="0"/>
          </a:p>
        </p:txBody>
      </p:sp>
    </p:spTree>
    <p:extLst>
      <p:ext uri="{BB962C8B-B14F-4D97-AF65-F5344CB8AC3E}">
        <p14:creationId xmlns:p14="http://schemas.microsoft.com/office/powerpoint/2010/main" val="403542045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78ED82-4EE4-4B9E-B355-3C46EC251340}"/>
              </a:ext>
            </a:extLst>
          </p:cNvPr>
          <p:cNvSpPr>
            <a:spLocks noGrp="1"/>
          </p:cNvSpPr>
          <p:nvPr>
            <p:ph type="title"/>
          </p:nvPr>
        </p:nvSpPr>
        <p:spPr/>
        <p:txBody>
          <a:bodyPr>
            <a:normAutofit fontScale="90000"/>
          </a:bodyPr>
          <a:lstStyle/>
          <a:p>
            <a:r>
              <a:rPr lang="zh-CN" altLang="en-US" dirty="0">
                <a:latin typeface="微软雅黑" panose="020B0503020204020204" pitchFamily="34" charset="-122"/>
                <a:ea typeface="微软雅黑" panose="020B0503020204020204" pitchFamily="34" charset="-122"/>
              </a:rPr>
              <a:t>研究内容三  基于</a:t>
            </a:r>
            <a:r>
              <a:rPr lang="en-US" altLang="zh-CN" dirty="0">
                <a:latin typeface="微软雅黑" panose="020B0503020204020204" pitchFamily="34" charset="-122"/>
                <a:ea typeface="微软雅黑" panose="020B0503020204020204" pitchFamily="34" charset="-122"/>
              </a:rPr>
              <a:t>VQSA</a:t>
            </a:r>
            <a:r>
              <a:rPr lang="zh-CN" altLang="en-US" dirty="0">
                <a:latin typeface="微软雅黑" panose="020B0503020204020204" pitchFamily="34" charset="-122"/>
                <a:ea typeface="微软雅黑" panose="020B0503020204020204" pitchFamily="34" charset="-122"/>
              </a:rPr>
              <a:t>的</a:t>
            </a:r>
            <a:r>
              <a:rPr lang="en-US" altLang="zh-CN" dirty="0">
                <a:latin typeface="微软雅黑" panose="020B0503020204020204" pitchFamily="34" charset="-122"/>
                <a:ea typeface="微软雅黑" panose="020B0503020204020204" pitchFamily="34" charset="-122"/>
              </a:rPr>
              <a:t>TSN</a:t>
            </a:r>
            <a:r>
              <a:rPr lang="zh-CN" altLang="en-US" dirty="0">
                <a:latin typeface="微软雅黑" panose="020B0503020204020204" pitchFamily="34" charset="-122"/>
                <a:ea typeface="微软雅黑" panose="020B0503020204020204" pitchFamily="34" charset="-122"/>
              </a:rPr>
              <a:t>交换</a:t>
            </a:r>
            <a:r>
              <a:rPr lang="en-US" altLang="zh-CN" dirty="0">
                <a:latin typeface="微软雅黑" panose="020B0503020204020204" pitchFamily="34" charset="-122"/>
                <a:ea typeface="微软雅黑" panose="020B0503020204020204" pitchFamily="34" charset="-122"/>
              </a:rPr>
              <a:t>IP</a:t>
            </a:r>
            <a:r>
              <a:rPr lang="zh-CN" altLang="en-US" dirty="0">
                <a:latin typeface="微软雅黑" panose="020B0503020204020204" pitchFamily="34" charset="-122"/>
                <a:ea typeface="微软雅黑" panose="020B0503020204020204" pitchFamily="34" charset="-122"/>
              </a:rPr>
              <a:t>实现与测试</a:t>
            </a:r>
          </a:p>
        </p:txBody>
      </p:sp>
      <p:pic>
        <p:nvPicPr>
          <p:cNvPr id="3" name="Picture 2">
            <a:extLst>
              <a:ext uri="{FF2B5EF4-FFF2-40B4-BE49-F238E27FC236}">
                <a16:creationId xmlns:a16="http://schemas.microsoft.com/office/drawing/2014/main" id="{16D6019F-7132-4B14-9067-20A9B552A905}"/>
              </a:ext>
            </a:extLst>
          </p:cNvPr>
          <p:cNvPicPr>
            <a:picLocks noChangeAspect="1"/>
          </p:cNvPicPr>
          <p:nvPr/>
        </p:nvPicPr>
        <p:blipFill>
          <a:blip r:embed="rId2"/>
          <a:stretch>
            <a:fillRect/>
          </a:stretch>
        </p:blipFill>
        <p:spPr>
          <a:xfrm>
            <a:off x="842477" y="2228972"/>
            <a:ext cx="7459045" cy="3439977"/>
          </a:xfrm>
          <a:prstGeom prst="rect">
            <a:avLst/>
          </a:prstGeom>
        </p:spPr>
      </p:pic>
      <p:sp>
        <p:nvSpPr>
          <p:cNvPr id="4" name="Content Placeholder 1">
            <a:extLst>
              <a:ext uri="{FF2B5EF4-FFF2-40B4-BE49-F238E27FC236}">
                <a16:creationId xmlns:a16="http://schemas.microsoft.com/office/drawing/2014/main" id="{67B1644E-B4B7-47F8-89BB-13B2928DBF79}"/>
              </a:ext>
            </a:extLst>
          </p:cNvPr>
          <p:cNvSpPr txBox="1">
            <a:spLocks/>
          </p:cNvSpPr>
          <p:nvPr/>
        </p:nvSpPr>
        <p:spPr>
          <a:xfrm>
            <a:off x="494024" y="1685678"/>
            <a:ext cx="5009153" cy="470293"/>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b="1" dirty="0">
                <a:latin typeface="微软雅黑" panose="020B0503020204020204" pitchFamily="34" charset="-122"/>
                <a:ea typeface="微软雅黑" panose="020B0503020204020204" pitchFamily="34" charset="-122"/>
              </a:rPr>
              <a:t>一、基于</a:t>
            </a:r>
            <a:r>
              <a:rPr lang="en-US" altLang="zh-CN" b="1" dirty="0">
                <a:latin typeface="微软雅黑" panose="020B0503020204020204" pitchFamily="34" charset="-122"/>
                <a:ea typeface="微软雅黑" panose="020B0503020204020204" pitchFamily="34" charset="-122"/>
              </a:rPr>
              <a:t>VQSA </a:t>
            </a:r>
            <a:r>
              <a:rPr lang="zh-CN" altLang="en-US" b="1" dirty="0">
                <a:latin typeface="微软雅黑" panose="020B0503020204020204" pitchFamily="34" charset="-122"/>
                <a:ea typeface="微软雅黑" panose="020B0503020204020204" pitchFamily="34" charset="-122"/>
              </a:rPr>
              <a:t>的</a:t>
            </a:r>
            <a:r>
              <a:rPr lang="en-US" altLang="zh-CN" b="1" dirty="0">
                <a:latin typeface="微软雅黑" panose="020B0503020204020204" pitchFamily="34" charset="-122"/>
                <a:ea typeface="微软雅黑" panose="020B0503020204020204" pitchFamily="34" charset="-122"/>
              </a:rPr>
              <a:t>TSN</a:t>
            </a:r>
            <a:r>
              <a:rPr lang="zh-CN" altLang="en-US" b="1" dirty="0">
                <a:latin typeface="微软雅黑" panose="020B0503020204020204" pitchFamily="34" charset="-122"/>
                <a:ea typeface="微软雅黑" panose="020B0503020204020204" pitchFamily="34" charset="-122"/>
              </a:rPr>
              <a:t>交换</a:t>
            </a:r>
            <a:r>
              <a:rPr lang="en-US" altLang="zh-CN" b="1" dirty="0">
                <a:latin typeface="微软雅黑" panose="020B0503020204020204" pitchFamily="34" charset="-122"/>
                <a:ea typeface="微软雅黑" panose="020B0503020204020204" pitchFamily="34" charset="-122"/>
              </a:rPr>
              <a:t>IP </a:t>
            </a:r>
            <a:r>
              <a:rPr lang="zh-CN" altLang="en-US" b="1" dirty="0">
                <a:latin typeface="微软雅黑" panose="020B0503020204020204" pitchFamily="34" charset="-122"/>
                <a:ea typeface="微软雅黑" panose="020B0503020204020204" pitchFamily="34" charset="-122"/>
              </a:rPr>
              <a:t>设计</a:t>
            </a:r>
            <a:endParaRPr lang="en-US" altLang="zh-CN" b="1" dirty="0">
              <a:latin typeface="微软雅黑" panose="020B0503020204020204" pitchFamily="34" charset="-122"/>
              <a:ea typeface="微软雅黑" panose="020B0503020204020204" pitchFamily="34" charset="-122"/>
            </a:endParaRPr>
          </a:p>
          <a:p>
            <a:pPr marL="0" indent="0">
              <a:buNone/>
            </a:pPr>
            <a:endParaRPr lang="en-US" altLang="zh-CN" sz="1800" b="1" dirty="0">
              <a:latin typeface="微软雅黑" panose="020B0503020204020204" pitchFamily="34" charset="-122"/>
              <a:ea typeface="微软雅黑" panose="020B0503020204020204" pitchFamily="34" charset="-122"/>
            </a:endParaRPr>
          </a:p>
        </p:txBody>
      </p:sp>
      <p:sp>
        <p:nvSpPr>
          <p:cNvPr id="5" name="Rectangle 4">
            <a:extLst>
              <a:ext uri="{FF2B5EF4-FFF2-40B4-BE49-F238E27FC236}">
                <a16:creationId xmlns:a16="http://schemas.microsoft.com/office/drawing/2014/main" id="{80989DFE-9A5E-4CC2-AD93-44D866E80CB6}"/>
              </a:ext>
            </a:extLst>
          </p:cNvPr>
          <p:cNvSpPr/>
          <p:nvPr/>
        </p:nvSpPr>
        <p:spPr>
          <a:xfrm>
            <a:off x="1988191" y="2550254"/>
            <a:ext cx="3800213" cy="187074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6" name="TextBox 5">
            <a:extLst>
              <a:ext uri="{FF2B5EF4-FFF2-40B4-BE49-F238E27FC236}">
                <a16:creationId xmlns:a16="http://schemas.microsoft.com/office/drawing/2014/main" id="{D404CCA6-73C7-4421-BBEB-EEF93D34FFCE}"/>
              </a:ext>
            </a:extLst>
          </p:cNvPr>
          <p:cNvSpPr txBox="1"/>
          <p:nvPr/>
        </p:nvSpPr>
        <p:spPr>
          <a:xfrm>
            <a:off x="4241293" y="2568375"/>
            <a:ext cx="1261884" cy="307777"/>
          </a:xfrm>
          <a:prstGeom prst="rect">
            <a:avLst/>
          </a:prstGeom>
          <a:noFill/>
        </p:spPr>
        <p:txBody>
          <a:bodyPr wrap="none" rtlCol="0">
            <a:spAutoFit/>
          </a:bodyPr>
          <a:lstStyle/>
          <a:p>
            <a:r>
              <a:rPr lang="zh-CN" altLang="en-US" sz="1400" dirty="0">
                <a:solidFill>
                  <a:srgbClr val="FF0000"/>
                </a:solidFill>
                <a:latin typeface="微软雅黑" panose="020B0503020204020204" pitchFamily="34" charset="-122"/>
                <a:ea typeface="微软雅黑" panose="020B0503020204020204" pitchFamily="34" charset="-122"/>
              </a:rPr>
              <a:t>数据信息模块</a:t>
            </a:r>
          </a:p>
        </p:txBody>
      </p:sp>
      <p:sp>
        <p:nvSpPr>
          <p:cNvPr id="9" name="TextBox 8">
            <a:extLst>
              <a:ext uri="{FF2B5EF4-FFF2-40B4-BE49-F238E27FC236}">
                <a16:creationId xmlns:a16="http://schemas.microsoft.com/office/drawing/2014/main" id="{547F13CA-D14D-4DCA-9293-CE6EF1B042E4}"/>
              </a:ext>
            </a:extLst>
          </p:cNvPr>
          <p:cNvSpPr txBox="1"/>
          <p:nvPr/>
        </p:nvSpPr>
        <p:spPr>
          <a:xfrm>
            <a:off x="3808009" y="5728511"/>
            <a:ext cx="1598515" cy="307777"/>
          </a:xfrm>
          <a:prstGeom prst="rect">
            <a:avLst/>
          </a:prstGeom>
          <a:noFill/>
        </p:spPr>
        <p:txBody>
          <a:bodyPr wrap="none" rtlCol="0">
            <a:spAutoFit/>
          </a:bodyPr>
          <a:lstStyle/>
          <a:p>
            <a:r>
              <a:rPr lang="en-US" altLang="zh-CN" sz="1400" dirty="0">
                <a:latin typeface="微软雅黑" panose="020B0503020204020204" pitchFamily="34" charset="-122"/>
                <a:ea typeface="微软雅黑" panose="020B0503020204020204" pitchFamily="34" charset="-122"/>
              </a:rPr>
              <a:t>TSN</a:t>
            </a:r>
            <a:r>
              <a:rPr lang="zh-CN" altLang="en-US" sz="1400" dirty="0">
                <a:latin typeface="微软雅黑" panose="020B0503020204020204" pitchFamily="34" charset="-122"/>
                <a:ea typeface="微软雅黑" panose="020B0503020204020204" pitchFamily="34" charset="-122"/>
              </a:rPr>
              <a:t>交换</a:t>
            </a:r>
            <a:r>
              <a:rPr lang="en-US" altLang="zh-CN" sz="1400" dirty="0">
                <a:latin typeface="微软雅黑" panose="020B0503020204020204" pitchFamily="34" charset="-122"/>
                <a:ea typeface="微软雅黑" panose="020B0503020204020204" pitchFamily="34" charset="-122"/>
              </a:rPr>
              <a:t>IP</a:t>
            </a:r>
            <a:r>
              <a:rPr lang="zh-CN" altLang="en-US" sz="1400" dirty="0">
                <a:latin typeface="微软雅黑" panose="020B0503020204020204" pitchFamily="34" charset="-122"/>
                <a:ea typeface="微软雅黑" panose="020B0503020204020204" pitchFamily="34" charset="-122"/>
              </a:rPr>
              <a:t>架构图</a:t>
            </a:r>
          </a:p>
        </p:txBody>
      </p:sp>
      <p:sp>
        <p:nvSpPr>
          <p:cNvPr id="10" name="灯片编号占位符 60">
            <a:extLst>
              <a:ext uri="{FF2B5EF4-FFF2-40B4-BE49-F238E27FC236}">
                <a16:creationId xmlns:a16="http://schemas.microsoft.com/office/drawing/2014/main" id="{6B30D04B-6832-4224-96FC-DBDD022B9F3C}"/>
              </a:ext>
            </a:extLst>
          </p:cNvPr>
          <p:cNvSpPr>
            <a:spLocks noGrp="1"/>
          </p:cNvSpPr>
          <p:nvPr>
            <p:ph type="sldNum" sz="quarter" idx="12"/>
          </p:nvPr>
        </p:nvSpPr>
        <p:spPr>
          <a:xfrm>
            <a:off x="8158480" y="314960"/>
            <a:ext cx="1025275" cy="336794"/>
          </a:xfrm>
        </p:spPr>
        <p:txBody>
          <a:bodyPr/>
          <a:lstStyle/>
          <a:p>
            <a:fld id="{54BD5A17-3153-4A95-988E-B577C14000F1}" type="slidenum">
              <a:rPr lang="en-US" altLang="zh-CN" smtClean="0"/>
              <a:pPr/>
              <a:t>34</a:t>
            </a:fld>
            <a:endParaRPr lang="en-US" altLang="zh-CN" dirty="0"/>
          </a:p>
        </p:txBody>
      </p:sp>
    </p:spTree>
    <p:extLst>
      <p:ext uri="{BB962C8B-B14F-4D97-AF65-F5344CB8AC3E}">
        <p14:creationId xmlns:p14="http://schemas.microsoft.com/office/powerpoint/2010/main" val="111747458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BB7544C-48A8-448E-BEAE-31FAC771E596}"/>
              </a:ext>
            </a:extLst>
          </p:cNvPr>
          <p:cNvSpPr>
            <a:spLocks noGrp="1"/>
          </p:cNvSpPr>
          <p:nvPr>
            <p:ph sz="quarter" idx="10"/>
          </p:nvPr>
        </p:nvSpPr>
        <p:spPr>
          <a:xfrm>
            <a:off x="571849" y="4224990"/>
            <a:ext cx="2567031" cy="1859263"/>
          </a:xfrm>
        </p:spPr>
        <p:txBody>
          <a:bodyPr/>
          <a:lstStyle/>
          <a:p>
            <a:pPr marL="0" indent="0">
              <a:buNone/>
            </a:pPr>
            <a:endParaRPr lang="en-US" altLang="zh-CN" sz="1800"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zh-CN" altLang="en-US" dirty="0">
              <a:latin typeface="微软雅黑" panose="020B0503020204020204" pitchFamily="34" charset="-122"/>
              <a:ea typeface="微软雅黑" panose="020B0503020204020204" pitchFamily="34" charset="-122"/>
            </a:endParaRPr>
          </a:p>
        </p:txBody>
      </p:sp>
      <p:sp>
        <p:nvSpPr>
          <p:cNvPr id="5" name="Title 2">
            <a:extLst>
              <a:ext uri="{FF2B5EF4-FFF2-40B4-BE49-F238E27FC236}">
                <a16:creationId xmlns:a16="http://schemas.microsoft.com/office/drawing/2014/main" id="{B013E1FD-E588-451D-9BA9-288260702B04}"/>
              </a:ext>
            </a:extLst>
          </p:cNvPr>
          <p:cNvSpPr>
            <a:spLocks noGrp="1"/>
          </p:cNvSpPr>
          <p:nvPr>
            <p:ph type="title"/>
          </p:nvPr>
        </p:nvSpPr>
        <p:spPr>
          <a:xfrm>
            <a:off x="261938" y="976313"/>
            <a:ext cx="8556625" cy="574675"/>
          </a:xfrm>
        </p:spPr>
        <p:txBody>
          <a:bodyPr>
            <a:normAutofit fontScale="90000"/>
          </a:bodyPr>
          <a:lstStyle/>
          <a:p>
            <a:r>
              <a:rPr lang="zh-CN" altLang="en-US" dirty="0">
                <a:latin typeface="微软雅黑" panose="020B0503020204020204" pitchFamily="34" charset="-122"/>
                <a:ea typeface="微软雅黑" panose="020B0503020204020204" pitchFamily="34" charset="-122"/>
              </a:rPr>
              <a:t>研究内容三  基于</a:t>
            </a:r>
            <a:r>
              <a:rPr lang="en-US" altLang="zh-CN" dirty="0">
                <a:latin typeface="微软雅黑" panose="020B0503020204020204" pitchFamily="34" charset="-122"/>
                <a:ea typeface="微软雅黑" panose="020B0503020204020204" pitchFamily="34" charset="-122"/>
              </a:rPr>
              <a:t>VQSA</a:t>
            </a:r>
            <a:r>
              <a:rPr lang="zh-CN" altLang="en-US" dirty="0">
                <a:latin typeface="微软雅黑" panose="020B0503020204020204" pitchFamily="34" charset="-122"/>
                <a:ea typeface="微软雅黑" panose="020B0503020204020204" pitchFamily="34" charset="-122"/>
              </a:rPr>
              <a:t>的</a:t>
            </a:r>
            <a:r>
              <a:rPr lang="en-US" altLang="zh-CN" dirty="0">
                <a:latin typeface="微软雅黑" panose="020B0503020204020204" pitchFamily="34" charset="-122"/>
                <a:ea typeface="微软雅黑" panose="020B0503020204020204" pitchFamily="34" charset="-122"/>
              </a:rPr>
              <a:t>TSN</a:t>
            </a:r>
            <a:r>
              <a:rPr lang="zh-CN" altLang="en-US" dirty="0">
                <a:latin typeface="微软雅黑" panose="020B0503020204020204" pitchFamily="34" charset="-122"/>
                <a:ea typeface="微软雅黑" panose="020B0503020204020204" pitchFamily="34" charset="-122"/>
              </a:rPr>
              <a:t>交换</a:t>
            </a:r>
            <a:r>
              <a:rPr lang="en-US" altLang="zh-CN" dirty="0">
                <a:latin typeface="微软雅黑" panose="020B0503020204020204" pitchFamily="34" charset="-122"/>
                <a:ea typeface="微软雅黑" panose="020B0503020204020204" pitchFamily="34" charset="-122"/>
              </a:rPr>
              <a:t>IP</a:t>
            </a:r>
            <a:r>
              <a:rPr lang="zh-CN" altLang="en-US" dirty="0">
                <a:latin typeface="微软雅黑" panose="020B0503020204020204" pitchFamily="34" charset="-122"/>
                <a:ea typeface="微软雅黑" panose="020B0503020204020204" pitchFamily="34" charset="-122"/>
              </a:rPr>
              <a:t>实现与测试</a:t>
            </a:r>
          </a:p>
        </p:txBody>
      </p:sp>
      <p:sp>
        <p:nvSpPr>
          <p:cNvPr id="46" name="Content Placeholder 1">
            <a:extLst>
              <a:ext uri="{FF2B5EF4-FFF2-40B4-BE49-F238E27FC236}">
                <a16:creationId xmlns:a16="http://schemas.microsoft.com/office/drawing/2014/main" id="{DC8FF2BD-09EC-47F6-991B-7AEC336A583B}"/>
              </a:ext>
            </a:extLst>
          </p:cNvPr>
          <p:cNvSpPr txBox="1">
            <a:spLocks/>
          </p:cNvSpPr>
          <p:nvPr/>
        </p:nvSpPr>
        <p:spPr>
          <a:xfrm>
            <a:off x="389254" y="2800357"/>
            <a:ext cx="3751480" cy="3708176"/>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r>
              <a:rPr lang="zh-CN" altLang="en-US" sz="1400" b="1" dirty="0">
                <a:latin typeface="微软雅黑" panose="020B0503020204020204" pitchFamily="34" charset="-122"/>
                <a:ea typeface="微软雅黑" panose="020B0503020204020204" pitchFamily="34" charset="-122"/>
              </a:rPr>
              <a:t>时钟模块</a:t>
            </a:r>
            <a:endParaRPr lang="en-US" altLang="zh-CN" sz="1400" b="1" dirty="0">
              <a:latin typeface="微软雅黑" panose="020B0503020204020204" pitchFamily="34" charset="-122"/>
              <a:ea typeface="微软雅黑" panose="020B0503020204020204" pitchFamily="34" charset="-122"/>
            </a:endParaRPr>
          </a:p>
          <a:p>
            <a:pPr marL="457200" lvl="1" indent="0">
              <a:buNone/>
            </a:pPr>
            <a:r>
              <a:rPr lang="zh-CN" altLang="en-US" sz="1400" dirty="0">
                <a:latin typeface="微软雅黑" panose="020B0503020204020204" pitchFamily="34" charset="-122"/>
                <a:ea typeface="微软雅黑" panose="020B0503020204020204" pitchFamily="34" charset="-122"/>
              </a:rPr>
              <a:t>功能：为</a:t>
            </a:r>
            <a:r>
              <a:rPr lang="en-US" altLang="zh-CN" sz="1400" dirty="0">
                <a:latin typeface="微软雅黑" panose="020B0503020204020204" pitchFamily="34" charset="-122"/>
                <a:ea typeface="微软雅黑" panose="020B0503020204020204" pitchFamily="34" charset="-122"/>
              </a:rPr>
              <a:t>TSN</a:t>
            </a:r>
            <a:r>
              <a:rPr lang="zh-CN" altLang="en-US" sz="1400" dirty="0">
                <a:latin typeface="微软雅黑" panose="020B0503020204020204" pitchFamily="34" charset="-122"/>
                <a:ea typeface="微软雅黑" panose="020B0503020204020204" pitchFamily="34" charset="-122"/>
              </a:rPr>
              <a:t>设备提供时钟基准</a:t>
            </a:r>
            <a:endParaRPr lang="en-US" altLang="zh-CN" sz="1400" dirty="0">
              <a:latin typeface="微软雅黑" panose="020B0503020204020204" pitchFamily="34" charset="-122"/>
              <a:ea typeface="微软雅黑" panose="020B0503020204020204" pitchFamily="34" charset="-122"/>
            </a:endParaRPr>
          </a:p>
          <a:p>
            <a:pPr marL="457200" lvl="1" indent="0">
              <a:buNone/>
            </a:pPr>
            <a:r>
              <a:rPr lang="zh-CN" altLang="en-US" sz="1400" dirty="0">
                <a:latin typeface="微软雅黑" panose="020B0503020204020204" pitchFamily="34" charset="-122"/>
                <a:ea typeface="微软雅黑" panose="020B0503020204020204" pitchFamily="34" charset="-122"/>
              </a:rPr>
              <a:t>操作：计时、时钟同步</a:t>
            </a:r>
            <a:endParaRPr lang="en-US" altLang="zh-CN" sz="1400" dirty="0">
              <a:latin typeface="微软雅黑" panose="020B0503020204020204" pitchFamily="34" charset="-122"/>
              <a:ea typeface="微软雅黑" panose="020B0503020204020204" pitchFamily="34" charset="-122"/>
            </a:endParaRPr>
          </a:p>
          <a:p>
            <a:pPr>
              <a:buFont typeface="Wingdings" panose="05000000000000000000" pitchFamily="2" charset="2"/>
              <a:buChar char="Ø"/>
            </a:pPr>
            <a:r>
              <a:rPr lang="en-US" altLang="zh-CN" sz="1400" b="1" dirty="0">
                <a:latin typeface="微软雅黑" panose="020B0503020204020204" pitchFamily="34" charset="-122"/>
                <a:ea typeface="微软雅黑" panose="020B0503020204020204" pitchFamily="34" charset="-122"/>
              </a:rPr>
              <a:t>MAC</a:t>
            </a:r>
            <a:r>
              <a:rPr lang="zh-CN" altLang="en-US" sz="1400" b="1" dirty="0">
                <a:latin typeface="微软雅黑" panose="020B0503020204020204" pitchFamily="34" charset="-122"/>
                <a:ea typeface="微软雅黑" panose="020B0503020204020204" pitchFamily="34" charset="-122"/>
              </a:rPr>
              <a:t>地址查找表</a:t>
            </a:r>
            <a:endParaRPr lang="en-US" altLang="zh-CN" sz="1400" b="1" dirty="0">
              <a:latin typeface="微软雅黑" panose="020B0503020204020204" pitchFamily="34" charset="-122"/>
              <a:ea typeface="微软雅黑" panose="020B0503020204020204" pitchFamily="34" charset="-122"/>
            </a:endParaRPr>
          </a:p>
          <a:p>
            <a:pPr marL="457200" lvl="1" indent="0">
              <a:buNone/>
            </a:pPr>
            <a:r>
              <a:rPr lang="zh-CN" altLang="en-US" sz="1400" dirty="0">
                <a:latin typeface="微软雅黑" panose="020B0503020204020204" pitchFamily="34" charset="-122"/>
                <a:ea typeface="微软雅黑" panose="020B0503020204020204" pitchFamily="34" charset="-122"/>
              </a:rPr>
              <a:t>功能：根据数据包中的目的</a:t>
            </a:r>
            <a:r>
              <a:rPr lang="en-US" altLang="zh-CN" sz="1400" dirty="0">
                <a:latin typeface="微软雅黑" panose="020B0503020204020204" pitchFamily="34" charset="-122"/>
                <a:ea typeface="微软雅黑" panose="020B0503020204020204" pitchFamily="34" charset="-122"/>
              </a:rPr>
              <a:t>MAC</a:t>
            </a:r>
            <a:r>
              <a:rPr lang="zh-CN" altLang="en-US" sz="1400" dirty="0">
                <a:latin typeface="微软雅黑" panose="020B0503020204020204" pitchFamily="34" charset="-122"/>
                <a:ea typeface="微软雅黑" panose="020B0503020204020204" pitchFamily="34" charset="-122"/>
              </a:rPr>
              <a:t>地址查找转发端口</a:t>
            </a:r>
            <a:endParaRPr lang="en-US" altLang="zh-CN" sz="1400" dirty="0">
              <a:latin typeface="微软雅黑" panose="020B0503020204020204" pitchFamily="34" charset="-122"/>
              <a:ea typeface="微软雅黑" panose="020B0503020204020204" pitchFamily="34" charset="-122"/>
            </a:endParaRPr>
          </a:p>
          <a:p>
            <a:pPr marL="457200" lvl="1" indent="0">
              <a:buNone/>
            </a:pPr>
            <a:r>
              <a:rPr lang="zh-CN" altLang="en-US" sz="1400" dirty="0">
                <a:latin typeface="微软雅黑" panose="020B0503020204020204" pitchFamily="34" charset="-122"/>
                <a:ea typeface="微软雅黑" panose="020B0503020204020204" pitchFamily="34" charset="-122"/>
              </a:rPr>
              <a:t>操作：学习、查找、老化</a:t>
            </a:r>
            <a:endParaRPr lang="en-US" altLang="zh-CN" sz="1400" dirty="0">
              <a:latin typeface="微软雅黑" panose="020B0503020204020204" pitchFamily="34" charset="-122"/>
              <a:ea typeface="微软雅黑" panose="020B0503020204020204" pitchFamily="34" charset="-122"/>
            </a:endParaRPr>
          </a:p>
          <a:p>
            <a:pPr marL="457200" lvl="1" indent="0">
              <a:buNone/>
            </a:pPr>
            <a:r>
              <a:rPr lang="zh-CN" altLang="en-US" sz="1400" dirty="0">
                <a:latin typeface="微软雅黑" panose="020B0503020204020204" pitchFamily="34" charset="-122"/>
                <a:ea typeface="微软雅黑" panose="020B0503020204020204" pitchFamily="34" charset="-122"/>
              </a:rPr>
              <a:t>提取信息：目的端口号</a:t>
            </a:r>
            <a:endParaRPr lang="en-US" altLang="zh-CN" sz="1400" dirty="0">
              <a:latin typeface="微软雅黑" panose="020B0503020204020204" pitchFamily="34" charset="-122"/>
              <a:ea typeface="微软雅黑" panose="020B0503020204020204" pitchFamily="34" charset="-122"/>
            </a:endParaRPr>
          </a:p>
          <a:p>
            <a:pPr marL="0" indent="0">
              <a:buNone/>
            </a:pPr>
            <a:endParaRPr lang="en-US" altLang="zh-CN" sz="1400" b="1" dirty="0">
              <a:latin typeface="微软雅黑" panose="020B0503020204020204" pitchFamily="34" charset="-122"/>
              <a:ea typeface="微软雅黑" panose="020B0503020204020204" pitchFamily="34" charset="-122"/>
            </a:endParaRPr>
          </a:p>
          <a:p>
            <a:pPr marL="0" indent="0">
              <a:buNone/>
            </a:pPr>
            <a:endParaRPr lang="en-US" altLang="zh-CN" sz="1400" dirty="0">
              <a:latin typeface="微软雅黑" panose="020B0503020204020204" pitchFamily="34" charset="-122"/>
              <a:ea typeface="微软雅黑" panose="020B0503020204020204" pitchFamily="34" charset="-122"/>
            </a:endParaRPr>
          </a:p>
          <a:p>
            <a:pPr marL="0" indent="0">
              <a:buNone/>
            </a:pPr>
            <a:endParaRPr lang="en-US" altLang="zh-CN" sz="1800"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zh-CN" altLang="en-US" dirty="0">
              <a:latin typeface="微软雅黑" panose="020B0503020204020204" pitchFamily="34" charset="-122"/>
              <a:ea typeface="微软雅黑" panose="020B0503020204020204" pitchFamily="34" charset="-122"/>
            </a:endParaRPr>
          </a:p>
        </p:txBody>
      </p:sp>
      <p:sp>
        <p:nvSpPr>
          <p:cNvPr id="10" name="Content Placeholder 1">
            <a:extLst>
              <a:ext uri="{FF2B5EF4-FFF2-40B4-BE49-F238E27FC236}">
                <a16:creationId xmlns:a16="http://schemas.microsoft.com/office/drawing/2014/main" id="{81942C19-3BEA-4552-A4A7-BFD85A96A14D}"/>
              </a:ext>
            </a:extLst>
          </p:cNvPr>
          <p:cNvSpPr txBox="1">
            <a:spLocks/>
          </p:cNvSpPr>
          <p:nvPr/>
        </p:nvSpPr>
        <p:spPr>
          <a:xfrm>
            <a:off x="494025" y="1685678"/>
            <a:ext cx="4470970" cy="947332"/>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b="1" dirty="0">
                <a:latin typeface="微软雅黑" panose="020B0503020204020204" pitchFamily="34" charset="-122"/>
                <a:ea typeface="微软雅黑" panose="020B0503020204020204" pitchFamily="34" charset="-122"/>
              </a:rPr>
              <a:t>一、基于</a:t>
            </a:r>
            <a:r>
              <a:rPr lang="en-US" altLang="zh-CN" b="1" dirty="0">
                <a:latin typeface="微软雅黑" panose="020B0503020204020204" pitchFamily="34" charset="-122"/>
                <a:ea typeface="微软雅黑" panose="020B0503020204020204" pitchFamily="34" charset="-122"/>
              </a:rPr>
              <a:t>VQSA </a:t>
            </a:r>
            <a:r>
              <a:rPr lang="zh-CN" altLang="en-US" b="1" dirty="0">
                <a:latin typeface="微软雅黑" panose="020B0503020204020204" pitchFamily="34" charset="-122"/>
                <a:ea typeface="微软雅黑" panose="020B0503020204020204" pitchFamily="34" charset="-122"/>
              </a:rPr>
              <a:t>的</a:t>
            </a:r>
            <a:r>
              <a:rPr lang="en-US" altLang="zh-CN" b="1" dirty="0">
                <a:latin typeface="微软雅黑" panose="020B0503020204020204" pitchFamily="34" charset="-122"/>
                <a:ea typeface="微软雅黑" panose="020B0503020204020204" pitchFamily="34" charset="-122"/>
              </a:rPr>
              <a:t>TSN</a:t>
            </a:r>
            <a:r>
              <a:rPr lang="zh-CN" altLang="en-US" b="1" dirty="0">
                <a:latin typeface="微软雅黑" panose="020B0503020204020204" pitchFamily="34" charset="-122"/>
                <a:ea typeface="微软雅黑" panose="020B0503020204020204" pitchFamily="34" charset="-122"/>
              </a:rPr>
              <a:t>交换</a:t>
            </a:r>
            <a:r>
              <a:rPr lang="en-US" altLang="zh-CN" b="1" dirty="0">
                <a:latin typeface="微软雅黑" panose="020B0503020204020204" pitchFamily="34" charset="-122"/>
                <a:ea typeface="微软雅黑" panose="020B0503020204020204" pitchFamily="34" charset="-122"/>
              </a:rPr>
              <a:t>IP </a:t>
            </a:r>
            <a:r>
              <a:rPr lang="zh-CN" altLang="en-US" b="1" dirty="0">
                <a:latin typeface="微软雅黑" panose="020B0503020204020204" pitchFamily="34" charset="-122"/>
                <a:ea typeface="微软雅黑" panose="020B0503020204020204" pitchFamily="34" charset="-122"/>
              </a:rPr>
              <a:t>设计</a:t>
            </a:r>
            <a:endParaRPr lang="en-US" altLang="zh-CN" b="1" dirty="0">
              <a:latin typeface="微软雅黑" panose="020B0503020204020204" pitchFamily="34" charset="-122"/>
              <a:ea typeface="微软雅黑" panose="020B0503020204020204" pitchFamily="34" charset="-122"/>
            </a:endParaRPr>
          </a:p>
          <a:p>
            <a:pPr marL="342900" indent="-342900">
              <a:buFont typeface="+mj-lt"/>
              <a:buAutoNum type="arabicPeriod"/>
            </a:pPr>
            <a:r>
              <a:rPr lang="zh-CN" altLang="en-US" sz="1800" b="1" dirty="0">
                <a:latin typeface="微软雅黑" panose="020B0503020204020204" pitchFamily="34" charset="-122"/>
                <a:ea typeface="微软雅黑" panose="020B0503020204020204" pitchFamily="34" charset="-122"/>
              </a:rPr>
              <a:t>数据信息模块设计及仿真</a:t>
            </a:r>
          </a:p>
          <a:p>
            <a:pPr marL="0" indent="0">
              <a:buNone/>
            </a:pPr>
            <a:endParaRPr lang="en-US" altLang="zh-CN" sz="1800" b="1" dirty="0">
              <a:latin typeface="微软雅黑" panose="020B0503020204020204" pitchFamily="34" charset="-122"/>
              <a:ea typeface="微软雅黑" panose="020B0503020204020204" pitchFamily="34" charset="-122"/>
            </a:endParaRPr>
          </a:p>
        </p:txBody>
      </p:sp>
      <p:grpSp>
        <p:nvGrpSpPr>
          <p:cNvPr id="8" name="Group 7">
            <a:extLst>
              <a:ext uri="{FF2B5EF4-FFF2-40B4-BE49-F238E27FC236}">
                <a16:creationId xmlns:a16="http://schemas.microsoft.com/office/drawing/2014/main" id="{3E2F8102-D498-4CE0-AB76-6C16D939CD29}"/>
              </a:ext>
            </a:extLst>
          </p:cNvPr>
          <p:cNvGrpSpPr/>
          <p:nvPr/>
        </p:nvGrpSpPr>
        <p:grpSpPr>
          <a:xfrm>
            <a:off x="4140734" y="2633010"/>
            <a:ext cx="4824412" cy="3630530"/>
            <a:chOff x="4041775" y="2173172"/>
            <a:chExt cx="4824412" cy="3630530"/>
          </a:xfrm>
        </p:grpSpPr>
        <p:pic>
          <p:nvPicPr>
            <p:cNvPr id="9" name="Picture 8">
              <a:extLst>
                <a:ext uri="{FF2B5EF4-FFF2-40B4-BE49-F238E27FC236}">
                  <a16:creationId xmlns:a16="http://schemas.microsoft.com/office/drawing/2014/main" id="{D0EAA2E5-4456-46ED-96CA-9D4AD9087675}"/>
                </a:ext>
              </a:extLst>
            </p:cNvPr>
            <p:cNvPicPr>
              <a:picLocks noChangeAspect="1"/>
            </p:cNvPicPr>
            <p:nvPr/>
          </p:nvPicPr>
          <p:blipFill rotWithShape="1">
            <a:blip r:embed="rId3">
              <a:extLst>
                <a:ext uri="{28A0092B-C50C-407E-A947-70E740481C1C}">
                  <a14:useLocalDpi xmlns:a14="http://schemas.microsoft.com/office/drawing/2010/main" val="0"/>
                </a:ext>
              </a:extLst>
            </a:blip>
            <a:srcRect b="6307"/>
            <a:stretch/>
          </p:blipFill>
          <p:spPr>
            <a:xfrm>
              <a:off x="4041775" y="2173172"/>
              <a:ext cx="4824412" cy="3322753"/>
            </a:xfrm>
            <a:prstGeom prst="rect">
              <a:avLst/>
            </a:prstGeom>
          </p:spPr>
        </p:pic>
        <p:sp>
          <p:nvSpPr>
            <p:cNvPr id="11" name="TextBox 10">
              <a:extLst>
                <a:ext uri="{FF2B5EF4-FFF2-40B4-BE49-F238E27FC236}">
                  <a16:creationId xmlns:a16="http://schemas.microsoft.com/office/drawing/2014/main" id="{6C12B7D4-6F3A-4602-9DC6-2A1FA0D3F883}"/>
                </a:ext>
              </a:extLst>
            </p:cNvPr>
            <p:cNvSpPr txBox="1"/>
            <p:nvPr/>
          </p:nvSpPr>
          <p:spPr>
            <a:xfrm>
              <a:off x="4983066" y="5495925"/>
              <a:ext cx="2990562" cy="307777"/>
            </a:xfrm>
            <a:prstGeom prst="rect">
              <a:avLst/>
            </a:prstGeom>
            <a:noFill/>
          </p:spPr>
          <p:txBody>
            <a:bodyPr wrap="none" rtlCol="0">
              <a:spAutoFit/>
            </a:bodyPr>
            <a:lstStyle/>
            <a:p>
              <a:r>
                <a:rPr lang="en-US" altLang="zh-CN" sz="1400" dirty="0">
                  <a:latin typeface="微软雅黑" panose="020B0503020204020204" pitchFamily="34" charset="-122"/>
                  <a:ea typeface="微软雅黑" panose="020B0503020204020204" pitchFamily="34" charset="-122"/>
                </a:rPr>
                <a:t>MAC </a:t>
              </a:r>
              <a:r>
                <a:rPr lang="zh-CN" altLang="en-US" sz="1400" dirty="0">
                  <a:latin typeface="微软雅黑" panose="020B0503020204020204" pitchFamily="34" charset="-122"/>
                  <a:ea typeface="微软雅黑" panose="020B0503020204020204" pitchFamily="34" charset="-122"/>
                </a:rPr>
                <a:t>地址查找表的查找和更新操作</a:t>
              </a:r>
            </a:p>
          </p:txBody>
        </p:sp>
      </p:grpSp>
      <p:sp>
        <p:nvSpPr>
          <p:cNvPr id="12" name="灯片编号占位符 60">
            <a:extLst>
              <a:ext uri="{FF2B5EF4-FFF2-40B4-BE49-F238E27FC236}">
                <a16:creationId xmlns:a16="http://schemas.microsoft.com/office/drawing/2014/main" id="{1BA32F63-9EB7-4271-9A21-1DE549920FB9}"/>
              </a:ext>
            </a:extLst>
          </p:cNvPr>
          <p:cNvSpPr>
            <a:spLocks noGrp="1"/>
          </p:cNvSpPr>
          <p:nvPr>
            <p:ph type="sldNum" sz="quarter" idx="12"/>
          </p:nvPr>
        </p:nvSpPr>
        <p:spPr>
          <a:xfrm>
            <a:off x="8173616" y="313200"/>
            <a:ext cx="1010139" cy="338554"/>
          </a:xfrm>
        </p:spPr>
        <p:txBody>
          <a:bodyPr/>
          <a:lstStyle/>
          <a:p>
            <a:fld id="{54BD5A17-3153-4A95-988E-B577C14000F1}" type="slidenum">
              <a:rPr lang="en-US" altLang="zh-CN" smtClean="0"/>
              <a:pPr/>
              <a:t>35</a:t>
            </a:fld>
            <a:endParaRPr lang="en-US" altLang="zh-CN" dirty="0"/>
          </a:p>
        </p:txBody>
      </p:sp>
    </p:spTree>
    <p:extLst>
      <p:ext uri="{BB962C8B-B14F-4D97-AF65-F5344CB8AC3E}">
        <p14:creationId xmlns:p14="http://schemas.microsoft.com/office/powerpoint/2010/main" val="211712771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BB7544C-48A8-448E-BEAE-31FAC771E596}"/>
              </a:ext>
            </a:extLst>
          </p:cNvPr>
          <p:cNvSpPr>
            <a:spLocks noGrp="1"/>
          </p:cNvSpPr>
          <p:nvPr>
            <p:ph sz="quarter" idx="10"/>
          </p:nvPr>
        </p:nvSpPr>
        <p:spPr>
          <a:xfrm>
            <a:off x="571849" y="4224990"/>
            <a:ext cx="2567031" cy="1859263"/>
          </a:xfrm>
        </p:spPr>
        <p:txBody>
          <a:bodyPr/>
          <a:lstStyle/>
          <a:p>
            <a:pPr marL="0" indent="0">
              <a:buNone/>
            </a:pPr>
            <a:endParaRPr lang="en-US" altLang="zh-CN" sz="1800"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zh-CN" altLang="en-US" dirty="0">
              <a:latin typeface="微软雅黑" panose="020B0503020204020204" pitchFamily="34" charset="-122"/>
              <a:ea typeface="微软雅黑" panose="020B0503020204020204" pitchFamily="34" charset="-122"/>
            </a:endParaRPr>
          </a:p>
        </p:txBody>
      </p:sp>
      <p:sp>
        <p:nvSpPr>
          <p:cNvPr id="5" name="Title 2">
            <a:extLst>
              <a:ext uri="{FF2B5EF4-FFF2-40B4-BE49-F238E27FC236}">
                <a16:creationId xmlns:a16="http://schemas.microsoft.com/office/drawing/2014/main" id="{B013E1FD-E588-451D-9BA9-288260702B04}"/>
              </a:ext>
            </a:extLst>
          </p:cNvPr>
          <p:cNvSpPr>
            <a:spLocks noGrp="1"/>
          </p:cNvSpPr>
          <p:nvPr>
            <p:ph type="title"/>
          </p:nvPr>
        </p:nvSpPr>
        <p:spPr>
          <a:xfrm>
            <a:off x="261938" y="976313"/>
            <a:ext cx="8556625" cy="574675"/>
          </a:xfrm>
        </p:spPr>
        <p:txBody>
          <a:bodyPr>
            <a:normAutofit fontScale="90000"/>
          </a:bodyPr>
          <a:lstStyle/>
          <a:p>
            <a:r>
              <a:rPr lang="zh-CN" altLang="en-US" dirty="0">
                <a:latin typeface="微软雅黑" panose="020B0503020204020204" pitchFamily="34" charset="-122"/>
                <a:ea typeface="微软雅黑" panose="020B0503020204020204" pitchFamily="34" charset="-122"/>
              </a:rPr>
              <a:t>研究内容三  基于</a:t>
            </a:r>
            <a:r>
              <a:rPr lang="en-US" altLang="zh-CN" dirty="0">
                <a:latin typeface="微软雅黑" panose="020B0503020204020204" pitchFamily="34" charset="-122"/>
                <a:ea typeface="微软雅黑" panose="020B0503020204020204" pitchFamily="34" charset="-122"/>
              </a:rPr>
              <a:t>VQSA</a:t>
            </a:r>
            <a:r>
              <a:rPr lang="zh-CN" altLang="en-US" dirty="0">
                <a:latin typeface="微软雅黑" panose="020B0503020204020204" pitchFamily="34" charset="-122"/>
                <a:ea typeface="微软雅黑" panose="020B0503020204020204" pitchFamily="34" charset="-122"/>
              </a:rPr>
              <a:t>的</a:t>
            </a:r>
            <a:r>
              <a:rPr lang="en-US" altLang="zh-CN" dirty="0">
                <a:latin typeface="微软雅黑" panose="020B0503020204020204" pitchFamily="34" charset="-122"/>
                <a:ea typeface="微软雅黑" panose="020B0503020204020204" pitchFamily="34" charset="-122"/>
              </a:rPr>
              <a:t>TSN</a:t>
            </a:r>
            <a:r>
              <a:rPr lang="zh-CN" altLang="en-US" dirty="0">
                <a:latin typeface="微软雅黑" panose="020B0503020204020204" pitchFamily="34" charset="-122"/>
                <a:ea typeface="微软雅黑" panose="020B0503020204020204" pitchFamily="34" charset="-122"/>
              </a:rPr>
              <a:t>交换</a:t>
            </a:r>
            <a:r>
              <a:rPr lang="en-US" altLang="zh-CN" dirty="0">
                <a:latin typeface="微软雅黑" panose="020B0503020204020204" pitchFamily="34" charset="-122"/>
                <a:ea typeface="微软雅黑" panose="020B0503020204020204" pitchFamily="34" charset="-122"/>
              </a:rPr>
              <a:t>IP</a:t>
            </a:r>
            <a:r>
              <a:rPr lang="zh-CN" altLang="en-US" dirty="0">
                <a:latin typeface="微软雅黑" panose="020B0503020204020204" pitchFamily="34" charset="-122"/>
                <a:ea typeface="微软雅黑" panose="020B0503020204020204" pitchFamily="34" charset="-122"/>
              </a:rPr>
              <a:t>实现与测试</a:t>
            </a:r>
          </a:p>
        </p:txBody>
      </p:sp>
      <p:sp>
        <p:nvSpPr>
          <p:cNvPr id="46" name="Content Placeholder 1">
            <a:extLst>
              <a:ext uri="{FF2B5EF4-FFF2-40B4-BE49-F238E27FC236}">
                <a16:creationId xmlns:a16="http://schemas.microsoft.com/office/drawing/2014/main" id="{DC8FF2BD-09EC-47F6-991B-7AEC336A583B}"/>
              </a:ext>
            </a:extLst>
          </p:cNvPr>
          <p:cNvSpPr txBox="1">
            <a:spLocks/>
          </p:cNvSpPr>
          <p:nvPr/>
        </p:nvSpPr>
        <p:spPr>
          <a:xfrm>
            <a:off x="283625" y="2633010"/>
            <a:ext cx="3751480" cy="4504166"/>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r>
              <a:rPr lang="zh-CN" altLang="en-US" sz="1400" b="1" dirty="0">
                <a:latin typeface="微软雅黑" panose="020B0503020204020204" pitchFamily="34" charset="-122"/>
                <a:ea typeface="微软雅黑" panose="020B0503020204020204" pitchFamily="34" charset="-122"/>
              </a:rPr>
              <a:t>时钟模块</a:t>
            </a:r>
            <a:endParaRPr lang="en-US" altLang="zh-CN" sz="1400" b="1" dirty="0">
              <a:latin typeface="微软雅黑" panose="020B0503020204020204" pitchFamily="34" charset="-122"/>
              <a:ea typeface="微软雅黑" panose="020B0503020204020204" pitchFamily="34" charset="-122"/>
            </a:endParaRPr>
          </a:p>
          <a:p>
            <a:pPr marL="457200" lvl="1" indent="0">
              <a:buNone/>
            </a:pPr>
            <a:r>
              <a:rPr lang="zh-CN" altLang="en-US" sz="1400" dirty="0">
                <a:latin typeface="微软雅黑" panose="020B0503020204020204" pitchFamily="34" charset="-122"/>
                <a:ea typeface="微软雅黑" panose="020B0503020204020204" pitchFamily="34" charset="-122"/>
              </a:rPr>
              <a:t>功能：为</a:t>
            </a:r>
            <a:r>
              <a:rPr lang="en-US" altLang="zh-CN" sz="1400" dirty="0">
                <a:latin typeface="微软雅黑" panose="020B0503020204020204" pitchFamily="34" charset="-122"/>
                <a:ea typeface="微软雅黑" panose="020B0503020204020204" pitchFamily="34" charset="-122"/>
              </a:rPr>
              <a:t>TSN</a:t>
            </a:r>
            <a:r>
              <a:rPr lang="zh-CN" altLang="en-US" sz="1400" dirty="0">
                <a:latin typeface="微软雅黑" panose="020B0503020204020204" pitchFamily="34" charset="-122"/>
                <a:ea typeface="微软雅黑" panose="020B0503020204020204" pitchFamily="34" charset="-122"/>
              </a:rPr>
              <a:t>设备提供时钟基准</a:t>
            </a:r>
            <a:endParaRPr lang="en-US" altLang="zh-CN" sz="1400" dirty="0">
              <a:latin typeface="微软雅黑" panose="020B0503020204020204" pitchFamily="34" charset="-122"/>
              <a:ea typeface="微软雅黑" panose="020B0503020204020204" pitchFamily="34" charset="-122"/>
            </a:endParaRPr>
          </a:p>
          <a:p>
            <a:pPr marL="457200" lvl="1" indent="0">
              <a:buNone/>
            </a:pPr>
            <a:r>
              <a:rPr lang="zh-CN" altLang="en-US" sz="1400" dirty="0">
                <a:latin typeface="微软雅黑" panose="020B0503020204020204" pitchFamily="34" charset="-122"/>
                <a:ea typeface="微软雅黑" panose="020B0503020204020204" pitchFamily="34" charset="-122"/>
              </a:rPr>
              <a:t>操作：计时、时钟同步</a:t>
            </a:r>
            <a:endParaRPr lang="en-US" altLang="zh-CN" sz="1400" dirty="0">
              <a:latin typeface="微软雅黑" panose="020B0503020204020204" pitchFamily="34" charset="-122"/>
              <a:ea typeface="微软雅黑" panose="020B0503020204020204" pitchFamily="34" charset="-122"/>
            </a:endParaRPr>
          </a:p>
          <a:p>
            <a:pPr>
              <a:buFont typeface="Wingdings" panose="05000000000000000000" pitchFamily="2" charset="2"/>
              <a:buChar char="Ø"/>
            </a:pPr>
            <a:r>
              <a:rPr lang="en-US" altLang="zh-CN" sz="1400" b="1" dirty="0">
                <a:latin typeface="微软雅黑" panose="020B0503020204020204" pitchFamily="34" charset="-122"/>
                <a:ea typeface="微软雅黑" panose="020B0503020204020204" pitchFamily="34" charset="-122"/>
              </a:rPr>
              <a:t>MAC</a:t>
            </a:r>
            <a:r>
              <a:rPr lang="zh-CN" altLang="en-US" sz="1400" b="1" dirty="0">
                <a:latin typeface="微软雅黑" panose="020B0503020204020204" pitchFamily="34" charset="-122"/>
                <a:ea typeface="微软雅黑" panose="020B0503020204020204" pitchFamily="34" charset="-122"/>
              </a:rPr>
              <a:t>地址查找表</a:t>
            </a:r>
            <a:endParaRPr lang="en-US" altLang="zh-CN" sz="1400" b="1" dirty="0">
              <a:latin typeface="微软雅黑" panose="020B0503020204020204" pitchFamily="34" charset="-122"/>
              <a:ea typeface="微软雅黑" panose="020B0503020204020204" pitchFamily="34" charset="-122"/>
            </a:endParaRPr>
          </a:p>
          <a:p>
            <a:pPr marL="457200" lvl="1" indent="0">
              <a:buNone/>
            </a:pPr>
            <a:r>
              <a:rPr lang="zh-CN" altLang="en-US" sz="1400" dirty="0">
                <a:latin typeface="微软雅黑" panose="020B0503020204020204" pitchFamily="34" charset="-122"/>
                <a:ea typeface="微软雅黑" panose="020B0503020204020204" pitchFamily="34" charset="-122"/>
              </a:rPr>
              <a:t>功能：根据数据包中的目的</a:t>
            </a:r>
            <a:r>
              <a:rPr lang="en-US" altLang="zh-CN" sz="1400" dirty="0">
                <a:latin typeface="微软雅黑" panose="020B0503020204020204" pitchFamily="34" charset="-122"/>
                <a:ea typeface="微软雅黑" panose="020B0503020204020204" pitchFamily="34" charset="-122"/>
              </a:rPr>
              <a:t>MAC</a:t>
            </a:r>
            <a:r>
              <a:rPr lang="zh-CN" altLang="en-US" sz="1400" dirty="0">
                <a:latin typeface="微软雅黑" panose="020B0503020204020204" pitchFamily="34" charset="-122"/>
                <a:ea typeface="微软雅黑" panose="020B0503020204020204" pitchFamily="34" charset="-122"/>
              </a:rPr>
              <a:t>地址查找转发端口</a:t>
            </a:r>
            <a:endParaRPr lang="en-US" altLang="zh-CN" sz="1400" dirty="0">
              <a:latin typeface="微软雅黑" panose="020B0503020204020204" pitchFamily="34" charset="-122"/>
              <a:ea typeface="微软雅黑" panose="020B0503020204020204" pitchFamily="34" charset="-122"/>
            </a:endParaRPr>
          </a:p>
          <a:p>
            <a:pPr marL="457200" lvl="1" indent="0">
              <a:buNone/>
            </a:pPr>
            <a:r>
              <a:rPr lang="zh-CN" altLang="en-US" sz="1400" dirty="0">
                <a:latin typeface="微软雅黑" panose="020B0503020204020204" pitchFamily="34" charset="-122"/>
                <a:ea typeface="微软雅黑" panose="020B0503020204020204" pitchFamily="34" charset="-122"/>
              </a:rPr>
              <a:t>操作：学习、查找、老化</a:t>
            </a:r>
            <a:endParaRPr lang="en-US" altLang="zh-CN" sz="1400" dirty="0">
              <a:latin typeface="微软雅黑" panose="020B0503020204020204" pitchFamily="34" charset="-122"/>
              <a:ea typeface="微软雅黑" panose="020B0503020204020204" pitchFamily="34" charset="-122"/>
            </a:endParaRPr>
          </a:p>
          <a:p>
            <a:pPr marL="457200" lvl="1" indent="0">
              <a:buNone/>
            </a:pPr>
            <a:r>
              <a:rPr lang="zh-CN" altLang="en-US" sz="1400" dirty="0">
                <a:latin typeface="微软雅黑" panose="020B0503020204020204" pitchFamily="34" charset="-122"/>
                <a:ea typeface="微软雅黑" panose="020B0503020204020204" pitchFamily="34" charset="-122"/>
              </a:rPr>
              <a:t>提取信息：目的端口号</a:t>
            </a:r>
            <a:endParaRPr lang="en-US" altLang="zh-CN" sz="1400" dirty="0">
              <a:latin typeface="微软雅黑" panose="020B0503020204020204" pitchFamily="34" charset="-122"/>
              <a:ea typeface="微软雅黑" panose="020B0503020204020204" pitchFamily="34" charset="-122"/>
            </a:endParaRPr>
          </a:p>
          <a:p>
            <a:pPr marL="0" indent="0">
              <a:buNone/>
            </a:pPr>
            <a:endParaRPr lang="en-US" altLang="zh-CN" sz="1400" b="1" dirty="0">
              <a:latin typeface="微软雅黑" panose="020B0503020204020204" pitchFamily="34" charset="-122"/>
              <a:ea typeface="微软雅黑" panose="020B0503020204020204" pitchFamily="34" charset="-122"/>
            </a:endParaRPr>
          </a:p>
          <a:p>
            <a:pPr marL="0" indent="0">
              <a:buNone/>
            </a:pPr>
            <a:endParaRPr lang="en-US" altLang="zh-CN" sz="1400" dirty="0">
              <a:latin typeface="微软雅黑" panose="020B0503020204020204" pitchFamily="34" charset="-122"/>
              <a:ea typeface="微软雅黑" panose="020B0503020204020204" pitchFamily="34" charset="-122"/>
            </a:endParaRPr>
          </a:p>
          <a:p>
            <a:pPr marL="0" indent="0">
              <a:buNone/>
            </a:pPr>
            <a:endParaRPr lang="en-US" altLang="zh-CN" sz="1800"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zh-CN" altLang="en-US" dirty="0">
              <a:latin typeface="微软雅黑" panose="020B0503020204020204" pitchFamily="34" charset="-122"/>
              <a:ea typeface="微软雅黑" panose="020B0503020204020204" pitchFamily="34" charset="-122"/>
            </a:endParaRPr>
          </a:p>
        </p:txBody>
      </p:sp>
      <p:sp>
        <p:nvSpPr>
          <p:cNvPr id="10" name="Content Placeholder 1">
            <a:extLst>
              <a:ext uri="{FF2B5EF4-FFF2-40B4-BE49-F238E27FC236}">
                <a16:creationId xmlns:a16="http://schemas.microsoft.com/office/drawing/2014/main" id="{81942C19-3BEA-4552-A4A7-BFD85A96A14D}"/>
              </a:ext>
            </a:extLst>
          </p:cNvPr>
          <p:cNvSpPr txBox="1">
            <a:spLocks/>
          </p:cNvSpPr>
          <p:nvPr/>
        </p:nvSpPr>
        <p:spPr>
          <a:xfrm>
            <a:off x="494025" y="1685678"/>
            <a:ext cx="4470970" cy="947332"/>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b="1" dirty="0">
                <a:latin typeface="微软雅黑" panose="020B0503020204020204" pitchFamily="34" charset="-122"/>
                <a:ea typeface="微软雅黑" panose="020B0503020204020204" pitchFamily="34" charset="-122"/>
              </a:rPr>
              <a:t>一、基于</a:t>
            </a:r>
            <a:r>
              <a:rPr lang="en-US" altLang="zh-CN" b="1" dirty="0">
                <a:latin typeface="微软雅黑" panose="020B0503020204020204" pitchFamily="34" charset="-122"/>
                <a:ea typeface="微软雅黑" panose="020B0503020204020204" pitchFamily="34" charset="-122"/>
              </a:rPr>
              <a:t>VQSA </a:t>
            </a:r>
            <a:r>
              <a:rPr lang="zh-CN" altLang="en-US" b="1" dirty="0">
                <a:latin typeface="微软雅黑" panose="020B0503020204020204" pitchFamily="34" charset="-122"/>
                <a:ea typeface="微软雅黑" panose="020B0503020204020204" pitchFamily="34" charset="-122"/>
              </a:rPr>
              <a:t>的</a:t>
            </a:r>
            <a:r>
              <a:rPr lang="en-US" altLang="zh-CN" b="1" dirty="0">
                <a:latin typeface="微软雅黑" panose="020B0503020204020204" pitchFamily="34" charset="-122"/>
                <a:ea typeface="微软雅黑" panose="020B0503020204020204" pitchFamily="34" charset="-122"/>
              </a:rPr>
              <a:t>TSN</a:t>
            </a:r>
            <a:r>
              <a:rPr lang="zh-CN" altLang="en-US" b="1" dirty="0">
                <a:latin typeface="微软雅黑" panose="020B0503020204020204" pitchFamily="34" charset="-122"/>
                <a:ea typeface="微软雅黑" panose="020B0503020204020204" pitchFamily="34" charset="-122"/>
              </a:rPr>
              <a:t>交换</a:t>
            </a:r>
            <a:r>
              <a:rPr lang="en-US" altLang="zh-CN" b="1" dirty="0">
                <a:latin typeface="微软雅黑" panose="020B0503020204020204" pitchFamily="34" charset="-122"/>
                <a:ea typeface="微软雅黑" panose="020B0503020204020204" pitchFamily="34" charset="-122"/>
              </a:rPr>
              <a:t>IP </a:t>
            </a:r>
            <a:r>
              <a:rPr lang="zh-CN" altLang="en-US" b="1" dirty="0">
                <a:latin typeface="微软雅黑" panose="020B0503020204020204" pitchFamily="34" charset="-122"/>
                <a:ea typeface="微软雅黑" panose="020B0503020204020204" pitchFamily="34" charset="-122"/>
              </a:rPr>
              <a:t>设计</a:t>
            </a:r>
            <a:endParaRPr lang="en-US" altLang="zh-CN" b="1" dirty="0">
              <a:latin typeface="微软雅黑" panose="020B0503020204020204" pitchFamily="34" charset="-122"/>
              <a:ea typeface="微软雅黑" panose="020B0503020204020204" pitchFamily="34" charset="-122"/>
            </a:endParaRPr>
          </a:p>
          <a:p>
            <a:pPr marL="342900" indent="-342900">
              <a:buFont typeface="+mj-lt"/>
              <a:buAutoNum type="arabicPeriod"/>
            </a:pPr>
            <a:r>
              <a:rPr lang="zh-CN" altLang="en-US" sz="1800" b="1" dirty="0">
                <a:latin typeface="微软雅黑" panose="020B0503020204020204" pitchFamily="34" charset="-122"/>
                <a:ea typeface="微软雅黑" panose="020B0503020204020204" pitchFamily="34" charset="-122"/>
              </a:rPr>
              <a:t>数据信息模块设计及仿真</a:t>
            </a:r>
          </a:p>
          <a:p>
            <a:pPr marL="0" indent="0">
              <a:buNone/>
            </a:pPr>
            <a:endParaRPr lang="en-US" altLang="zh-CN" sz="1800" b="1" dirty="0">
              <a:latin typeface="微软雅黑" panose="020B0503020204020204" pitchFamily="34" charset="-122"/>
              <a:ea typeface="微软雅黑" panose="020B0503020204020204" pitchFamily="34" charset="-122"/>
            </a:endParaRPr>
          </a:p>
        </p:txBody>
      </p:sp>
      <p:grpSp>
        <p:nvGrpSpPr>
          <p:cNvPr id="3" name="Group 2">
            <a:extLst>
              <a:ext uri="{FF2B5EF4-FFF2-40B4-BE49-F238E27FC236}">
                <a16:creationId xmlns:a16="http://schemas.microsoft.com/office/drawing/2014/main" id="{1A760A7E-83C5-4DE6-B68D-3A3D6E921653}"/>
              </a:ext>
            </a:extLst>
          </p:cNvPr>
          <p:cNvGrpSpPr/>
          <p:nvPr/>
        </p:nvGrpSpPr>
        <p:grpSpPr>
          <a:xfrm>
            <a:off x="4572000" y="2316047"/>
            <a:ext cx="3751480" cy="3535700"/>
            <a:chOff x="4661107" y="2316047"/>
            <a:chExt cx="3314286" cy="3222245"/>
          </a:xfrm>
        </p:grpSpPr>
        <p:pic>
          <p:nvPicPr>
            <p:cNvPr id="12" name="Content Placeholder 3">
              <a:extLst>
                <a:ext uri="{FF2B5EF4-FFF2-40B4-BE49-F238E27FC236}">
                  <a16:creationId xmlns:a16="http://schemas.microsoft.com/office/drawing/2014/main" id="{C9ABFD9E-82F0-40B7-82D1-D487F0E7BB00}"/>
                </a:ext>
              </a:extLst>
            </p:cNvPr>
            <p:cNvPicPr>
              <a:picLocks noChangeAspect="1"/>
            </p:cNvPicPr>
            <p:nvPr/>
          </p:nvPicPr>
          <p:blipFill rotWithShape="1">
            <a:blip r:embed="rId3">
              <a:extLst>
                <a:ext uri="{28A0092B-C50C-407E-A947-70E740481C1C}">
                  <a14:useLocalDpi xmlns:a14="http://schemas.microsoft.com/office/drawing/2010/main" val="0"/>
                </a:ext>
              </a:extLst>
            </a:blip>
            <a:srcRect b="8722"/>
            <a:stretch/>
          </p:blipFill>
          <p:spPr>
            <a:xfrm>
              <a:off x="4661107" y="2316047"/>
              <a:ext cx="3314286" cy="2941754"/>
            </a:xfrm>
            <a:prstGeom prst="rect">
              <a:avLst/>
            </a:prstGeom>
          </p:spPr>
        </p:pic>
        <p:sp>
          <p:nvSpPr>
            <p:cNvPr id="13" name="TextBox 12">
              <a:extLst>
                <a:ext uri="{FF2B5EF4-FFF2-40B4-BE49-F238E27FC236}">
                  <a16:creationId xmlns:a16="http://schemas.microsoft.com/office/drawing/2014/main" id="{D46A942D-D267-4AB0-9A03-B9F4265B499E}"/>
                </a:ext>
              </a:extLst>
            </p:cNvPr>
            <p:cNvSpPr txBox="1"/>
            <p:nvPr/>
          </p:nvSpPr>
          <p:spPr>
            <a:xfrm>
              <a:off x="5116639" y="5257801"/>
              <a:ext cx="2166205" cy="280491"/>
            </a:xfrm>
            <a:prstGeom prst="rect">
              <a:avLst/>
            </a:prstGeom>
            <a:noFill/>
          </p:spPr>
          <p:txBody>
            <a:bodyPr wrap="none" rtlCol="0">
              <a:spAutoFit/>
            </a:bodyPr>
            <a:lstStyle/>
            <a:p>
              <a:r>
                <a:rPr lang="en-US" altLang="zh-CN" sz="1400" dirty="0">
                  <a:latin typeface="微软雅黑" panose="020B0503020204020204" pitchFamily="34" charset="-122"/>
                  <a:ea typeface="微软雅黑" panose="020B0503020204020204" pitchFamily="34" charset="-122"/>
                </a:rPr>
                <a:t>MAC </a:t>
              </a:r>
              <a:r>
                <a:rPr lang="zh-CN" altLang="en-US" sz="1400" dirty="0">
                  <a:latin typeface="微软雅黑" panose="020B0503020204020204" pitchFamily="34" charset="-122"/>
                  <a:ea typeface="微软雅黑" panose="020B0503020204020204" pitchFamily="34" charset="-122"/>
                </a:rPr>
                <a:t>地址查找表的老化操作</a:t>
              </a:r>
            </a:p>
          </p:txBody>
        </p:sp>
      </p:grpSp>
      <p:sp>
        <p:nvSpPr>
          <p:cNvPr id="11" name="灯片编号占位符 60">
            <a:extLst>
              <a:ext uri="{FF2B5EF4-FFF2-40B4-BE49-F238E27FC236}">
                <a16:creationId xmlns:a16="http://schemas.microsoft.com/office/drawing/2014/main" id="{87D159F7-53E1-4FDD-A070-B81B92E99D8D}"/>
              </a:ext>
            </a:extLst>
          </p:cNvPr>
          <p:cNvSpPr>
            <a:spLocks noGrp="1"/>
          </p:cNvSpPr>
          <p:nvPr>
            <p:ph type="sldNum" sz="quarter" idx="12"/>
          </p:nvPr>
        </p:nvSpPr>
        <p:spPr>
          <a:xfrm>
            <a:off x="8173616" y="313200"/>
            <a:ext cx="1010139" cy="338554"/>
          </a:xfrm>
        </p:spPr>
        <p:txBody>
          <a:bodyPr/>
          <a:lstStyle/>
          <a:p>
            <a:fld id="{54BD5A17-3153-4A95-988E-B577C14000F1}" type="slidenum">
              <a:rPr lang="en-US" altLang="zh-CN" smtClean="0"/>
              <a:pPr/>
              <a:t>36</a:t>
            </a:fld>
            <a:endParaRPr lang="en-US" altLang="zh-CN" dirty="0"/>
          </a:p>
        </p:txBody>
      </p:sp>
    </p:spTree>
    <p:extLst>
      <p:ext uri="{BB962C8B-B14F-4D97-AF65-F5344CB8AC3E}">
        <p14:creationId xmlns:p14="http://schemas.microsoft.com/office/powerpoint/2010/main" val="220779950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BB7544C-48A8-448E-BEAE-31FAC771E596}"/>
              </a:ext>
            </a:extLst>
          </p:cNvPr>
          <p:cNvSpPr>
            <a:spLocks noGrp="1"/>
          </p:cNvSpPr>
          <p:nvPr>
            <p:ph sz="quarter" idx="10"/>
          </p:nvPr>
        </p:nvSpPr>
        <p:spPr>
          <a:xfrm>
            <a:off x="571849" y="4224990"/>
            <a:ext cx="2567031" cy="1859263"/>
          </a:xfrm>
        </p:spPr>
        <p:txBody>
          <a:bodyPr/>
          <a:lstStyle/>
          <a:p>
            <a:pPr marL="0" indent="0">
              <a:buNone/>
            </a:pPr>
            <a:endParaRPr lang="en-US" altLang="zh-CN" sz="1800"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zh-CN" altLang="en-US" dirty="0">
              <a:latin typeface="微软雅黑" panose="020B0503020204020204" pitchFamily="34" charset="-122"/>
              <a:ea typeface="微软雅黑" panose="020B0503020204020204" pitchFamily="34" charset="-122"/>
            </a:endParaRPr>
          </a:p>
        </p:txBody>
      </p:sp>
      <p:sp>
        <p:nvSpPr>
          <p:cNvPr id="5" name="Title 2">
            <a:extLst>
              <a:ext uri="{FF2B5EF4-FFF2-40B4-BE49-F238E27FC236}">
                <a16:creationId xmlns:a16="http://schemas.microsoft.com/office/drawing/2014/main" id="{B013E1FD-E588-451D-9BA9-288260702B04}"/>
              </a:ext>
            </a:extLst>
          </p:cNvPr>
          <p:cNvSpPr>
            <a:spLocks noGrp="1"/>
          </p:cNvSpPr>
          <p:nvPr>
            <p:ph type="title"/>
          </p:nvPr>
        </p:nvSpPr>
        <p:spPr>
          <a:xfrm>
            <a:off x="261938" y="976313"/>
            <a:ext cx="8556625" cy="574675"/>
          </a:xfrm>
        </p:spPr>
        <p:txBody>
          <a:bodyPr>
            <a:normAutofit fontScale="90000"/>
          </a:bodyPr>
          <a:lstStyle/>
          <a:p>
            <a:r>
              <a:rPr lang="zh-CN" altLang="en-US" dirty="0">
                <a:latin typeface="微软雅黑" panose="020B0503020204020204" pitchFamily="34" charset="-122"/>
                <a:ea typeface="微软雅黑" panose="020B0503020204020204" pitchFamily="34" charset="-122"/>
              </a:rPr>
              <a:t>研究内容三  基于</a:t>
            </a:r>
            <a:r>
              <a:rPr lang="en-US" altLang="zh-CN" dirty="0">
                <a:latin typeface="微软雅黑" panose="020B0503020204020204" pitchFamily="34" charset="-122"/>
                <a:ea typeface="微软雅黑" panose="020B0503020204020204" pitchFamily="34" charset="-122"/>
              </a:rPr>
              <a:t>VQSA</a:t>
            </a:r>
            <a:r>
              <a:rPr lang="zh-CN" altLang="en-US" dirty="0">
                <a:latin typeface="微软雅黑" panose="020B0503020204020204" pitchFamily="34" charset="-122"/>
                <a:ea typeface="微软雅黑" panose="020B0503020204020204" pitchFamily="34" charset="-122"/>
              </a:rPr>
              <a:t>的</a:t>
            </a:r>
            <a:r>
              <a:rPr lang="en-US" altLang="zh-CN" dirty="0">
                <a:latin typeface="微软雅黑" panose="020B0503020204020204" pitchFamily="34" charset="-122"/>
                <a:ea typeface="微软雅黑" panose="020B0503020204020204" pitchFamily="34" charset="-122"/>
              </a:rPr>
              <a:t>TSN</a:t>
            </a:r>
            <a:r>
              <a:rPr lang="zh-CN" altLang="en-US" dirty="0">
                <a:latin typeface="微软雅黑" panose="020B0503020204020204" pitchFamily="34" charset="-122"/>
                <a:ea typeface="微软雅黑" panose="020B0503020204020204" pitchFamily="34" charset="-122"/>
              </a:rPr>
              <a:t>交换</a:t>
            </a:r>
            <a:r>
              <a:rPr lang="en-US" altLang="zh-CN" dirty="0">
                <a:latin typeface="微软雅黑" panose="020B0503020204020204" pitchFamily="34" charset="-122"/>
                <a:ea typeface="微软雅黑" panose="020B0503020204020204" pitchFamily="34" charset="-122"/>
              </a:rPr>
              <a:t>IP</a:t>
            </a:r>
            <a:r>
              <a:rPr lang="zh-CN" altLang="en-US" dirty="0">
                <a:latin typeface="微软雅黑" panose="020B0503020204020204" pitchFamily="34" charset="-122"/>
                <a:ea typeface="微软雅黑" panose="020B0503020204020204" pitchFamily="34" charset="-122"/>
              </a:rPr>
              <a:t>实现与测试</a:t>
            </a:r>
          </a:p>
        </p:txBody>
      </p:sp>
      <p:pic>
        <p:nvPicPr>
          <p:cNvPr id="44" name="Picture 43">
            <a:extLst>
              <a:ext uri="{FF2B5EF4-FFF2-40B4-BE49-F238E27FC236}">
                <a16:creationId xmlns:a16="http://schemas.microsoft.com/office/drawing/2014/main" id="{063D2ECB-B06A-4EA2-97BC-ACF6EECA7D23}"/>
              </a:ext>
            </a:extLst>
          </p:cNvPr>
          <p:cNvPicPr>
            <a:picLocks noChangeAspect="1"/>
          </p:cNvPicPr>
          <p:nvPr/>
        </p:nvPicPr>
        <p:blipFill>
          <a:blip r:embed="rId3"/>
          <a:stretch>
            <a:fillRect/>
          </a:stretch>
        </p:blipFill>
        <p:spPr>
          <a:xfrm>
            <a:off x="4035105" y="2227627"/>
            <a:ext cx="5108895" cy="2046957"/>
          </a:xfrm>
          <a:prstGeom prst="rect">
            <a:avLst/>
          </a:prstGeom>
        </p:spPr>
      </p:pic>
      <p:sp>
        <p:nvSpPr>
          <p:cNvPr id="46" name="Content Placeholder 1">
            <a:extLst>
              <a:ext uri="{FF2B5EF4-FFF2-40B4-BE49-F238E27FC236}">
                <a16:creationId xmlns:a16="http://schemas.microsoft.com/office/drawing/2014/main" id="{DC8FF2BD-09EC-47F6-991B-7AEC336A583B}"/>
              </a:ext>
            </a:extLst>
          </p:cNvPr>
          <p:cNvSpPr txBox="1">
            <a:spLocks/>
          </p:cNvSpPr>
          <p:nvPr/>
        </p:nvSpPr>
        <p:spPr>
          <a:xfrm>
            <a:off x="283625" y="2633010"/>
            <a:ext cx="3751480" cy="4504166"/>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r>
              <a:rPr lang="zh-CN" altLang="en-US" sz="1400" b="1" dirty="0">
                <a:latin typeface="微软雅黑" panose="020B0503020204020204" pitchFamily="34" charset="-122"/>
                <a:ea typeface="微软雅黑" panose="020B0503020204020204" pitchFamily="34" charset="-122"/>
              </a:rPr>
              <a:t>时钟模块</a:t>
            </a:r>
            <a:endParaRPr lang="en-US" altLang="zh-CN" sz="1400" b="1" dirty="0">
              <a:latin typeface="微软雅黑" panose="020B0503020204020204" pitchFamily="34" charset="-122"/>
              <a:ea typeface="微软雅黑" panose="020B0503020204020204" pitchFamily="34" charset="-122"/>
            </a:endParaRPr>
          </a:p>
          <a:p>
            <a:pPr marL="457200" lvl="1" indent="0">
              <a:buNone/>
            </a:pPr>
            <a:r>
              <a:rPr lang="zh-CN" altLang="en-US" sz="1400" dirty="0">
                <a:latin typeface="微软雅黑" panose="020B0503020204020204" pitchFamily="34" charset="-122"/>
                <a:ea typeface="微软雅黑" panose="020B0503020204020204" pitchFamily="34" charset="-122"/>
              </a:rPr>
              <a:t>功能：为</a:t>
            </a:r>
            <a:r>
              <a:rPr lang="en-US" altLang="zh-CN" sz="1400" dirty="0">
                <a:latin typeface="微软雅黑" panose="020B0503020204020204" pitchFamily="34" charset="-122"/>
                <a:ea typeface="微软雅黑" panose="020B0503020204020204" pitchFamily="34" charset="-122"/>
              </a:rPr>
              <a:t>TSN</a:t>
            </a:r>
            <a:r>
              <a:rPr lang="zh-CN" altLang="en-US" sz="1400" dirty="0">
                <a:latin typeface="微软雅黑" panose="020B0503020204020204" pitchFamily="34" charset="-122"/>
                <a:ea typeface="微软雅黑" panose="020B0503020204020204" pitchFamily="34" charset="-122"/>
              </a:rPr>
              <a:t>设备提供时钟基准</a:t>
            </a:r>
            <a:endParaRPr lang="en-US" altLang="zh-CN" sz="1400" dirty="0">
              <a:latin typeface="微软雅黑" panose="020B0503020204020204" pitchFamily="34" charset="-122"/>
              <a:ea typeface="微软雅黑" panose="020B0503020204020204" pitchFamily="34" charset="-122"/>
            </a:endParaRPr>
          </a:p>
          <a:p>
            <a:pPr marL="457200" lvl="1" indent="0">
              <a:buNone/>
            </a:pPr>
            <a:r>
              <a:rPr lang="zh-CN" altLang="en-US" sz="1400" dirty="0">
                <a:latin typeface="微软雅黑" panose="020B0503020204020204" pitchFamily="34" charset="-122"/>
                <a:ea typeface="微软雅黑" panose="020B0503020204020204" pitchFamily="34" charset="-122"/>
              </a:rPr>
              <a:t>操作：计时、时钟同步</a:t>
            </a:r>
            <a:endParaRPr lang="en-US" altLang="zh-CN" sz="1400" dirty="0">
              <a:latin typeface="微软雅黑" panose="020B0503020204020204" pitchFamily="34" charset="-122"/>
              <a:ea typeface="微软雅黑" panose="020B0503020204020204" pitchFamily="34" charset="-122"/>
            </a:endParaRPr>
          </a:p>
          <a:p>
            <a:pPr>
              <a:buFont typeface="Wingdings" panose="05000000000000000000" pitchFamily="2" charset="2"/>
              <a:buChar char="Ø"/>
            </a:pPr>
            <a:r>
              <a:rPr lang="en-US" altLang="zh-CN" sz="1400" b="1" dirty="0">
                <a:latin typeface="微软雅黑" panose="020B0503020204020204" pitchFamily="34" charset="-122"/>
                <a:ea typeface="微软雅黑" panose="020B0503020204020204" pitchFamily="34" charset="-122"/>
              </a:rPr>
              <a:t>MAC</a:t>
            </a:r>
            <a:r>
              <a:rPr lang="zh-CN" altLang="en-US" sz="1400" b="1" dirty="0">
                <a:latin typeface="微软雅黑" panose="020B0503020204020204" pitchFamily="34" charset="-122"/>
                <a:ea typeface="微软雅黑" panose="020B0503020204020204" pitchFamily="34" charset="-122"/>
              </a:rPr>
              <a:t>地址查找表</a:t>
            </a:r>
            <a:endParaRPr lang="en-US" altLang="zh-CN" sz="1400" b="1" dirty="0">
              <a:latin typeface="微软雅黑" panose="020B0503020204020204" pitchFamily="34" charset="-122"/>
              <a:ea typeface="微软雅黑" panose="020B0503020204020204" pitchFamily="34" charset="-122"/>
            </a:endParaRPr>
          </a:p>
          <a:p>
            <a:pPr marL="457200" lvl="1" indent="0">
              <a:buNone/>
            </a:pPr>
            <a:r>
              <a:rPr lang="zh-CN" altLang="en-US" sz="1400" dirty="0">
                <a:latin typeface="微软雅黑" panose="020B0503020204020204" pitchFamily="34" charset="-122"/>
                <a:ea typeface="微软雅黑" panose="020B0503020204020204" pitchFamily="34" charset="-122"/>
              </a:rPr>
              <a:t>功能：根据数据包中的目的</a:t>
            </a:r>
            <a:r>
              <a:rPr lang="en-US" altLang="zh-CN" sz="1400" dirty="0">
                <a:latin typeface="微软雅黑" panose="020B0503020204020204" pitchFamily="34" charset="-122"/>
                <a:ea typeface="微软雅黑" panose="020B0503020204020204" pitchFamily="34" charset="-122"/>
              </a:rPr>
              <a:t>MAC</a:t>
            </a:r>
            <a:r>
              <a:rPr lang="zh-CN" altLang="en-US" sz="1400" dirty="0">
                <a:latin typeface="微软雅黑" panose="020B0503020204020204" pitchFamily="34" charset="-122"/>
                <a:ea typeface="微软雅黑" panose="020B0503020204020204" pitchFamily="34" charset="-122"/>
              </a:rPr>
              <a:t>地址查找转发端口</a:t>
            </a:r>
            <a:endParaRPr lang="en-US" altLang="zh-CN" sz="1400" dirty="0">
              <a:latin typeface="微软雅黑" panose="020B0503020204020204" pitchFamily="34" charset="-122"/>
              <a:ea typeface="微软雅黑" panose="020B0503020204020204" pitchFamily="34" charset="-122"/>
            </a:endParaRPr>
          </a:p>
          <a:p>
            <a:pPr marL="457200" lvl="1" indent="0">
              <a:buNone/>
            </a:pPr>
            <a:r>
              <a:rPr lang="zh-CN" altLang="en-US" sz="1400" dirty="0">
                <a:latin typeface="微软雅黑" panose="020B0503020204020204" pitchFamily="34" charset="-122"/>
                <a:ea typeface="微软雅黑" panose="020B0503020204020204" pitchFamily="34" charset="-122"/>
              </a:rPr>
              <a:t>操作：学习、查找、老化</a:t>
            </a:r>
            <a:endParaRPr lang="en-US" altLang="zh-CN" sz="1400" dirty="0">
              <a:latin typeface="微软雅黑" panose="020B0503020204020204" pitchFamily="34" charset="-122"/>
              <a:ea typeface="微软雅黑" panose="020B0503020204020204" pitchFamily="34" charset="-122"/>
            </a:endParaRPr>
          </a:p>
          <a:p>
            <a:pPr marL="457200" lvl="1" indent="0">
              <a:buNone/>
            </a:pPr>
            <a:r>
              <a:rPr lang="zh-CN" altLang="en-US" sz="1400" b="1" dirty="0">
                <a:latin typeface="微软雅黑" panose="020B0503020204020204" pitchFamily="34" charset="-122"/>
                <a:ea typeface="微软雅黑" panose="020B0503020204020204" pitchFamily="34" charset="-122"/>
              </a:rPr>
              <a:t>提取信息：目的端口号</a:t>
            </a:r>
            <a:endParaRPr lang="en-US" altLang="zh-CN" sz="1400" b="1" dirty="0">
              <a:latin typeface="微软雅黑" panose="020B0503020204020204" pitchFamily="34" charset="-122"/>
              <a:ea typeface="微软雅黑" panose="020B0503020204020204" pitchFamily="34" charset="-122"/>
            </a:endParaRPr>
          </a:p>
          <a:p>
            <a:pPr>
              <a:buFont typeface="Wingdings" panose="05000000000000000000" pitchFamily="2" charset="2"/>
              <a:buChar char="Ø"/>
            </a:pPr>
            <a:r>
              <a:rPr lang="en-US" altLang="zh-CN" sz="1400" b="1" dirty="0">
                <a:latin typeface="微软雅黑" panose="020B0503020204020204" pitchFamily="34" charset="-122"/>
                <a:ea typeface="微软雅黑" panose="020B0503020204020204" pitchFamily="34" charset="-122"/>
              </a:rPr>
              <a:t>VLAN</a:t>
            </a:r>
            <a:r>
              <a:rPr lang="zh-CN" altLang="en-US" sz="1400" b="1" dirty="0">
                <a:latin typeface="微软雅黑" panose="020B0503020204020204" pitchFamily="34" charset="-122"/>
                <a:ea typeface="微软雅黑" panose="020B0503020204020204" pitchFamily="34" charset="-122"/>
              </a:rPr>
              <a:t>查找表</a:t>
            </a:r>
          </a:p>
          <a:p>
            <a:pPr marL="457200" lvl="1" indent="0">
              <a:buNone/>
            </a:pPr>
            <a:r>
              <a:rPr lang="zh-CN" altLang="en-US" sz="1400" dirty="0">
                <a:latin typeface="微软雅黑" panose="020B0503020204020204" pitchFamily="34" charset="-122"/>
                <a:ea typeface="微软雅黑" panose="020B0503020204020204" pitchFamily="34" charset="-122"/>
              </a:rPr>
              <a:t>功能：</a:t>
            </a:r>
            <a:r>
              <a:rPr lang="en-US" altLang="zh-CN" sz="1400" dirty="0">
                <a:latin typeface="微软雅黑" panose="020B0503020204020204" pitchFamily="34" charset="-122"/>
                <a:ea typeface="微软雅黑" panose="020B0503020204020204" pitchFamily="34" charset="-122"/>
              </a:rPr>
              <a:t>TSN </a:t>
            </a:r>
            <a:r>
              <a:rPr lang="zh-CN" altLang="en-US" sz="1400" dirty="0">
                <a:latin typeface="微软雅黑" panose="020B0503020204020204" pitchFamily="34" charset="-122"/>
                <a:ea typeface="微软雅黑" panose="020B0503020204020204" pitchFamily="34" charset="-122"/>
              </a:rPr>
              <a:t>根据</a:t>
            </a:r>
            <a:r>
              <a:rPr lang="en-US" altLang="zh-CN" sz="1400" dirty="0">
                <a:latin typeface="微软雅黑" panose="020B0503020204020204" pitchFamily="34" charset="-122"/>
                <a:ea typeface="微软雅黑" panose="020B0503020204020204" pitchFamily="34" charset="-122"/>
              </a:rPr>
              <a:t>VLAN</a:t>
            </a:r>
            <a:r>
              <a:rPr lang="zh-CN" altLang="en-US" sz="1400" dirty="0">
                <a:latin typeface="微软雅黑" panose="020B0503020204020204" pitchFamily="34" charset="-122"/>
                <a:ea typeface="微软雅黑" panose="020B0503020204020204" pitchFamily="34" charset="-122"/>
              </a:rPr>
              <a:t>标签中的优先级（</a:t>
            </a:r>
            <a:r>
              <a:rPr lang="en-US" altLang="zh-CN" sz="1400" dirty="0">
                <a:latin typeface="微软雅黑" panose="020B0503020204020204" pitchFamily="34" charset="-122"/>
                <a:ea typeface="微软雅黑" panose="020B0503020204020204" pitchFamily="34" charset="-122"/>
              </a:rPr>
              <a:t>PRI</a:t>
            </a:r>
            <a:r>
              <a:rPr lang="zh-CN" altLang="en-US" sz="1400" dirty="0">
                <a:latin typeface="微软雅黑" panose="020B0503020204020204" pitchFamily="34" charset="-122"/>
                <a:ea typeface="微软雅黑" panose="020B0503020204020204" pitchFamily="34" charset="-122"/>
              </a:rPr>
              <a:t>）字段区分数据类型</a:t>
            </a:r>
            <a:endParaRPr lang="en-US" altLang="zh-CN" sz="1400" dirty="0">
              <a:latin typeface="微软雅黑" panose="020B0503020204020204" pitchFamily="34" charset="-122"/>
              <a:ea typeface="微软雅黑" panose="020B0503020204020204" pitchFamily="34" charset="-122"/>
            </a:endParaRPr>
          </a:p>
          <a:p>
            <a:pPr marL="457200" lvl="1" indent="0">
              <a:buNone/>
            </a:pPr>
            <a:r>
              <a:rPr lang="zh-CN" altLang="en-US" sz="1400" dirty="0">
                <a:latin typeface="微软雅黑" panose="020B0503020204020204" pitchFamily="34" charset="-122"/>
                <a:ea typeface="微软雅黑" panose="020B0503020204020204" pitchFamily="34" charset="-122"/>
              </a:rPr>
              <a:t>操作：更新、查找</a:t>
            </a:r>
            <a:endParaRPr lang="en-US" altLang="zh-CN" sz="1400" dirty="0">
              <a:latin typeface="微软雅黑" panose="020B0503020204020204" pitchFamily="34" charset="-122"/>
              <a:ea typeface="微软雅黑" panose="020B0503020204020204" pitchFamily="34" charset="-122"/>
            </a:endParaRPr>
          </a:p>
          <a:p>
            <a:pPr marL="457200" lvl="1" indent="0">
              <a:buNone/>
            </a:pPr>
            <a:r>
              <a:rPr lang="zh-CN" altLang="en-US" sz="1400" b="1" dirty="0">
                <a:latin typeface="微软雅黑" panose="020B0503020204020204" pitchFamily="34" charset="-122"/>
                <a:ea typeface="微软雅黑" panose="020B0503020204020204" pitchFamily="34" charset="-122"/>
              </a:rPr>
              <a:t>提取信息：数据优先级</a:t>
            </a:r>
            <a:endParaRPr lang="en-US" altLang="zh-CN" sz="1400" b="1" dirty="0">
              <a:latin typeface="微软雅黑" panose="020B0503020204020204" pitchFamily="34" charset="-122"/>
              <a:ea typeface="微软雅黑" panose="020B0503020204020204" pitchFamily="34" charset="-122"/>
            </a:endParaRPr>
          </a:p>
          <a:p>
            <a:pPr marL="0" indent="0">
              <a:buNone/>
            </a:pPr>
            <a:endParaRPr lang="en-US" altLang="zh-CN" sz="1400" b="1" dirty="0">
              <a:latin typeface="微软雅黑" panose="020B0503020204020204" pitchFamily="34" charset="-122"/>
              <a:ea typeface="微软雅黑" panose="020B0503020204020204" pitchFamily="34" charset="-122"/>
            </a:endParaRPr>
          </a:p>
          <a:p>
            <a:pPr marL="0" indent="0">
              <a:buNone/>
            </a:pPr>
            <a:endParaRPr lang="en-US" altLang="zh-CN" sz="1400" dirty="0">
              <a:latin typeface="微软雅黑" panose="020B0503020204020204" pitchFamily="34" charset="-122"/>
              <a:ea typeface="微软雅黑" panose="020B0503020204020204" pitchFamily="34" charset="-122"/>
            </a:endParaRPr>
          </a:p>
          <a:p>
            <a:pPr marL="0" indent="0">
              <a:buNone/>
            </a:pPr>
            <a:endParaRPr lang="en-US" altLang="zh-CN" sz="1800"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zh-CN" altLang="en-US" dirty="0">
              <a:latin typeface="微软雅黑" panose="020B0503020204020204" pitchFamily="34" charset="-122"/>
              <a:ea typeface="微软雅黑" panose="020B0503020204020204" pitchFamily="34" charset="-122"/>
            </a:endParaRPr>
          </a:p>
        </p:txBody>
      </p:sp>
      <p:sp>
        <p:nvSpPr>
          <p:cNvPr id="47" name="TextBox 46">
            <a:extLst>
              <a:ext uri="{FF2B5EF4-FFF2-40B4-BE49-F238E27FC236}">
                <a16:creationId xmlns:a16="http://schemas.microsoft.com/office/drawing/2014/main" id="{77DBBAE4-48ED-49E9-B07E-9BEDA52E4388}"/>
              </a:ext>
            </a:extLst>
          </p:cNvPr>
          <p:cNvSpPr txBox="1"/>
          <p:nvPr/>
        </p:nvSpPr>
        <p:spPr>
          <a:xfrm>
            <a:off x="5383289" y="4316975"/>
            <a:ext cx="2493974" cy="307777"/>
          </a:xfrm>
          <a:prstGeom prst="rect">
            <a:avLst/>
          </a:prstGeom>
          <a:noFill/>
        </p:spPr>
        <p:txBody>
          <a:bodyPr wrap="square" rtlCol="0">
            <a:spAutoFit/>
          </a:bodyPr>
          <a:lstStyle/>
          <a:p>
            <a:r>
              <a:rPr lang="zh-CN" altLang="en-US" sz="1400" dirty="0">
                <a:latin typeface="微软雅黑" panose="020B0503020204020204" pitchFamily="34" charset="-122"/>
                <a:ea typeface="微软雅黑" panose="020B0503020204020204" pitchFamily="34" charset="-122"/>
              </a:rPr>
              <a:t>    以太网</a:t>
            </a:r>
            <a:r>
              <a:rPr lang="en-US" altLang="zh-CN" sz="1400" dirty="0">
                <a:latin typeface="微软雅黑" panose="020B0503020204020204" pitchFamily="34" charset="-122"/>
                <a:ea typeface="微软雅黑" panose="020B0503020204020204" pitchFamily="34" charset="-122"/>
              </a:rPr>
              <a:t>MAC</a:t>
            </a:r>
            <a:r>
              <a:rPr lang="zh-CN" altLang="en-US" sz="1400" dirty="0">
                <a:latin typeface="微软雅黑" panose="020B0503020204020204" pitchFamily="34" charset="-122"/>
                <a:ea typeface="微软雅黑" panose="020B0503020204020204" pitchFamily="34" charset="-122"/>
              </a:rPr>
              <a:t>层数据帧格式</a:t>
            </a:r>
          </a:p>
        </p:txBody>
      </p:sp>
      <p:sp>
        <p:nvSpPr>
          <p:cNvPr id="48" name="Content Placeholder 1">
            <a:extLst>
              <a:ext uri="{FF2B5EF4-FFF2-40B4-BE49-F238E27FC236}">
                <a16:creationId xmlns:a16="http://schemas.microsoft.com/office/drawing/2014/main" id="{B21A5A94-5553-4761-82D9-2529FA02F3CF}"/>
              </a:ext>
            </a:extLst>
          </p:cNvPr>
          <p:cNvSpPr txBox="1">
            <a:spLocks/>
          </p:cNvSpPr>
          <p:nvPr/>
        </p:nvSpPr>
        <p:spPr>
          <a:xfrm>
            <a:off x="4191726" y="4732484"/>
            <a:ext cx="4795652" cy="184448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r>
              <a:rPr lang="zh-CN" altLang="en-US" sz="1400" b="1" dirty="0">
                <a:latin typeface="微软雅黑" panose="020B0503020204020204" pitchFamily="34" charset="-122"/>
                <a:ea typeface="微软雅黑" panose="020B0503020204020204" pitchFamily="34" charset="-122"/>
              </a:rPr>
              <a:t>排队属性分配模块</a:t>
            </a:r>
            <a:endParaRPr lang="en-US" altLang="zh-CN" sz="1400" b="1" dirty="0">
              <a:latin typeface="微软雅黑" panose="020B0503020204020204" pitchFamily="34" charset="-122"/>
              <a:ea typeface="微软雅黑" panose="020B0503020204020204" pitchFamily="34" charset="-122"/>
            </a:endParaRPr>
          </a:p>
          <a:p>
            <a:pPr marL="457200" lvl="1" indent="0">
              <a:buNone/>
            </a:pPr>
            <a:r>
              <a:rPr lang="zh-CN" altLang="en-US" sz="1400" dirty="0">
                <a:latin typeface="微软雅黑" panose="020B0503020204020204" pitchFamily="34" charset="-122"/>
                <a:ea typeface="微软雅黑" panose="020B0503020204020204" pitchFamily="34" charset="-122"/>
              </a:rPr>
              <a:t>功能：根据数据类型（</a:t>
            </a:r>
            <a:r>
              <a:rPr lang="en-US" altLang="zh-CN" sz="1400" dirty="0">
                <a:latin typeface="微软雅黑" panose="020B0503020204020204" pitchFamily="34" charset="-122"/>
                <a:ea typeface="微软雅黑" panose="020B0503020204020204" pitchFamily="34" charset="-122"/>
              </a:rPr>
              <a:t> VLAN</a:t>
            </a:r>
            <a:r>
              <a:rPr lang="zh-CN" altLang="en-US" sz="1400" dirty="0">
                <a:latin typeface="微软雅黑" panose="020B0503020204020204" pitchFamily="34" charset="-122"/>
                <a:ea typeface="微软雅黑" panose="020B0503020204020204" pitchFamily="34" charset="-122"/>
              </a:rPr>
              <a:t>中的</a:t>
            </a:r>
            <a:r>
              <a:rPr lang="en-US" altLang="zh-CN" sz="1400" dirty="0">
                <a:latin typeface="微软雅黑" panose="020B0503020204020204" pitchFamily="34" charset="-122"/>
                <a:ea typeface="微软雅黑" panose="020B0503020204020204" pitchFamily="34" charset="-122"/>
              </a:rPr>
              <a:t>PRI</a:t>
            </a:r>
            <a:r>
              <a:rPr lang="zh-CN" altLang="en-US" sz="1400" dirty="0">
                <a:latin typeface="微软雅黑" panose="020B0503020204020204" pitchFamily="34" charset="-122"/>
                <a:ea typeface="微软雅黑" panose="020B0503020204020204" pitchFamily="34" charset="-122"/>
              </a:rPr>
              <a:t>字段）为数据分配</a:t>
            </a:r>
            <a:r>
              <a:rPr lang="zh-CN" altLang="en-US" sz="1400" b="1" dirty="0">
                <a:latin typeface="微软雅黑" panose="020B0503020204020204" pitchFamily="34" charset="-122"/>
                <a:ea typeface="微软雅黑" panose="020B0503020204020204" pitchFamily="34" charset="-122"/>
              </a:rPr>
              <a:t>队列编号</a:t>
            </a:r>
            <a:r>
              <a:rPr lang="zh-CN" altLang="en-US" sz="1400" dirty="0">
                <a:latin typeface="微软雅黑" panose="020B0503020204020204" pitchFamily="34" charset="-122"/>
                <a:ea typeface="微软雅黑" panose="020B0503020204020204" pitchFamily="34" charset="-122"/>
              </a:rPr>
              <a:t>和</a:t>
            </a:r>
            <a:r>
              <a:rPr lang="zh-CN" altLang="en-US" sz="1400" b="1" dirty="0">
                <a:latin typeface="微软雅黑" panose="020B0503020204020204" pitchFamily="34" charset="-122"/>
                <a:ea typeface="微软雅黑" panose="020B0503020204020204" pitchFamily="34" charset="-122"/>
              </a:rPr>
              <a:t>排序值</a:t>
            </a:r>
            <a:endParaRPr lang="en-US" altLang="zh-CN" sz="1400" b="1" dirty="0">
              <a:latin typeface="微软雅黑" panose="020B0503020204020204" pitchFamily="34" charset="-122"/>
              <a:ea typeface="微软雅黑" panose="020B0503020204020204" pitchFamily="34" charset="-122"/>
            </a:endParaRPr>
          </a:p>
          <a:p>
            <a:pPr marL="457200" lvl="1" indent="0">
              <a:buNone/>
            </a:pPr>
            <a:r>
              <a:rPr lang="en-US" altLang="zh-CN" sz="1400" b="1" dirty="0">
                <a:latin typeface="微软雅黑" panose="020B0503020204020204" pitchFamily="34" charset="-122"/>
                <a:ea typeface="微软雅黑" panose="020B0503020204020204" pitchFamily="34" charset="-122"/>
              </a:rPr>
              <a:t>TT </a:t>
            </a:r>
            <a:r>
              <a:rPr lang="zh-CN" altLang="en-US" sz="1400" b="1" dirty="0">
                <a:latin typeface="微软雅黑" panose="020B0503020204020204" pitchFamily="34" charset="-122"/>
                <a:ea typeface="微软雅黑" panose="020B0503020204020204" pitchFamily="34" charset="-122"/>
              </a:rPr>
              <a:t>流</a:t>
            </a:r>
            <a:r>
              <a:rPr lang="en-US" altLang="zh-CN" sz="1400" b="1" dirty="0">
                <a:latin typeface="微软雅黑" panose="020B0503020204020204" pitchFamily="34" charset="-122"/>
                <a:ea typeface="微软雅黑" panose="020B0503020204020204" pitchFamily="34" charset="-122"/>
              </a:rPr>
              <a:t>   </a:t>
            </a:r>
            <a:r>
              <a:rPr lang="zh-CN" altLang="en-US" sz="1400" dirty="0">
                <a:latin typeface="微软雅黑" panose="020B0503020204020204" pitchFamily="34" charset="-122"/>
                <a:ea typeface="微软雅黑" panose="020B0503020204020204" pitchFamily="34" charset="-122"/>
              </a:rPr>
              <a:t>队列编号：根据调度算法结果分配；</a:t>
            </a:r>
            <a:endParaRPr lang="en-US" altLang="zh-CN" sz="1400" dirty="0">
              <a:latin typeface="微软雅黑" panose="020B0503020204020204" pitchFamily="34" charset="-122"/>
              <a:ea typeface="微软雅黑" panose="020B0503020204020204" pitchFamily="34" charset="-122"/>
            </a:endParaRPr>
          </a:p>
          <a:p>
            <a:pPr marL="457200" lvl="1" indent="0">
              <a:buNone/>
            </a:pPr>
            <a:r>
              <a:rPr lang="en-US" altLang="zh-CN" sz="1400" dirty="0">
                <a:latin typeface="微软雅黑" panose="020B0503020204020204" pitchFamily="34" charset="-122"/>
                <a:ea typeface="微软雅黑" panose="020B0503020204020204" pitchFamily="34" charset="-122"/>
              </a:rPr>
              <a:t>	       </a:t>
            </a:r>
            <a:r>
              <a:rPr lang="zh-CN" altLang="en-US" sz="1400" dirty="0">
                <a:latin typeface="微软雅黑" panose="020B0503020204020204" pitchFamily="34" charset="-122"/>
                <a:ea typeface="微软雅黑" panose="020B0503020204020204" pitchFamily="34" charset="-122"/>
              </a:rPr>
              <a:t>排序值</a:t>
            </a:r>
            <a:r>
              <a:rPr lang="en-US" altLang="zh-CN" sz="1400" dirty="0">
                <a:latin typeface="微软雅黑" panose="020B0503020204020204" pitchFamily="34" charset="-122"/>
                <a:ea typeface="微软雅黑" panose="020B0503020204020204" pitchFamily="34" charset="-122"/>
              </a:rPr>
              <a:t>=0</a:t>
            </a:r>
            <a:r>
              <a:rPr lang="zh-CN" altLang="en-US" sz="1400" dirty="0">
                <a:latin typeface="微软雅黑" panose="020B0503020204020204" pitchFamily="34" charset="-122"/>
                <a:ea typeface="微软雅黑" panose="020B0503020204020204" pitchFamily="34" charset="-122"/>
              </a:rPr>
              <a:t>；</a:t>
            </a:r>
            <a:endParaRPr lang="en-US" altLang="zh-CN" sz="1400" dirty="0">
              <a:latin typeface="微软雅黑" panose="020B0503020204020204" pitchFamily="34" charset="-122"/>
              <a:ea typeface="微软雅黑" panose="020B0503020204020204" pitchFamily="34" charset="-122"/>
            </a:endParaRPr>
          </a:p>
          <a:p>
            <a:pPr marL="457200" lvl="1" indent="0">
              <a:buNone/>
            </a:pPr>
            <a:r>
              <a:rPr lang="en-US" altLang="zh-CN" sz="1400" b="1" dirty="0">
                <a:latin typeface="微软雅黑" panose="020B0503020204020204" pitchFamily="34" charset="-122"/>
                <a:ea typeface="微软雅黑" panose="020B0503020204020204" pitchFamily="34" charset="-122"/>
              </a:rPr>
              <a:t>BE</a:t>
            </a:r>
            <a:r>
              <a:rPr lang="zh-CN" altLang="en-US" sz="1400" b="1" dirty="0">
                <a:latin typeface="微软雅黑" panose="020B0503020204020204" pitchFamily="34" charset="-122"/>
                <a:ea typeface="微软雅黑" panose="020B0503020204020204" pitchFamily="34" charset="-122"/>
              </a:rPr>
              <a:t>流</a:t>
            </a:r>
            <a:r>
              <a:rPr lang="en-US" altLang="zh-CN" sz="1400" b="1" dirty="0">
                <a:latin typeface="微软雅黑" panose="020B0503020204020204" pitchFamily="34" charset="-122"/>
                <a:ea typeface="微软雅黑" panose="020B0503020204020204" pitchFamily="34" charset="-122"/>
              </a:rPr>
              <a:t>   </a:t>
            </a:r>
            <a:r>
              <a:rPr lang="zh-CN" altLang="en-US" sz="1400" dirty="0">
                <a:latin typeface="微软雅黑" panose="020B0503020204020204" pitchFamily="34" charset="-122"/>
                <a:ea typeface="微软雅黑" panose="020B0503020204020204" pitchFamily="34" charset="-122"/>
              </a:rPr>
              <a:t>队列编号</a:t>
            </a:r>
            <a:r>
              <a:rPr lang="en-US" altLang="zh-CN" sz="1400" dirty="0">
                <a:latin typeface="微软雅黑" panose="020B0503020204020204" pitchFamily="34" charset="-122"/>
                <a:ea typeface="微软雅黑" panose="020B0503020204020204" pitchFamily="34" charset="-122"/>
              </a:rPr>
              <a:t>=7 </a:t>
            </a:r>
            <a:r>
              <a:rPr lang="zh-CN" altLang="en-US" sz="1400" dirty="0">
                <a:latin typeface="微软雅黑" panose="020B0503020204020204" pitchFamily="34" charset="-122"/>
                <a:ea typeface="微软雅黑" panose="020B0503020204020204" pitchFamily="34" charset="-122"/>
              </a:rPr>
              <a:t>；排序值</a:t>
            </a:r>
            <a:r>
              <a:rPr lang="en-US" altLang="zh-CN" sz="1400" dirty="0">
                <a:latin typeface="微软雅黑" panose="020B0503020204020204" pitchFamily="34" charset="-122"/>
                <a:ea typeface="微软雅黑" panose="020B0503020204020204" pitchFamily="34" charset="-122"/>
              </a:rPr>
              <a:t>=8-PRI</a:t>
            </a:r>
          </a:p>
          <a:p>
            <a:pPr marL="457200" lvl="1" indent="0">
              <a:buNone/>
            </a:pPr>
            <a:endParaRPr lang="en-US" altLang="zh-CN" sz="1400" dirty="0">
              <a:latin typeface="微软雅黑" panose="020B0503020204020204" pitchFamily="34" charset="-122"/>
              <a:ea typeface="微软雅黑" panose="020B0503020204020204" pitchFamily="34" charset="-122"/>
            </a:endParaRPr>
          </a:p>
          <a:p>
            <a:endParaRPr lang="en-US" altLang="zh-CN" sz="1400" dirty="0">
              <a:latin typeface="微软雅黑" panose="020B0503020204020204" pitchFamily="34" charset="-122"/>
              <a:ea typeface="微软雅黑" panose="020B0503020204020204" pitchFamily="34" charset="-122"/>
            </a:endParaRPr>
          </a:p>
        </p:txBody>
      </p:sp>
      <p:sp>
        <p:nvSpPr>
          <p:cNvPr id="10" name="Content Placeholder 1">
            <a:extLst>
              <a:ext uri="{FF2B5EF4-FFF2-40B4-BE49-F238E27FC236}">
                <a16:creationId xmlns:a16="http://schemas.microsoft.com/office/drawing/2014/main" id="{81942C19-3BEA-4552-A4A7-BFD85A96A14D}"/>
              </a:ext>
            </a:extLst>
          </p:cNvPr>
          <p:cNvSpPr txBox="1">
            <a:spLocks/>
          </p:cNvSpPr>
          <p:nvPr/>
        </p:nvSpPr>
        <p:spPr>
          <a:xfrm>
            <a:off x="494025" y="1685678"/>
            <a:ext cx="4470970" cy="947332"/>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b="1" dirty="0">
                <a:latin typeface="微软雅黑" panose="020B0503020204020204" pitchFamily="34" charset="-122"/>
                <a:ea typeface="微软雅黑" panose="020B0503020204020204" pitchFamily="34" charset="-122"/>
              </a:rPr>
              <a:t>一、基于</a:t>
            </a:r>
            <a:r>
              <a:rPr lang="en-US" altLang="zh-CN" b="1" dirty="0">
                <a:latin typeface="微软雅黑" panose="020B0503020204020204" pitchFamily="34" charset="-122"/>
                <a:ea typeface="微软雅黑" panose="020B0503020204020204" pitchFamily="34" charset="-122"/>
              </a:rPr>
              <a:t>VQSA </a:t>
            </a:r>
            <a:r>
              <a:rPr lang="zh-CN" altLang="en-US" b="1" dirty="0">
                <a:latin typeface="微软雅黑" panose="020B0503020204020204" pitchFamily="34" charset="-122"/>
                <a:ea typeface="微软雅黑" panose="020B0503020204020204" pitchFamily="34" charset="-122"/>
              </a:rPr>
              <a:t>的</a:t>
            </a:r>
            <a:r>
              <a:rPr lang="en-US" altLang="zh-CN" b="1" dirty="0">
                <a:latin typeface="微软雅黑" panose="020B0503020204020204" pitchFamily="34" charset="-122"/>
                <a:ea typeface="微软雅黑" panose="020B0503020204020204" pitchFamily="34" charset="-122"/>
              </a:rPr>
              <a:t>TSN</a:t>
            </a:r>
            <a:r>
              <a:rPr lang="zh-CN" altLang="en-US" b="1" dirty="0">
                <a:latin typeface="微软雅黑" panose="020B0503020204020204" pitchFamily="34" charset="-122"/>
                <a:ea typeface="微软雅黑" panose="020B0503020204020204" pitchFamily="34" charset="-122"/>
              </a:rPr>
              <a:t>交换</a:t>
            </a:r>
            <a:r>
              <a:rPr lang="en-US" altLang="zh-CN" b="1" dirty="0">
                <a:latin typeface="微软雅黑" panose="020B0503020204020204" pitchFamily="34" charset="-122"/>
                <a:ea typeface="微软雅黑" panose="020B0503020204020204" pitchFamily="34" charset="-122"/>
              </a:rPr>
              <a:t>IP </a:t>
            </a:r>
            <a:r>
              <a:rPr lang="zh-CN" altLang="en-US" b="1" dirty="0">
                <a:latin typeface="微软雅黑" panose="020B0503020204020204" pitchFamily="34" charset="-122"/>
                <a:ea typeface="微软雅黑" panose="020B0503020204020204" pitchFamily="34" charset="-122"/>
              </a:rPr>
              <a:t>设计</a:t>
            </a:r>
            <a:endParaRPr lang="en-US" altLang="zh-CN" b="1" dirty="0">
              <a:latin typeface="微软雅黑" panose="020B0503020204020204" pitchFamily="34" charset="-122"/>
              <a:ea typeface="微软雅黑" panose="020B0503020204020204" pitchFamily="34" charset="-122"/>
            </a:endParaRPr>
          </a:p>
          <a:p>
            <a:pPr marL="342900" indent="-342900">
              <a:buFont typeface="+mj-lt"/>
              <a:buAutoNum type="arabicPeriod"/>
            </a:pPr>
            <a:r>
              <a:rPr lang="zh-CN" altLang="en-US" sz="1800" b="1" dirty="0">
                <a:latin typeface="微软雅黑" panose="020B0503020204020204" pitchFamily="34" charset="-122"/>
                <a:ea typeface="微软雅黑" panose="020B0503020204020204" pitchFamily="34" charset="-122"/>
              </a:rPr>
              <a:t>数据信息模块设计及仿真</a:t>
            </a:r>
          </a:p>
          <a:p>
            <a:pPr marL="0" indent="0">
              <a:buNone/>
            </a:pPr>
            <a:endParaRPr lang="en-US" altLang="zh-CN" sz="1800" b="1" dirty="0">
              <a:latin typeface="微软雅黑" panose="020B0503020204020204" pitchFamily="34" charset="-122"/>
              <a:ea typeface="微软雅黑" panose="020B0503020204020204" pitchFamily="34" charset="-122"/>
            </a:endParaRPr>
          </a:p>
        </p:txBody>
      </p:sp>
      <p:sp>
        <p:nvSpPr>
          <p:cNvPr id="3" name="椭圆 2">
            <a:extLst>
              <a:ext uri="{FF2B5EF4-FFF2-40B4-BE49-F238E27FC236}">
                <a16:creationId xmlns:a16="http://schemas.microsoft.com/office/drawing/2014/main" id="{E743F330-4A55-4DFD-A31F-748DF65DFC4B}"/>
              </a:ext>
            </a:extLst>
          </p:cNvPr>
          <p:cNvSpPr/>
          <p:nvPr/>
        </p:nvSpPr>
        <p:spPr>
          <a:xfrm>
            <a:off x="6060558" y="3732028"/>
            <a:ext cx="499730" cy="492962"/>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1" name="灯片编号占位符 60">
            <a:extLst>
              <a:ext uri="{FF2B5EF4-FFF2-40B4-BE49-F238E27FC236}">
                <a16:creationId xmlns:a16="http://schemas.microsoft.com/office/drawing/2014/main" id="{CA832FF7-B809-44ED-8947-E397CE0F60D0}"/>
              </a:ext>
            </a:extLst>
          </p:cNvPr>
          <p:cNvSpPr>
            <a:spLocks noGrp="1"/>
          </p:cNvSpPr>
          <p:nvPr>
            <p:ph type="sldNum" sz="quarter" idx="12"/>
          </p:nvPr>
        </p:nvSpPr>
        <p:spPr>
          <a:xfrm>
            <a:off x="8173616" y="313200"/>
            <a:ext cx="1010139" cy="338554"/>
          </a:xfrm>
        </p:spPr>
        <p:txBody>
          <a:bodyPr/>
          <a:lstStyle/>
          <a:p>
            <a:fld id="{54BD5A17-3153-4A95-988E-B577C14000F1}" type="slidenum">
              <a:rPr lang="en-US" altLang="zh-CN" smtClean="0"/>
              <a:pPr/>
              <a:t>37</a:t>
            </a:fld>
            <a:endParaRPr lang="en-US" altLang="zh-CN" dirty="0"/>
          </a:p>
        </p:txBody>
      </p:sp>
    </p:spTree>
    <p:extLst>
      <p:ext uri="{BB962C8B-B14F-4D97-AF65-F5344CB8AC3E}">
        <p14:creationId xmlns:p14="http://schemas.microsoft.com/office/powerpoint/2010/main" val="372601949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F47EA64-9ABC-46D4-8625-B38C298E6CBA}"/>
              </a:ext>
            </a:extLst>
          </p:cNvPr>
          <p:cNvSpPr>
            <a:spLocks noGrp="1"/>
          </p:cNvSpPr>
          <p:nvPr>
            <p:ph type="title"/>
          </p:nvPr>
        </p:nvSpPr>
        <p:spPr/>
        <p:txBody>
          <a:bodyPr>
            <a:normAutofit fontScale="90000"/>
          </a:bodyPr>
          <a:lstStyle/>
          <a:p>
            <a:r>
              <a:rPr lang="zh-CN" altLang="en-US" dirty="0">
                <a:latin typeface="微软雅黑" panose="020B0503020204020204" pitchFamily="34" charset="-122"/>
                <a:ea typeface="微软雅黑" panose="020B0503020204020204" pitchFamily="34" charset="-122"/>
              </a:rPr>
              <a:t>研究内容三  基于</a:t>
            </a:r>
            <a:r>
              <a:rPr lang="en-US" altLang="zh-CN" dirty="0">
                <a:latin typeface="微软雅黑" panose="020B0503020204020204" pitchFamily="34" charset="-122"/>
                <a:ea typeface="微软雅黑" panose="020B0503020204020204" pitchFamily="34" charset="-122"/>
              </a:rPr>
              <a:t>VQSA</a:t>
            </a:r>
            <a:r>
              <a:rPr lang="zh-CN" altLang="en-US" dirty="0">
                <a:latin typeface="微软雅黑" panose="020B0503020204020204" pitchFamily="34" charset="-122"/>
                <a:ea typeface="微软雅黑" panose="020B0503020204020204" pitchFamily="34" charset="-122"/>
              </a:rPr>
              <a:t>的</a:t>
            </a:r>
            <a:r>
              <a:rPr lang="en-US" altLang="zh-CN" dirty="0">
                <a:latin typeface="微软雅黑" panose="020B0503020204020204" pitchFamily="34" charset="-122"/>
                <a:ea typeface="微软雅黑" panose="020B0503020204020204" pitchFamily="34" charset="-122"/>
              </a:rPr>
              <a:t>TSN</a:t>
            </a:r>
            <a:r>
              <a:rPr lang="zh-CN" altLang="en-US" dirty="0">
                <a:latin typeface="微软雅黑" panose="020B0503020204020204" pitchFamily="34" charset="-122"/>
                <a:ea typeface="微软雅黑" panose="020B0503020204020204" pitchFamily="34" charset="-122"/>
              </a:rPr>
              <a:t>交换</a:t>
            </a:r>
            <a:r>
              <a:rPr lang="en-US" altLang="zh-CN" dirty="0">
                <a:latin typeface="微软雅黑" panose="020B0503020204020204" pitchFamily="34" charset="-122"/>
                <a:ea typeface="微软雅黑" panose="020B0503020204020204" pitchFamily="34" charset="-122"/>
              </a:rPr>
              <a:t>IP</a:t>
            </a:r>
            <a:r>
              <a:rPr lang="zh-CN" altLang="en-US" dirty="0">
                <a:latin typeface="微软雅黑" panose="020B0503020204020204" pitchFamily="34" charset="-122"/>
                <a:ea typeface="微软雅黑" panose="020B0503020204020204" pitchFamily="34" charset="-122"/>
              </a:rPr>
              <a:t>实现与测试</a:t>
            </a:r>
          </a:p>
        </p:txBody>
      </p:sp>
      <p:pic>
        <p:nvPicPr>
          <p:cNvPr id="6" name="Picture 5">
            <a:extLst>
              <a:ext uri="{FF2B5EF4-FFF2-40B4-BE49-F238E27FC236}">
                <a16:creationId xmlns:a16="http://schemas.microsoft.com/office/drawing/2014/main" id="{6E44A755-0F2A-4B9F-84FE-4B44DB346708}"/>
              </a:ext>
            </a:extLst>
          </p:cNvPr>
          <p:cNvPicPr>
            <a:picLocks noChangeAspect="1"/>
          </p:cNvPicPr>
          <p:nvPr/>
        </p:nvPicPr>
        <p:blipFill rotWithShape="1">
          <a:blip r:embed="rId4"/>
          <a:srcRect b="29290"/>
          <a:stretch/>
        </p:blipFill>
        <p:spPr>
          <a:xfrm>
            <a:off x="469722" y="3664564"/>
            <a:ext cx="8204556" cy="1321027"/>
          </a:xfrm>
          <a:prstGeom prst="rect">
            <a:avLst/>
          </a:prstGeom>
        </p:spPr>
      </p:pic>
      <p:sp>
        <p:nvSpPr>
          <p:cNvPr id="8" name="Content Placeholder 1">
            <a:extLst>
              <a:ext uri="{FF2B5EF4-FFF2-40B4-BE49-F238E27FC236}">
                <a16:creationId xmlns:a16="http://schemas.microsoft.com/office/drawing/2014/main" id="{4E610346-6037-48E9-94F5-83C8C3D1918A}"/>
              </a:ext>
            </a:extLst>
          </p:cNvPr>
          <p:cNvSpPr txBox="1">
            <a:spLocks/>
          </p:cNvSpPr>
          <p:nvPr/>
        </p:nvSpPr>
        <p:spPr>
          <a:xfrm>
            <a:off x="494024" y="1685678"/>
            <a:ext cx="6562095" cy="2410072"/>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b="1" dirty="0">
                <a:latin typeface="微软雅黑" panose="020B0503020204020204" pitchFamily="34" charset="-122"/>
                <a:ea typeface="微软雅黑" panose="020B0503020204020204" pitchFamily="34" charset="-122"/>
              </a:rPr>
              <a:t>一、基于</a:t>
            </a:r>
            <a:r>
              <a:rPr lang="en-US" altLang="zh-CN" b="1" dirty="0">
                <a:latin typeface="微软雅黑" panose="020B0503020204020204" pitchFamily="34" charset="-122"/>
                <a:ea typeface="微软雅黑" panose="020B0503020204020204" pitchFamily="34" charset="-122"/>
              </a:rPr>
              <a:t>VQSA </a:t>
            </a:r>
            <a:r>
              <a:rPr lang="zh-CN" altLang="en-US" b="1" dirty="0">
                <a:latin typeface="微软雅黑" panose="020B0503020204020204" pitchFamily="34" charset="-122"/>
                <a:ea typeface="微软雅黑" panose="020B0503020204020204" pitchFamily="34" charset="-122"/>
              </a:rPr>
              <a:t>的</a:t>
            </a:r>
            <a:r>
              <a:rPr lang="en-US" altLang="zh-CN" b="1" dirty="0">
                <a:latin typeface="微软雅黑" panose="020B0503020204020204" pitchFamily="34" charset="-122"/>
                <a:ea typeface="微软雅黑" panose="020B0503020204020204" pitchFamily="34" charset="-122"/>
              </a:rPr>
              <a:t>TSN</a:t>
            </a:r>
            <a:r>
              <a:rPr lang="zh-CN" altLang="en-US" b="1" dirty="0">
                <a:latin typeface="微软雅黑" panose="020B0503020204020204" pitchFamily="34" charset="-122"/>
                <a:ea typeface="微软雅黑" panose="020B0503020204020204" pitchFamily="34" charset="-122"/>
              </a:rPr>
              <a:t>交换</a:t>
            </a:r>
            <a:r>
              <a:rPr lang="en-US" altLang="zh-CN" b="1" dirty="0">
                <a:latin typeface="微软雅黑" panose="020B0503020204020204" pitchFamily="34" charset="-122"/>
                <a:ea typeface="微软雅黑" panose="020B0503020204020204" pitchFamily="34" charset="-122"/>
              </a:rPr>
              <a:t>IP </a:t>
            </a:r>
            <a:r>
              <a:rPr lang="zh-CN" altLang="en-US" b="1" dirty="0">
                <a:latin typeface="微软雅黑" panose="020B0503020204020204" pitchFamily="34" charset="-122"/>
                <a:ea typeface="微软雅黑" panose="020B0503020204020204" pitchFamily="34" charset="-122"/>
              </a:rPr>
              <a:t>设计</a:t>
            </a:r>
            <a:endParaRPr lang="en-US" altLang="zh-CN" b="1" dirty="0">
              <a:latin typeface="微软雅黑" panose="020B0503020204020204" pitchFamily="34" charset="-122"/>
              <a:ea typeface="微软雅黑" panose="020B0503020204020204" pitchFamily="34" charset="-122"/>
            </a:endParaRPr>
          </a:p>
          <a:p>
            <a:pPr marL="342900" indent="-342900">
              <a:buFont typeface="+mj-lt"/>
              <a:buAutoNum type="arabicPeriod"/>
            </a:pPr>
            <a:r>
              <a:rPr lang="zh-CN" altLang="en-US" sz="1800" b="1" dirty="0">
                <a:latin typeface="微软雅黑" panose="020B0503020204020204" pitchFamily="34" charset="-122"/>
                <a:ea typeface="微软雅黑" panose="020B0503020204020204" pitchFamily="34" charset="-122"/>
              </a:rPr>
              <a:t>数据信息模块设计及仿真</a:t>
            </a:r>
          </a:p>
          <a:p>
            <a:pPr>
              <a:buFont typeface="Wingdings" panose="05000000000000000000" pitchFamily="2" charset="2"/>
              <a:buChar char="Ø"/>
            </a:pPr>
            <a:r>
              <a:rPr lang="zh-CN" altLang="en-US" sz="1400" b="1" dirty="0">
                <a:latin typeface="微软雅黑" panose="020B0503020204020204" pitchFamily="34" charset="-122"/>
                <a:ea typeface="微软雅黑" panose="020B0503020204020204" pitchFamily="34" charset="-122"/>
              </a:rPr>
              <a:t>数据信息提取器</a:t>
            </a:r>
            <a:endParaRPr lang="en-US" altLang="zh-CN" sz="1400" b="1" dirty="0">
              <a:latin typeface="微软雅黑" panose="020B0503020204020204" pitchFamily="34" charset="-122"/>
              <a:ea typeface="微软雅黑" panose="020B0503020204020204" pitchFamily="34" charset="-122"/>
            </a:endParaRPr>
          </a:p>
          <a:p>
            <a:pPr marL="0" indent="0">
              <a:buNone/>
            </a:pPr>
            <a:r>
              <a:rPr lang="zh-CN" altLang="en-US" sz="1400" dirty="0">
                <a:latin typeface="微软雅黑" panose="020B0503020204020204" pitchFamily="34" charset="-122"/>
                <a:ea typeface="微软雅黑" panose="020B0503020204020204" pitchFamily="34" charset="-122"/>
              </a:rPr>
              <a:t>功能：把从各个模块提取的数据信息封装成数据信息元，交给</a:t>
            </a:r>
            <a:r>
              <a:rPr lang="en-US" altLang="zh-CN" sz="1400" dirty="0">
                <a:latin typeface="微软雅黑" panose="020B0503020204020204" pitchFamily="34" charset="-122"/>
                <a:ea typeface="微软雅黑" panose="020B0503020204020204" pitchFamily="34" charset="-122"/>
              </a:rPr>
              <a:t>VQS</a:t>
            </a:r>
            <a:r>
              <a:rPr lang="zh-CN" altLang="en-US" sz="1400" dirty="0">
                <a:latin typeface="微软雅黑" panose="020B0503020204020204" pitchFamily="34" charset="-122"/>
                <a:ea typeface="微软雅黑" panose="020B0503020204020204" pitchFamily="34" charset="-122"/>
              </a:rPr>
              <a:t>进行调度</a:t>
            </a:r>
          </a:p>
          <a:p>
            <a:pPr marL="0" indent="0">
              <a:buNone/>
            </a:pPr>
            <a:endParaRPr lang="zh-CN" altLang="en-US" sz="1800" b="1" dirty="0">
              <a:latin typeface="微软雅黑" panose="020B0503020204020204" pitchFamily="34" charset="-122"/>
              <a:ea typeface="微软雅黑" panose="020B0503020204020204" pitchFamily="34" charset="-122"/>
            </a:endParaRPr>
          </a:p>
          <a:p>
            <a:pPr marL="0" indent="0">
              <a:buNone/>
            </a:pPr>
            <a:endParaRPr lang="en-US" altLang="zh-CN" sz="1800" b="1" dirty="0">
              <a:latin typeface="微软雅黑" panose="020B0503020204020204" pitchFamily="34" charset="-122"/>
              <a:ea typeface="微软雅黑" panose="020B0503020204020204" pitchFamily="34" charset="-122"/>
            </a:endParaRPr>
          </a:p>
        </p:txBody>
      </p:sp>
      <p:sp>
        <p:nvSpPr>
          <p:cNvPr id="7" name="TextBox 6">
            <a:extLst>
              <a:ext uri="{FF2B5EF4-FFF2-40B4-BE49-F238E27FC236}">
                <a16:creationId xmlns:a16="http://schemas.microsoft.com/office/drawing/2014/main" id="{3D6CBEAF-024E-40A4-B99A-89FF3C4390FD}"/>
              </a:ext>
            </a:extLst>
          </p:cNvPr>
          <p:cNvSpPr txBox="1"/>
          <p:nvPr/>
        </p:nvSpPr>
        <p:spPr>
          <a:xfrm>
            <a:off x="3438525" y="5172322"/>
            <a:ext cx="1800493" cy="307777"/>
          </a:xfrm>
          <a:prstGeom prst="rect">
            <a:avLst/>
          </a:prstGeom>
          <a:noFill/>
        </p:spPr>
        <p:txBody>
          <a:bodyPr wrap="none" rtlCol="0">
            <a:spAutoFit/>
          </a:bodyPr>
          <a:lstStyle/>
          <a:p>
            <a:r>
              <a:rPr lang="zh-CN" altLang="en-US" sz="1400" dirty="0">
                <a:latin typeface="微软雅黑" panose="020B0503020204020204" pitchFamily="34" charset="-122"/>
                <a:ea typeface="微软雅黑" panose="020B0503020204020204" pitchFamily="34" charset="-122"/>
              </a:rPr>
              <a:t>数据信息元封装流程</a:t>
            </a:r>
          </a:p>
        </p:txBody>
      </p:sp>
      <p:sp>
        <p:nvSpPr>
          <p:cNvPr id="10" name="Rectangle 9">
            <a:extLst>
              <a:ext uri="{FF2B5EF4-FFF2-40B4-BE49-F238E27FC236}">
                <a16:creationId xmlns:a16="http://schemas.microsoft.com/office/drawing/2014/main" id="{0E852DCD-74F1-4EC0-A0F8-E1DD3EB9CBFC}"/>
              </a:ext>
            </a:extLst>
          </p:cNvPr>
          <p:cNvSpPr/>
          <p:nvPr/>
        </p:nvSpPr>
        <p:spPr>
          <a:xfrm>
            <a:off x="6261983" y="3858887"/>
            <a:ext cx="2484437" cy="8382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9" name="灯片编号占位符 60">
            <a:extLst>
              <a:ext uri="{FF2B5EF4-FFF2-40B4-BE49-F238E27FC236}">
                <a16:creationId xmlns:a16="http://schemas.microsoft.com/office/drawing/2014/main" id="{01F738ED-7FF3-4944-BAF7-0B573D1BF613}"/>
              </a:ext>
            </a:extLst>
          </p:cNvPr>
          <p:cNvSpPr>
            <a:spLocks noGrp="1"/>
          </p:cNvSpPr>
          <p:nvPr>
            <p:ph type="sldNum" sz="quarter" idx="12"/>
          </p:nvPr>
        </p:nvSpPr>
        <p:spPr>
          <a:xfrm>
            <a:off x="8117840" y="284480"/>
            <a:ext cx="1065915" cy="367274"/>
          </a:xfrm>
        </p:spPr>
        <p:txBody>
          <a:bodyPr/>
          <a:lstStyle/>
          <a:p>
            <a:fld id="{54BD5A17-3153-4A95-988E-B577C14000F1}" type="slidenum">
              <a:rPr lang="en-US" altLang="zh-CN" smtClean="0"/>
              <a:pPr/>
              <a:t>38</a:t>
            </a:fld>
            <a:endParaRPr lang="en-US" altLang="zh-CN" dirty="0"/>
          </a:p>
        </p:txBody>
      </p:sp>
    </p:spTree>
    <p:custDataLst>
      <p:tags r:id="rId1"/>
    </p:custDataLst>
    <p:extLst>
      <p:ext uri="{BB962C8B-B14F-4D97-AF65-F5344CB8AC3E}">
        <p14:creationId xmlns:p14="http://schemas.microsoft.com/office/powerpoint/2010/main" val="111058570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F47EA64-9ABC-46D4-8625-B38C298E6CBA}"/>
              </a:ext>
            </a:extLst>
          </p:cNvPr>
          <p:cNvSpPr>
            <a:spLocks noGrp="1"/>
          </p:cNvSpPr>
          <p:nvPr>
            <p:ph type="title"/>
          </p:nvPr>
        </p:nvSpPr>
        <p:spPr/>
        <p:txBody>
          <a:bodyPr>
            <a:normAutofit fontScale="90000"/>
          </a:bodyPr>
          <a:lstStyle/>
          <a:p>
            <a:r>
              <a:rPr lang="zh-CN" altLang="en-US" dirty="0">
                <a:latin typeface="微软雅黑" panose="020B0503020204020204" pitchFamily="34" charset="-122"/>
                <a:ea typeface="微软雅黑" panose="020B0503020204020204" pitchFamily="34" charset="-122"/>
              </a:rPr>
              <a:t>研究内容三  基于</a:t>
            </a:r>
            <a:r>
              <a:rPr lang="en-US" altLang="zh-CN" dirty="0">
                <a:latin typeface="微软雅黑" panose="020B0503020204020204" pitchFamily="34" charset="-122"/>
                <a:ea typeface="微软雅黑" panose="020B0503020204020204" pitchFamily="34" charset="-122"/>
              </a:rPr>
              <a:t>VQSA</a:t>
            </a:r>
            <a:r>
              <a:rPr lang="zh-CN" altLang="en-US" dirty="0">
                <a:latin typeface="微软雅黑" panose="020B0503020204020204" pitchFamily="34" charset="-122"/>
                <a:ea typeface="微软雅黑" panose="020B0503020204020204" pitchFamily="34" charset="-122"/>
              </a:rPr>
              <a:t>的</a:t>
            </a:r>
            <a:r>
              <a:rPr lang="en-US" altLang="zh-CN" dirty="0">
                <a:latin typeface="微软雅黑" panose="020B0503020204020204" pitchFamily="34" charset="-122"/>
                <a:ea typeface="微软雅黑" panose="020B0503020204020204" pitchFamily="34" charset="-122"/>
              </a:rPr>
              <a:t>TSN</a:t>
            </a:r>
            <a:r>
              <a:rPr lang="zh-CN" altLang="en-US" dirty="0">
                <a:latin typeface="微软雅黑" panose="020B0503020204020204" pitchFamily="34" charset="-122"/>
                <a:ea typeface="微软雅黑" panose="020B0503020204020204" pitchFamily="34" charset="-122"/>
              </a:rPr>
              <a:t>交换</a:t>
            </a:r>
            <a:r>
              <a:rPr lang="en-US" altLang="zh-CN" dirty="0">
                <a:latin typeface="微软雅黑" panose="020B0503020204020204" pitchFamily="34" charset="-122"/>
                <a:ea typeface="微软雅黑" panose="020B0503020204020204" pitchFamily="34" charset="-122"/>
              </a:rPr>
              <a:t>IP</a:t>
            </a:r>
            <a:r>
              <a:rPr lang="zh-CN" altLang="en-US" dirty="0">
                <a:latin typeface="微软雅黑" panose="020B0503020204020204" pitchFamily="34" charset="-122"/>
                <a:ea typeface="微软雅黑" panose="020B0503020204020204" pitchFamily="34" charset="-122"/>
              </a:rPr>
              <a:t>实现与测试</a:t>
            </a:r>
          </a:p>
        </p:txBody>
      </p:sp>
      <p:pic>
        <p:nvPicPr>
          <p:cNvPr id="6" name="Picture 5">
            <a:extLst>
              <a:ext uri="{FF2B5EF4-FFF2-40B4-BE49-F238E27FC236}">
                <a16:creationId xmlns:a16="http://schemas.microsoft.com/office/drawing/2014/main" id="{6E44A755-0F2A-4B9F-84FE-4B44DB346708}"/>
              </a:ext>
            </a:extLst>
          </p:cNvPr>
          <p:cNvPicPr>
            <a:picLocks noChangeAspect="1"/>
          </p:cNvPicPr>
          <p:nvPr/>
        </p:nvPicPr>
        <p:blipFill rotWithShape="1">
          <a:blip r:embed="rId3"/>
          <a:srcRect b="29290"/>
          <a:stretch/>
        </p:blipFill>
        <p:spPr>
          <a:xfrm>
            <a:off x="469722" y="3664564"/>
            <a:ext cx="8204556" cy="1321027"/>
          </a:xfrm>
          <a:prstGeom prst="rect">
            <a:avLst/>
          </a:prstGeom>
        </p:spPr>
      </p:pic>
      <p:sp>
        <p:nvSpPr>
          <p:cNvPr id="8" name="Content Placeholder 1">
            <a:extLst>
              <a:ext uri="{FF2B5EF4-FFF2-40B4-BE49-F238E27FC236}">
                <a16:creationId xmlns:a16="http://schemas.microsoft.com/office/drawing/2014/main" id="{4E610346-6037-48E9-94F5-83C8C3D1918A}"/>
              </a:ext>
            </a:extLst>
          </p:cNvPr>
          <p:cNvSpPr txBox="1">
            <a:spLocks/>
          </p:cNvSpPr>
          <p:nvPr/>
        </p:nvSpPr>
        <p:spPr>
          <a:xfrm>
            <a:off x="494024" y="1685678"/>
            <a:ext cx="6562095" cy="2410072"/>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b="1" dirty="0">
                <a:latin typeface="微软雅黑" panose="020B0503020204020204" pitchFamily="34" charset="-122"/>
                <a:ea typeface="微软雅黑" panose="020B0503020204020204" pitchFamily="34" charset="-122"/>
              </a:rPr>
              <a:t>一、基于</a:t>
            </a:r>
            <a:r>
              <a:rPr lang="en-US" altLang="zh-CN" b="1" dirty="0">
                <a:latin typeface="微软雅黑" panose="020B0503020204020204" pitchFamily="34" charset="-122"/>
                <a:ea typeface="微软雅黑" panose="020B0503020204020204" pitchFamily="34" charset="-122"/>
              </a:rPr>
              <a:t>VQSA </a:t>
            </a:r>
            <a:r>
              <a:rPr lang="zh-CN" altLang="en-US" b="1" dirty="0">
                <a:latin typeface="微软雅黑" panose="020B0503020204020204" pitchFamily="34" charset="-122"/>
                <a:ea typeface="微软雅黑" panose="020B0503020204020204" pitchFamily="34" charset="-122"/>
              </a:rPr>
              <a:t>的</a:t>
            </a:r>
            <a:r>
              <a:rPr lang="en-US" altLang="zh-CN" b="1" dirty="0">
                <a:latin typeface="微软雅黑" panose="020B0503020204020204" pitchFamily="34" charset="-122"/>
                <a:ea typeface="微软雅黑" panose="020B0503020204020204" pitchFamily="34" charset="-122"/>
              </a:rPr>
              <a:t>TSN</a:t>
            </a:r>
            <a:r>
              <a:rPr lang="zh-CN" altLang="en-US" b="1" dirty="0">
                <a:latin typeface="微软雅黑" panose="020B0503020204020204" pitchFamily="34" charset="-122"/>
                <a:ea typeface="微软雅黑" panose="020B0503020204020204" pitchFamily="34" charset="-122"/>
              </a:rPr>
              <a:t>交换</a:t>
            </a:r>
            <a:r>
              <a:rPr lang="en-US" altLang="zh-CN" b="1" dirty="0">
                <a:latin typeface="微软雅黑" panose="020B0503020204020204" pitchFamily="34" charset="-122"/>
                <a:ea typeface="微软雅黑" panose="020B0503020204020204" pitchFamily="34" charset="-122"/>
              </a:rPr>
              <a:t>IP </a:t>
            </a:r>
            <a:r>
              <a:rPr lang="zh-CN" altLang="en-US" b="1" dirty="0">
                <a:latin typeface="微软雅黑" panose="020B0503020204020204" pitchFamily="34" charset="-122"/>
                <a:ea typeface="微软雅黑" panose="020B0503020204020204" pitchFamily="34" charset="-122"/>
              </a:rPr>
              <a:t>设计</a:t>
            </a:r>
            <a:endParaRPr lang="en-US" altLang="zh-CN" b="1" dirty="0">
              <a:latin typeface="微软雅黑" panose="020B0503020204020204" pitchFamily="34" charset="-122"/>
              <a:ea typeface="微软雅黑" panose="020B0503020204020204" pitchFamily="34" charset="-122"/>
            </a:endParaRPr>
          </a:p>
          <a:p>
            <a:pPr marL="342900" indent="-342900">
              <a:buFont typeface="+mj-lt"/>
              <a:buAutoNum type="arabicPeriod"/>
            </a:pPr>
            <a:r>
              <a:rPr lang="zh-CN" altLang="en-US" sz="1800" b="1" dirty="0">
                <a:latin typeface="微软雅黑" panose="020B0503020204020204" pitchFamily="34" charset="-122"/>
                <a:ea typeface="微软雅黑" panose="020B0503020204020204" pitchFamily="34" charset="-122"/>
              </a:rPr>
              <a:t>数据信息模块设计及仿真</a:t>
            </a:r>
          </a:p>
          <a:p>
            <a:pPr>
              <a:buFont typeface="Wingdings" panose="05000000000000000000" pitchFamily="2" charset="2"/>
              <a:buChar char="Ø"/>
            </a:pPr>
            <a:r>
              <a:rPr lang="zh-CN" altLang="en-US" sz="1400" b="1" dirty="0">
                <a:latin typeface="微软雅黑" panose="020B0503020204020204" pitchFamily="34" charset="-122"/>
                <a:ea typeface="微软雅黑" panose="020B0503020204020204" pitchFamily="34" charset="-122"/>
              </a:rPr>
              <a:t>数据信息提取器</a:t>
            </a:r>
            <a:endParaRPr lang="en-US" altLang="zh-CN" sz="1400" b="1" dirty="0">
              <a:latin typeface="微软雅黑" panose="020B0503020204020204" pitchFamily="34" charset="-122"/>
              <a:ea typeface="微软雅黑" panose="020B0503020204020204" pitchFamily="34" charset="-122"/>
            </a:endParaRPr>
          </a:p>
          <a:p>
            <a:pPr marL="0" indent="0">
              <a:buNone/>
            </a:pPr>
            <a:r>
              <a:rPr lang="zh-CN" altLang="en-US" sz="1400" dirty="0">
                <a:latin typeface="微软雅黑" panose="020B0503020204020204" pitchFamily="34" charset="-122"/>
                <a:ea typeface="微软雅黑" panose="020B0503020204020204" pitchFamily="34" charset="-122"/>
              </a:rPr>
              <a:t>功能：把从各个模块提取的数据信息封装成数据信息元，交给</a:t>
            </a:r>
            <a:r>
              <a:rPr lang="en-US" altLang="zh-CN" sz="1400" dirty="0">
                <a:latin typeface="微软雅黑" panose="020B0503020204020204" pitchFamily="34" charset="-122"/>
                <a:ea typeface="微软雅黑" panose="020B0503020204020204" pitchFamily="34" charset="-122"/>
              </a:rPr>
              <a:t>VQS</a:t>
            </a:r>
            <a:r>
              <a:rPr lang="zh-CN" altLang="en-US" sz="1400" dirty="0">
                <a:latin typeface="微软雅黑" panose="020B0503020204020204" pitchFamily="34" charset="-122"/>
                <a:ea typeface="微软雅黑" panose="020B0503020204020204" pitchFamily="34" charset="-122"/>
              </a:rPr>
              <a:t>进行调度</a:t>
            </a:r>
          </a:p>
          <a:p>
            <a:pPr marL="0" indent="0">
              <a:buNone/>
            </a:pPr>
            <a:endParaRPr lang="zh-CN" altLang="en-US" sz="1800" b="1" dirty="0">
              <a:latin typeface="微软雅黑" panose="020B0503020204020204" pitchFamily="34" charset="-122"/>
              <a:ea typeface="微软雅黑" panose="020B0503020204020204" pitchFamily="34" charset="-122"/>
            </a:endParaRPr>
          </a:p>
          <a:p>
            <a:pPr marL="0" indent="0">
              <a:buNone/>
            </a:pPr>
            <a:endParaRPr lang="en-US" altLang="zh-CN" sz="1800" b="1" dirty="0">
              <a:latin typeface="微软雅黑" panose="020B0503020204020204" pitchFamily="34" charset="-122"/>
              <a:ea typeface="微软雅黑" panose="020B0503020204020204" pitchFamily="34" charset="-122"/>
            </a:endParaRPr>
          </a:p>
        </p:txBody>
      </p:sp>
      <p:sp>
        <p:nvSpPr>
          <p:cNvPr id="7" name="TextBox 6">
            <a:extLst>
              <a:ext uri="{FF2B5EF4-FFF2-40B4-BE49-F238E27FC236}">
                <a16:creationId xmlns:a16="http://schemas.microsoft.com/office/drawing/2014/main" id="{3D6CBEAF-024E-40A4-B99A-89FF3C4390FD}"/>
              </a:ext>
            </a:extLst>
          </p:cNvPr>
          <p:cNvSpPr txBox="1"/>
          <p:nvPr/>
        </p:nvSpPr>
        <p:spPr>
          <a:xfrm>
            <a:off x="3438525" y="5172322"/>
            <a:ext cx="1800493" cy="307777"/>
          </a:xfrm>
          <a:prstGeom prst="rect">
            <a:avLst/>
          </a:prstGeom>
          <a:noFill/>
        </p:spPr>
        <p:txBody>
          <a:bodyPr wrap="none" rtlCol="0">
            <a:spAutoFit/>
          </a:bodyPr>
          <a:lstStyle/>
          <a:p>
            <a:r>
              <a:rPr lang="zh-CN" altLang="en-US" sz="1400" dirty="0">
                <a:latin typeface="微软雅黑" panose="020B0503020204020204" pitchFamily="34" charset="-122"/>
                <a:ea typeface="微软雅黑" panose="020B0503020204020204" pitchFamily="34" charset="-122"/>
              </a:rPr>
              <a:t>数据信息元封装流程</a:t>
            </a:r>
          </a:p>
        </p:txBody>
      </p:sp>
      <p:sp>
        <p:nvSpPr>
          <p:cNvPr id="9" name="圆角矩形 43">
            <a:extLst>
              <a:ext uri="{FF2B5EF4-FFF2-40B4-BE49-F238E27FC236}">
                <a16:creationId xmlns:a16="http://schemas.microsoft.com/office/drawing/2014/main" id="{DAD59E87-2645-4B33-B4B7-F8505DB3D6FE}"/>
              </a:ext>
            </a:extLst>
          </p:cNvPr>
          <p:cNvSpPr/>
          <p:nvPr/>
        </p:nvSpPr>
        <p:spPr>
          <a:xfrm>
            <a:off x="1303020" y="5926658"/>
            <a:ext cx="6614159" cy="737479"/>
          </a:xfrm>
          <a:prstGeom prst="roundRect">
            <a:avLst/>
          </a:prstGeom>
          <a:solidFill>
            <a:schemeClr val="accent5">
              <a:lumMod val="20000"/>
              <a:lumOff val="80000"/>
            </a:schemeClr>
          </a:solidFill>
          <a:ln w="38100">
            <a:no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solidFill>
              <a:latin typeface="微软雅黑" panose="020B0503020204020204" pitchFamily="34" charset="-122"/>
              <a:ea typeface="微软雅黑" panose="020B0503020204020204" pitchFamily="34" charset="-122"/>
            </a:endParaRPr>
          </a:p>
        </p:txBody>
      </p:sp>
      <p:pic>
        <p:nvPicPr>
          <p:cNvPr id="10" name="Picture 9">
            <a:extLst>
              <a:ext uri="{FF2B5EF4-FFF2-40B4-BE49-F238E27FC236}">
                <a16:creationId xmlns:a16="http://schemas.microsoft.com/office/drawing/2014/main" id="{0656BF25-7455-4F43-9C03-2F975361CD9C}"/>
              </a:ext>
            </a:extLst>
          </p:cNvPr>
          <p:cNvPicPr>
            <a:picLocks noChangeAspect="1"/>
          </p:cNvPicPr>
          <p:nvPr/>
        </p:nvPicPr>
        <p:blipFill>
          <a:blip r:embed="rId4"/>
          <a:stretch>
            <a:fillRect/>
          </a:stretch>
        </p:blipFill>
        <p:spPr>
          <a:xfrm>
            <a:off x="2676028" y="2253445"/>
            <a:ext cx="3957498" cy="3513590"/>
          </a:xfrm>
          <a:prstGeom prst="rect">
            <a:avLst/>
          </a:prstGeom>
        </p:spPr>
      </p:pic>
      <p:sp>
        <p:nvSpPr>
          <p:cNvPr id="11" name="TextBox 10">
            <a:extLst>
              <a:ext uri="{FF2B5EF4-FFF2-40B4-BE49-F238E27FC236}">
                <a16:creationId xmlns:a16="http://schemas.microsoft.com/office/drawing/2014/main" id="{27BEB66A-33A1-42D3-8785-24D19AB08F2D}"/>
              </a:ext>
            </a:extLst>
          </p:cNvPr>
          <p:cNvSpPr txBox="1"/>
          <p:nvPr/>
        </p:nvSpPr>
        <p:spPr>
          <a:xfrm>
            <a:off x="1424940" y="6041195"/>
            <a:ext cx="6614159" cy="738664"/>
          </a:xfrm>
          <a:prstGeom prst="rect">
            <a:avLst/>
          </a:prstGeom>
          <a:noFill/>
        </p:spPr>
        <p:txBody>
          <a:bodyPr wrap="square" rtlCol="0">
            <a:spAutoFit/>
          </a:bodyPr>
          <a:lstStyle/>
          <a:p>
            <a:r>
              <a:rPr lang="zh-CN" altLang="en-US" sz="1400" dirty="0">
                <a:latin typeface="微软雅黑" panose="020B0503020204020204" pitchFamily="34" charset="-122"/>
                <a:ea typeface="微软雅黑" panose="020B0503020204020204" pitchFamily="34" charset="-122"/>
              </a:rPr>
              <a:t>在最坏情况下，需要</a:t>
            </a:r>
            <a:r>
              <a:rPr lang="en-US" altLang="zh-CN" sz="1400" dirty="0">
                <a:latin typeface="微软雅黑" panose="020B0503020204020204" pitchFamily="34" charset="-122"/>
                <a:ea typeface="微软雅黑" panose="020B0503020204020204" pitchFamily="34" charset="-122"/>
              </a:rPr>
              <a:t>34 </a:t>
            </a:r>
            <a:r>
              <a:rPr lang="zh-CN" altLang="en-US" sz="1400" dirty="0">
                <a:latin typeface="微软雅黑" panose="020B0503020204020204" pitchFamily="34" charset="-122"/>
                <a:ea typeface="微软雅黑" panose="020B0503020204020204" pitchFamily="34" charset="-122"/>
              </a:rPr>
              <a:t>个时钟周期来完成</a:t>
            </a:r>
            <a:r>
              <a:rPr lang="en-US" altLang="zh-CN" sz="1400" dirty="0">
                <a:latin typeface="微软雅黑" panose="020B0503020204020204" pitchFamily="34" charset="-122"/>
                <a:ea typeface="微软雅黑" panose="020B0503020204020204" pitchFamily="34" charset="-122"/>
              </a:rPr>
              <a:t>4 </a:t>
            </a:r>
            <a:r>
              <a:rPr lang="zh-CN" altLang="en-US" sz="1400" dirty="0">
                <a:latin typeface="微软雅黑" panose="020B0503020204020204" pitchFamily="34" charset="-122"/>
                <a:ea typeface="微软雅黑" panose="020B0503020204020204" pitchFamily="34" charset="-122"/>
              </a:rPr>
              <a:t>个数据的信息元提取。</a:t>
            </a:r>
            <a:endParaRPr lang="en-US" altLang="zh-CN" sz="1400" dirty="0">
              <a:latin typeface="微软雅黑" panose="020B0503020204020204" pitchFamily="34" charset="-122"/>
              <a:ea typeface="微软雅黑" panose="020B0503020204020204" pitchFamily="34" charset="-122"/>
            </a:endParaRPr>
          </a:p>
          <a:p>
            <a:r>
              <a:rPr lang="zh-CN" altLang="en-US" sz="1400" dirty="0">
                <a:latin typeface="微软雅黑" panose="020B0503020204020204" pitchFamily="34" charset="-122"/>
                <a:ea typeface="微软雅黑" panose="020B0503020204020204" pitchFamily="34" charset="-122"/>
              </a:rPr>
              <a:t>若采用</a:t>
            </a:r>
            <a:r>
              <a:rPr lang="en-US" altLang="zh-CN" sz="1400" dirty="0">
                <a:latin typeface="微软雅黑" panose="020B0503020204020204" pitchFamily="34" charset="-122"/>
                <a:ea typeface="微软雅黑" panose="020B0503020204020204" pitchFamily="34" charset="-122"/>
              </a:rPr>
              <a:t>125Mhz </a:t>
            </a:r>
            <a:r>
              <a:rPr lang="zh-CN" altLang="en-US" sz="1400" dirty="0">
                <a:latin typeface="微软雅黑" panose="020B0503020204020204" pitchFamily="34" charset="-122"/>
                <a:ea typeface="微软雅黑" panose="020B0503020204020204" pitchFamily="34" charset="-122"/>
              </a:rPr>
              <a:t>的处理时钟，完成提取需要</a:t>
            </a:r>
            <a:r>
              <a:rPr lang="en-US" altLang="zh-CN" sz="1400" b="1" dirty="0">
                <a:solidFill>
                  <a:srgbClr val="FF0000"/>
                </a:solidFill>
                <a:latin typeface="微软雅黑" panose="020B0503020204020204" pitchFamily="34" charset="-122"/>
                <a:ea typeface="微软雅黑" panose="020B0503020204020204" pitchFamily="34" charset="-122"/>
              </a:rPr>
              <a:t>272ns</a:t>
            </a:r>
            <a:r>
              <a:rPr lang="zh-CN" altLang="en-US" sz="1400" dirty="0">
                <a:latin typeface="微软雅黑" panose="020B0503020204020204" pitchFamily="34" charset="-122"/>
                <a:ea typeface="微软雅黑" panose="020B0503020204020204" pitchFamily="34" charset="-122"/>
              </a:rPr>
              <a:t>，</a:t>
            </a:r>
            <a:r>
              <a:rPr lang="zh-CN" altLang="en-US" sz="1400" dirty="0">
                <a:solidFill>
                  <a:srgbClr val="C00000"/>
                </a:solidFill>
                <a:latin typeface="微软雅黑" panose="020B0503020204020204" pitchFamily="34" charset="-122"/>
                <a:ea typeface="微软雅黑" panose="020B0503020204020204" pitchFamily="34" charset="-122"/>
              </a:rPr>
              <a:t>小于最短数据帧接收时间</a:t>
            </a:r>
            <a:r>
              <a:rPr lang="en-US" altLang="zh-CN" sz="1400" dirty="0">
                <a:solidFill>
                  <a:srgbClr val="C00000"/>
                </a:solidFill>
                <a:latin typeface="微软雅黑" panose="020B0503020204020204" pitchFamily="34" charset="-122"/>
                <a:ea typeface="微软雅黑" panose="020B0503020204020204" pitchFamily="34" charset="-122"/>
              </a:rPr>
              <a:t>512ns</a:t>
            </a:r>
            <a:r>
              <a:rPr lang="zh-CN" altLang="en-US" sz="1400" dirty="0">
                <a:latin typeface="微软雅黑" panose="020B0503020204020204" pitchFamily="34" charset="-122"/>
                <a:ea typeface="微软雅黑" panose="020B0503020204020204" pitchFamily="34" charset="-122"/>
              </a:rPr>
              <a:t>。</a:t>
            </a:r>
          </a:p>
        </p:txBody>
      </p:sp>
      <p:sp>
        <p:nvSpPr>
          <p:cNvPr id="12" name="灯片编号占位符 60">
            <a:extLst>
              <a:ext uri="{FF2B5EF4-FFF2-40B4-BE49-F238E27FC236}">
                <a16:creationId xmlns:a16="http://schemas.microsoft.com/office/drawing/2014/main" id="{D95E8B8F-7716-420D-9FBD-A1B63A06D0CA}"/>
              </a:ext>
            </a:extLst>
          </p:cNvPr>
          <p:cNvSpPr>
            <a:spLocks noGrp="1"/>
          </p:cNvSpPr>
          <p:nvPr>
            <p:ph type="sldNum" sz="quarter" idx="12"/>
          </p:nvPr>
        </p:nvSpPr>
        <p:spPr>
          <a:xfrm>
            <a:off x="8188960" y="294640"/>
            <a:ext cx="994795" cy="357114"/>
          </a:xfrm>
        </p:spPr>
        <p:txBody>
          <a:bodyPr/>
          <a:lstStyle/>
          <a:p>
            <a:fld id="{54BD5A17-3153-4A95-988E-B577C14000F1}" type="slidenum">
              <a:rPr lang="en-US" altLang="zh-CN" smtClean="0"/>
              <a:pPr/>
              <a:t>39</a:t>
            </a:fld>
            <a:endParaRPr lang="en-US" altLang="zh-CN" dirty="0"/>
          </a:p>
        </p:txBody>
      </p:sp>
    </p:spTree>
    <p:extLst>
      <p:ext uri="{BB962C8B-B14F-4D97-AF65-F5344CB8AC3E}">
        <p14:creationId xmlns:p14="http://schemas.microsoft.com/office/powerpoint/2010/main" val="38960973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1838182-8663-4B8C-B215-849F6253D77B}"/>
              </a:ext>
            </a:extLst>
          </p:cNvPr>
          <p:cNvSpPr>
            <a:spLocks noGrp="1"/>
          </p:cNvSpPr>
          <p:nvPr>
            <p:ph sz="quarter" idx="10"/>
          </p:nvPr>
        </p:nvSpPr>
        <p:spPr>
          <a:xfrm>
            <a:off x="494025" y="1685678"/>
            <a:ext cx="8372163" cy="698672"/>
          </a:xfrm>
        </p:spPr>
        <p:txBody>
          <a:bodyPr>
            <a:normAutofit/>
          </a:bodyPr>
          <a:lstStyle/>
          <a:p>
            <a:pPr marL="0" indent="0">
              <a:buNone/>
            </a:pPr>
            <a:r>
              <a:rPr lang="zh-CN" altLang="en-US" sz="1600" dirty="0"/>
              <a:t>智能制造的数字化转型使得异构数据的调度转发需求激增，对关键数据的低时延低抖动的确定性传输要求严苛，</a:t>
            </a:r>
            <a:r>
              <a:rPr lang="zh-CN" altLang="en-US" sz="1600" b="1" dirty="0">
                <a:solidFill>
                  <a:srgbClr val="C00000"/>
                </a:solidFill>
              </a:rPr>
              <a:t>传统工业以太网已不能满足日益多样的工业数据传输需求。</a:t>
            </a:r>
          </a:p>
        </p:txBody>
      </p:sp>
      <p:sp>
        <p:nvSpPr>
          <p:cNvPr id="3" name="Title 2">
            <a:extLst>
              <a:ext uri="{FF2B5EF4-FFF2-40B4-BE49-F238E27FC236}">
                <a16:creationId xmlns:a16="http://schemas.microsoft.com/office/drawing/2014/main" id="{C867E544-5CF6-4473-ACB7-8B93C4709DF2}"/>
              </a:ext>
            </a:extLst>
          </p:cNvPr>
          <p:cNvSpPr>
            <a:spLocks noGrp="1"/>
          </p:cNvSpPr>
          <p:nvPr>
            <p:ph type="title"/>
          </p:nvPr>
        </p:nvSpPr>
        <p:spPr/>
        <p:txBody>
          <a:bodyPr>
            <a:normAutofit/>
          </a:bodyPr>
          <a:lstStyle/>
          <a:p>
            <a:r>
              <a:rPr lang="zh-CN" altLang="en-US" dirty="0"/>
              <a:t>研究背景</a:t>
            </a:r>
          </a:p>
        </p:txBody>
      </p:sp>
      <p:sp>
        <p:nvSpPr>
          <p:cNvPr id="21" name="矩形: 圆角 20">
            <a:extLst>
              <a:ext uri="{FF2B5EF4-FFF2-40B4-BE49-F238E27FC236}">
                <a16:creationId xmlns:a16="http://schemas.microsoft.com/office/drawing/2014/main" id="{AD55905D-C69F-4735-8224-40882E480DFC}"/>
              </a:ext>
            </a:extLst>
          </p:cNvPr>
          <p:cNvSpPr/>
          <p:nvPr/>
        </p:nvSpPr>
        <p:spPr>
          <a:xfrm>
            <a:off x="942209" y="6078643"/>
            <a:ext cx="7486467" cy="435005"/>
          </a:xfrm>
          <a:prstGeom prst="roundRect">
            <a:avLst/>
          </a:prstGeom>
          <a:solidFill>
            <a:schemeClr val="bg2">
              <a:lumMod val="40000"/>
              <a:lumOff val="6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rgbClr val="002060"/>
                </a:solidFill>
                <a:latin typeface="微软雅黑" panose="020B0503020204020204" pitchFamily="34" charset="-122"/>
                <a:ea typeface="微软雅黑" panose="020B0503020204020204" pitchFamily="34" charset="-122"/>
              </a:rPr>
              <a:t>时间敏感网络（</a:t>
            </a:r>
            <a:r>
              <a:rPr lang="en-US" altLang="zh-CN" sz="1600" b="1" dirty="0">
                <a:solidFill>
                  <a:srgbClr val="002060"/>
                </a:solidFill>
                <a:latin typeface="微软雅黑" panose="020B0503020204020204" pitchFamily="34" charset="-122"/>
                <a:ea typeface="微软雅黑" panose="020B0503020204020204" pitchFamily="34" charset="-122"/>
              </a:rPr>
              <a:t>TSN</a:t>
            </a:r>
            <a:r>
              <a:rPr lang="zh-CN" altLang="en-US" sz="1600" b="1" dirty="0">
                <a:solidFill>
                  <a:srgbClr val="002060"/>
                </a:solidFill>
                <a:latin typeface="微软雅黑" panose="020B0503020204020204" pitchFamily="34" charset="-122"/>
                <a:ea typeface="微软雅黑" panose="020B0503020204020204" pitchFamily="34" charset="-122"/>
              </a:rPr>
              <a:t>）是保证工业网络</a:t>
            </a:r>
            <a:r>
              <a:rPr lang="zh-CN" altLang="en-US" sz="1600" b="1" dirty="0">
                <a:solidFill>
                  <a:srgbClr val="C00000"/>
                </a:solidFill>
                <a:latin typeface="微软雅黑" panose="020B0503020204020204" pitchFamily="34" charset="-122"/>
                <a:ea typeface="微软雅黑" panose="020B0503020204020204" pitchFamily="34" charset="-122"/>
              </a:rPr>
              <a:t>异构数据确定性</a:t>
            </a:r>
            <a:r>
              <a:rPr lang="zh-CN" altLang="en-US" sz="1600" b="1" dirty="0">
                <a:solidFill>
                  <a:srgbClr val="002060"/>
                </a:solidFill>
                <a:latin typeface="微软雅黑" panose="020B0503020204020204" pitchFamily="34" charset="-122"/>
                <a:ea typeface="微软雅黑" panose="020B0503020204020204" pitchFamily="34" charset="-122"/>
              </a:rPr>
              <a:t>传输的重要的解决方案</a:t>
            </a:r>
          </a:p>
        </p:txBody>
      </p:sp>
      <p:pic>
        <p:nvPicPr>
          <p:cNvPr id="23" name="图片 22">
            <a:extLst>
              <a:ext uri="{FF2B5EF4-FFF2-40B4-BE49-F238E27FC236}">
                <a16:creationId xmlns:a16="http://schemas.microsoft.com/office/drawing/2014/main" id="{68D17FFC-8912-4E75-8A13-E90E56B6210C}"/>
              </a:ext>
            </a:extLst>
          </p:cNvPr>
          <p:cNvPicPr>
            <a:picLocks noChangeAspect="1"/>
          </p:cNvPicPr>
          <p:nvPr/>
        </p:nvPicPr>
        <p:blipFill>
          <a:blip r:embed="rId4"/>
          <a:stretch>
            <a:fillRect/>
          </a:stretch>
        </p:blipFill>
        <p:spPr>
          <a:xfrm>
            <a:off x="135802" y="2870540"/>
            <a:ext cx="4012473" cy="2951584"/>
          </a:xfrm>
          <a:prstGeom prst="rect">
            <a:avLst/>
          </a:prstGeom>
        </p:spPr>
      </p:pic>
      <p:sp>
        <p:nvSpPr>
          <p:cNvPr id="25" name="文本框 24">
            <a:extLst>
              <a:ext uri="{FF2B5EF4-FFF2-40B4-BE49-F238E27FC236}">
                <a16:creationId xmlns:a16="http://schemas.microsoft.com/office/drawing/2014/main" id="{27E96609-3027-47E8-8709-4799157C95BA}"/>
              </a:ext>
            </a:extLst>
          </p:cNvPr>
          <p:cNvSpPr txBox="1"/>
          <p:nvPr/>
        </p:nvSpPr>
        <p:spPr>
          <a:xfrm>
            <a:off x="3807212" y="2774011"/>
            <a:ext cx="1832142" cy="1125666"/>
          </a:xfrm>
          <a:prstGeom prst="rect">
            <a:avLst/>
          </a:prstGeom>
          <a:solidFill>
            <a:schemeClr val="bg1">
              <a:lumMod val="95000"/>
            </a:schemeClr>
          </a:solidFill>
          <a:ln>
            <a:solidFill>
              <a:schemeClr val="tx1"/>
            </a:solidFill>
          </a:ln>
          <a:effectLst>
            <a:outerShdw blurRad="50800" dist="38100" dir="2700000" algn="tl" rotWithShape="0">
              <a:prstClr val="black">
                <a:alpha val="40000"/>
              </a:prstClr>
            </a:outerShdw>
          </a:effectLst>
        </p:spPr>
        <p:txBody>
          <a:bodyPr wrap="square" tIns="108000" bIns="108000" rtlCol="0">
            <a:spAutoFit/>
          </a:bodyPr>
          <a:lstStyle>
            <a:defPPr>
              <a:defRPr lang="zh-CN"/>
            </a:defPPr>
            <a:lvl1pPr algn="ctr">
              <a:lnSpc>
                <a:spcPct val="120000"/>
              </a:lnSpc>
              <a:spcBef>
                <a:spcPts val="600"/>
              </a:spcBef>
              <a:defRPr sz="2800" b="1">
                <a:solidFill>
                  <a:srgbClr val="002060"/>
                </a:solidFill>
                <a:latin typeface="微软雅黑" panose="020B0503020204020204" pitchFamily="34" charset="-122"/>
                <a:ea typeface="微软雅黑" panose="020B0503020204020204" pitchFamily="34" charset="-122"/>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zh-CN" altLang="en-US" sz="1400" dirty="0"/>
              <a:t>数据</a:t>
            </a:r>
            <a:r>
              <a:rPr lang="en-US" altLang="zh-CN" sz="1400" dirty="0" err="1"/>
              <a:t>Qos</a:t>
            </a:r>
            <a:r>
              <a:rPr lang="zh-CN" altLang="en-US" sz="1400" dirty="0"/>
              <a:t>性能差异大</a:t>
            </a:r>
            <a:endParaRPr lang="en-US" altLang="zh-CN" sz="1400" dirty="0"/>
          </a:p>
          <a:p>
            <a:r>
              <a:rPr lang="zh-CN" altLang="en-US" sz="1400" dirty="0"/>
              <a:t>异构数据混合传输</a:t>
            </a:r>
            <a:endParaRPr lang="en-US" altLang="zh-CN" sz="1400" dirty="0"/>
          </a:p>
          <a:p>
            <a:r>
              <a:rPr lang="zh-CN" altLang="en-US" sz="1400" dirty="0"/>
              <a:t>要求低时延、高可靠</a:t>
            </a:r>
          </a:p>
        </p:txBody>
      </p:sp>
      <p:sp>
        <p:nvSpPr>
          <p:cNvPr id="26" name="矩形 25">
            <a:extLst>
              <a:ext uri="{FF2B5EF4-FFF2-40B4-BE49-F238E27FC236}">
                <a16:creationId xmlns:a16="http://schemas.microsoft.com/office/drawing/2014/main" id="{E6A2EFF2-3C8F-4778-85D4-CCF51984E79C}"/>
              </a:ext>
            </a:extLst>
          </p:cNvPr>
          <p:cNvSpPr/>
          <p:nvPr/>
        </p:nvSpPr>
        <p:spPr>
          <a:xfrm>
            <a:off x="4416250" y="2447554"/>
            <a:ext cx="1016810" cy="338554"/>
          </a:xfrm>
          <a:prstGeom prst="rect">
            <a:avLst/>
          </a:prstGeom>
        </p:spPr>
        <p:txBody>
          <a:bodyPr wrap="square">
            <a:spAutoFit/>
          </a:bodyPr>
          <a:lstStyle/>
          <a:p>
            <a:r>
              <a:rPr lang="zh-CN" altLang="en-US" sz="1600" b="1" dirty="0">
                <a:solidFill>
                  <a:srgbClr val="C00000"/>
                </a:solidFill>
                <a:latin typeface="微软雅黑" panose="020B0503020204020204" pitchFamily="34" charset="-122"/>
                <a:ea typeface="微软雅黑" panose="020B0503020204020204" pitchFamily="34" charset="-122"/>
              </a:rPr>
              <a:t>难点</a:t>
            </a:r>
          </a:p>
        </p:txBody>
      </p:sp>
      <p:sp>
        <p:nvSpPr>
          <p:cNvPr id="27" name="文本框 26">
            <a:extLst>
              <a:ext uri="{FF2B5EF4-FFF2-40B4-BE49-F238E27FC236}">
                <a16:creationId xmlns:a16="http://schemas.microsoft.com/office/drawing/2014/main" id="{15ED29ED-88E4-4842-99A3-A0282F2147E6}"/>
              </a:ext>
            </a:extLst>
          </p:cNvPr>
          <p:cNvSpPr txBox="1"/>
          <p:nvPr/>
        </p:nvSpPr>
        <p:spPr>
          <a:xfrm>
            <a:off x="5286558" y="5596149"/>
            <a:ext cx="3697422" cy="328936"/>
          </a:xfrm>
          <a:prstGeom prst="rect">
            <a:avLst/>
          </a:prstGeom>
          <a:noFill/>
        </p:spPr>
        <p:txBody>
          <a:bodyPr wrap="square" rtlCol="0">
            <a:spAutoFit/>
          </a:bodyPr>
          <a:lstStyle/>
          <a:p>
            <a:pPr lvl="0" algn="ctr">
              <a:lnSpc>
                <a:spcPct val="120000"/>
              </a:lnSpc>
              <a:defRPr/>
            </a:pPr>
            <a:r>
              <a:rPr lang="zh-CN" altLang="en-US" sz="1400" b="1" dirty="0">
                <a:latin typeface="微软雅黑" panose="020B0503020204020204" pitchFamily="34" charset="-122"/>
                <a:ea typeface="微软雅黑" panose="020B0503020204020204" pitchFamily="34" charset="-122"/>
              </a:rPr>
              <a:t>基于</a:t>
            </a:r>
            <a:r>
              <a:rPr lang="en-US" altLang="zh-CN" sz="1400" b="1" dirty="0">
                <a:latin typeface="微软雅黑" panose="020B0503020204020204" pitchFamily="34" charset="-122"/>
                <a:ea typeface="微软雅黑" panose="020B0503020204020204" pitchFamily="34" charset="-122"/>
              </a:rPr>
              <a:t>TSN</a:t>
            </a:r>
            <a:r>
              <a:rPr lang="zh-CN" altLang="en-US" sz="1400" b="1" dirty="0">
                <a:latin typeface="微软雅黑" panose="020B0503020204020204" pitchFamily="34" charset="-122"/>
                <a:ea typeface="微软雅黑" panose="020B0503020204020204" pitchFamily="34" charset="-122"/>
              </a:rPr>
              <a:t>网关的混合数据流传输</a:t>
            </a:r>
          </a:p>
        </p:txBody>
      </p:sp>
      <p:pic>
        <p:nvPicPr>
          <p:cNvPr id="28" name="图片 27">
            <a:extLst>
              <a:ext uri="{FF2B5EF4-FFF2-40B4-BE49-F238E27FC236}">
                <a16:creationId xmlns:a16="http://schemas.microsoft.com/office/drawing/2014/main" id="{C18CA230-6266-4E8D-A840-FF03108214CF}"/>
              </a:ext>
            </a:extLst>
          </p:cNvPr>
          <p:cNvPicPr>
            <a:picLocks noChangeAspect="1"/>
          </p:cNvPicPr>
          <p:nvPr/>
        </p:nvPicPr>
        <p:blipFill rotWithShape="1">
          <a:blip r:embed="rId5"/>
          <a:srcRect t="274"/>
          <a:stretch/>
        </p:blipFill>
        <p:spPr>
          <a:xfrm>
            <a:off x="5286558" y="2858621"/>
            <a:ext cx="3697422" cy="2778488"/>
          </a:xfrm>
          <a:prstGeom prst="rect">
            <a:avLst/>
          </a:prstGeom>
        </p:spPr>
      </p:pic>
      <p:sp>
        <p:nvSpPr>
          <p:cNvPr id="58" name="箭头: 右 57">
            <a:extLst>
              <a:ext uri="{FF2B5EF4-FFF2-40B4-BE49-F238E27FC236}">
                <a16:creationId xmlns:a16="http://schemas.microsoft.com/office/drawing/2014/main" id="{F7DFC44F-7406-4115-8379-366D5DD9A650}"/>
              </a:ext>
            </a:extLst>
          </p:cNvPr>
          <p:cNvSpPr/>
          <p:nvPr/>
        </p:nvSpPr>
        <p:spPr>
          <a:xfrm>
            <a:off x="4148275" y="4289338"/>
            <a:ext cx="935538" cy="328936"/>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60" name="矩形 59">
            <a:extLst>
              <a:ext uri="{FF2B5EF4-FFF2-40B4-BE49-F238E27FC236}">
                <a16:creationId xmlns:a16="http://schemas.microsoft.com/office/drawing/2014/main" id="{774E7ED9-E2B0-43E7-B5A9-FD049E3B09C2}"/>
              </a:ext>
            </a:extLst>
          </p:cNvPr>
          <p:cNvSpPr/>
          <p:nvPr/>
        </p:nvSpPr>
        <p:spPr>
          <a:xfrm>
            <a:off x="6637061" y="3008829"/>
            <a:ext cx="1182624" cy="256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chemeClr val="tx1"/>
                </a:solidFill>
                <a:latin typeface="微软雅黑" panose="020B0503020204020204" pitchFamily="34" charset="-122"/>
                <a:ea typeface="微软雅黑" panose="020B0503020204020204" pitchFamily="34" charset="-122"/>
              </a:rPr>
              <a:t>边缘计算设备</a:t>
            </a:r>
          </a:p>
        </p:txBody>
      </p:sp>
      <p:sp>
        <p:nvSpPr>
          <p:cNvPr id="61" name="灯片编号占位符 60">
            <a:extLst>
              <a:ext uri="{FF2B5EF4-FFF2-40B4-BE49-F238E27FC236}">
                <a16:creationId xmlns:a16="http://schemas.microsoft.com/office/drawing/2014/main" id="{6ADD51EB-1E56-4A30-8158-2E64EA21C649}"/>
              </a:ext>
            </a:extLst>
          </p:cNvPr>
          <p:cNvSpPr>
            <a:spLocks noGrp="1"/>
          </p:cNvSpPr>
          <p:nvPr>
            <p:ph type="sldNum" sz="quarter" idx="12"/>
          </p:nvPr>
        </p:nvSpPr>
        <p:spPr>
          <a:xfrm>
            <a:off x="8173616" y="313200"/>
            <a:ext cx="1010139" cy="338554"/>
          </a:xfrm>
        </p:spPr>
        <p:txBody>
          <a:bodyPr/>
          <a:lstStyle/>
          <a:p>
            <a:fld id="{54BD5A17-3153-4A95-988E-B577C14000F1}" type="slidenum">
              <a:rPr lang="en-US" altLang="zh-CN" smtClean="0"/>
              <a:pPr/>
              <a:t>4</a:t>
            </a:fld>
            <a:endParaRPr lang="en-US" altLang="zh-CN" dirty="0"/>
          </a:p>
        </p:txBody>
      </p:sp>
    </p:spTree>
    <p:custDataLst>
      <p:tags r:id="rId1"/>
    </p:custDataLst>
    <p:extLst>
      <p:ext uri="{BB962C8B-B14F-4D97-AF65-F5344CB8AC3E}">
        <p14:creationId xmlns:p14="http://schemas.microsoft.com/office/powerpoint/2010/main" val="322229865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62DAA45-C6ED-4AA1-90E6-1B48F0E4D6A9}"/>
              </a:ext>
            </a:extLst>
          </p:cNvPr>
          <p:cNvSpPr>
            <a:spLocks noGrp="1"/>
          </p:cNvSpPr>
          <p:nvPr>
            <p:ph type="title"/>
          </p:nvPr>
        </p:nvSpPr>
        <p:spPr/>
        <p:txBody>
          <a:bodyPr>
            <a:normAutofit fontScale="90000"/>
          </a:bodyPr>
          <a:lstStyle/>
          <a:p>
            <a:r>
              <a:rPr lang="zh-CN" altLang="en-US" dirty="0">
                <a:latin typeface="微软雅黑" panose="020B0503020204020204" pitchFamily="34" charset="-122"/>
                <a:ea typeface="微软雅黑" panose="020B0503020204020204" pitchFamily="34" charset="-122"/>
              </a:rPr>
              <a:t>研究内容三  基于</a:t>
            </a:r>
            <a:r>
              <a:rPr lang="en-US" altLang="zh-CN" dirty="0">
                <a:latin typeface="微软雅黑" panose="020B0503020204020204" pitchFamily="34" charset="-122"/>
                <a:ea typeface="微软雅黑" panose="020B0503020204020204" pitchFamily="34" charset="-122"/>
              </a:rPr>
              <a:t>VQSA</a:t>
            </a:r>
            <a:r>
              <a:rPr lang="zh-CN" altLang="en-US" dirty="0">
                <a:latin typeface="微软雅黑" panose="020B0503020204020204" pitchFamily="34" charset="-122"/>
                <a:ea typeface="微软雅黑" panose="020B0503020204020204" pitchFamily="34" charset="-122"/>
              </a:rPr>
              <a:t>的</a:t>
            </a:r>
            <a:r>
              <a:rPr lang="en-US" altLang="zh-CN" dirty="0">
                <a:latin typeface="微软雅黑" panose="020B0503020204020204" pitchFamily="34" charset="-122"/>
                <a:ea typeface="微软雅黑" panose="020B0503020204020204" pitchFamily="34" charset="-122"/>
              </a:rPr>
              <a:t>TSN</a:t>
            </a:r>
            <a:r>
              <a:rPr lang="zh-CN" altLang="en-US" dirty="0">
                <a:latin typeface="微软雅黑" panose="020B0503020204020204" pitchFamily="34" charset="-122"/>
                <a:ea typeface="微软雅黑" panose="020B0503020204020204" pitchFamily="34" charset="-122"/>
              </a:rPr>
              <a:t>交换</a:t>
            </a:r>
            <a:r>
              <a:rPr lang="en-US" altLang="zh-CN" dirty="0">
                <a:latin typeface="微软雅黑" panose="020B0503020204020204" pitchFamily="34" charset="-122"/>
                <a:ea typeface="微软雅黑" panose="020B0503020204020204" pitchFamily="34" charset="-122"/>
              </a:rPr>
              <a:t>IP</a:t>
            </a:r>
            <a:r>
              <a:rPr lang="zh-CN" altLang="en-US" dirty="0">
                <a:latin typeface="微软雅黑" panose="020B0503020204020204" pitchFamily="34" charset="-122"/>
                <a:ea typeface="微软雅黑" panose="020B0503020204020204" pitchFamily="34" charset="-122"/>
              </a:rPr>
              <a:t>实现与测试</a:t>
            </a:r>
          </a:p>
        </p:txBody>
      </p:sp>
      <p:pic>
        <p:nvPicPr>
          <p:cNvPr id="55" name="Picture 54">
            <a:extLst>
              <a:ext uri="{FF2B5EF4-FFF2-40B4-BE49-F238E27FC236}">
                <a16:creationId xmlns:a16="http://schemas.microsoft.com/office/drawing/2014/main" id="{9E999644-8646-4CD9-800D-BFC564664CD5}"/>
              </a:ext>
            </a:extLst>
          </p:cNvPr>
          <p:cNvPicPr>
            <a:picLocks noChangeAspect="1"/>
          </p:cNvPicPr>
          <p:nvPr/>
        </p:nvPicPr>
        <p:blipFill>
          <a:blip r:embed="rId3"/>
          <a:stretch>
            <a:fillRect/>
          </a:stretch>
        </p:blipFill>
        <p:spPr>
          <a:xfrm>
            <a:off x="1166952" y="5515214"/>
            <a:ext cx="5988228" cy="1101393"/>
          </a:xfrm>
          <a:prstGeom prst="rect">
            <a:avLst/>
          </a:prstGeom>
        </p:spPr>
      </p:pic>
      <p:graphicFrame>
        <p:nvGraphicFramePr>
          <p:cNvPr id="3" name="Table 2">
            <a:extLst>
              <a:ext uri="{FF2B5EF4-FFF2-40B4-BE49-F238E27FC236}">
                <a16:creationId xmlns:a16="http://schemas.microsoft.com/office/drawing/2014/main" id="{0927B359-CEB2-4EED-BCFD-5E9D4CA4B134}"/>
              </a:ext>
            </a:extLst>
          </p:cNvPr>
          <p:cNvGraphicFramePr>
            <a:graphicFrameLocks noGrp="1"/>
          </p:cNvGraphicFramePr>
          <p:nvPr>
            <p:extLst>
              <p:ext uri="{D42A27DB-BD31-4B8C-83A1-F6EECF244321}">
                <p14:modId xmlns:p14="http://schemas.microsoft.com/office/powerpoint/2010/main" val="935459096"/>
              </p:ext>
            </p:extLst>
          </p:nvPr>
        </p:nvGraphicFramePr>
        <p:xfrm>
          <a:off x="5442585" y="3723456"/>
          <a:ext cx="3467100" cy="1524000"/>
        </p:xfrm>
        <a:graphic>
          <a:graphicData uri="http://schemas.openxmlformats.org/drawingml/2006/table">
            <a:tbl>
              <a:tblPr firstRow="1" bandRow="1">
                <a:tableStyleId>{5C22544A-7EE6-4342-B048-85BDC9FD1C3A}</a:tableStyleId>
              </a:tblPr>
              <a:tblGrid>
                <a:gridCol w="1074420">
                  <a:extLst>
                    <a:ext uri="{9D8B030D-6E8A-4147-A177-3AD203B41FA5}">
                      <a16:colId xmlns:a16="http://schemas.microsoft.com/office/drawing/2014/main" val="4234768218"/>
                    </a:ext>
                  </a:extLst>
                </a:gridCol>
                <a:gridCol w="962148">
                  <a:extLst>
                    <a:ext uri="{9D8B030D-6E8A-4147-A177-3AD203B41FA5}">
                      <a16:colId xmlns:a16="http://schemas.microsoft.com/office/drawing/2014/main" val="2068434594"/>
                    </a:ext>
                  </a:extLst>
                </a:gridCol>
                <a:gridCol w="1430532">
                  <a:extLst>
                    <a:ext uri="{9D8B030D-6E8A-4147-A177-3AD203B41FA5}">
                      <a16:colId xmlns:a16="http://schemas.microsoft.com/office/drawing/2014/main" val="2694691026"/>
                    </a:ext>
                  </a:extLst>
                </a:gridCol>
              </a:tblGrid>
              <a:tr h="185420">
                <a:tc>
                  <a:txBody>
                    <a:bodyPr/>
                    <a:lstStyle/>
                    <a:p>
                      <a:r>
                        <a:rPr lang="zh-CN" altLang="en-US" sz="1400" b="0" i="0" u="none" strike="noStrike" kern="1200" baseline="0" dirty="0">
                          <a:solidFill>
                            <a:schemeClr val="lt1"/>
                          </a:solidFill>
                          <a:latin typeface="+mn-lt"/>
                          <a:ea typeface="+mn-ea"/>
                          <a:cs typeface="+mn-cs"/>
                        </a:rPr>
                        <a:t>输出端口号</a:t>
                      </a:r>
                      <a:endParaRPr lang="zh-CN" altLang="en-US" sz="1400" dirty="0"/>
                    </a:p>
                  </a:txBody>
                  <a:tcPr/>
                </a:tc>
                <a:tc>
                  <a:txBody>
                    <a:bodyPr/>
                    <a:lstStyle/>
                    <a:p>
                      <a:r>
                        <a:rPr lang="zh-CN" altLang="en-US" sz="1400" b="0" i="0" u="none" strike="noStrike" kern="1200" baseline="0" dirty="0">
                          <a:solidFill>
                            <a:schemeClr val="lt1"/>
                          </a:solidFill>
                          <a:latin typeface="+mn-lt"/>
                          <a:ea typeface="+mn-ea"/>
                          <a:cs typeface="+mn-cs"/>
                        </a:rPr>
                        <a:t>发送队列</a:t>
                      </a:r>
                      <a:endParaRPr lang="zh-CN" altLang="en-US" sz="1400" dirty="0"/>
                    </a:p>
                  </a:txBody>
                  <a:tcPr/>
                </a:tc>
                <a:tc>
                  <a:txBody>
                    <a:bodyPr/>
                    <a:lstStyle/>
                    <a:p>
                      <a:r>
                        <a:rPr lang="zh-CN" altLang="en-US" sz="1400" b="0" i="0" u="none" strike="noStrike" kern="1200" baseline="0" dirty="0">
                          <a:solidFill>
                            <a:schemeClr val="lt1"/>
                          </a:solidFill>
                          <a:latin typeface="+mn-lt"/>
                          <a:ea typeface="+mn-ea"/>
                          <a:cs typeface="+mn-cs"/>
                        </a:rPr>
                        <a:t>持续时间（</a:t>
                      </a:r>
                      <a:r>
                        <a:rPr lang="en-US" altLang="zh-CN" sz="1400" b="0" i="0" u="none" strike="noStrike" kern="1200" baseline="0" dirty="0">
                          <a:solidFill>
                            <a:schemeClr val="lt1"/>
                          </a:solidFill>
                          <a:latin typeface="+mn-lt"/>
                          <a:ea typeface="+mn-ea"/>
                          <a:cs typeface="+mn-cs"/>
                        </a:rPr>
                        <a:t>ns</a:t>
                      </a:r>
                      <a:r>
                        <a:rPr lang="zh-CN" altLang="en-US" sz="1400" b="0" i="0" u="none" strike="noStrike" kern="1200" baseline="0" dirty="0">
                          <a:solidFill>
                            <a:schemeClr val="lt1"/>
                          </a:solidFill>
                          <a:latin typeface="+mn-lt"/>
                          <a:ea typeface="+mn-ea"/>
                          <a:cs typeface="+mn-cs"/>
                        </a:rPr>
                        <a:t>）</a:t>
                      </a:r>
                      <a:endParaRPr lang="zh-CN" altLang="en-US" sz="1400" dirty="0"/>
                    </a:p>
                  </a:txBody>
                  <a:tcPr/>
                </a:tc>
                <a:extLst>
                  <a:ext uri="{0D108BD9-81ED-4DB2-BD59-A6C34878D82A}">
                    <a16:rowId xmlns:a16="http://schemas.microsoft.com/office/drawing/2014/main" val="2643329823"/>
                  </a:ext>
                </a:extLst>
              </a:tr>
              <a:tr h="185420">
                <a:tc>
                  <a:txBody>
                    <a:bodyPr/>
                    <a:lstStyle/>
                    <a:p>
                      <a:r>
                        <a:rPr lang="en-US" altLang="zh-CN" sz="1400" dirty="0"/>
                        <a:t>0</a:t>
                      </a:r>
                      <a:endParaRPr lang="zh-CN" altLang="en-US" sz="1400" dirty="0"/>
                    </a:p>
                  </a:txBody>
                  <a:tcPr/>
                </a:tc>
                <a:tc>
                  <a:txBody>
                    <a:bodyPr/>
                    <a:lstStyle/>
                    <a:p>
                      <a:r>
                        <a:rPr lang="en-US" altLang="zh-CN" sz="1400" dirty="0"/>
                        <a:t>1</a:t>
                      </a:r>
                      <a:endParaRPr lang="zh-CN" altLang="en-US" sz="1400" dirty="0"/>
                    </a:p>
                  </a:txBody>
                  <a:tcPr/>
                </a:tc>
                <a:tc>
                  <a:txBody>
                    <a:bodyPr/>
                    <a:lstStyle/>
                    <a:p>
                      <a:r>
                        <a:rPr lang="en-US" altLang="zh-CN" sz="1400" dirty="0"/>
                        <a:t>1500</a:t>
                      </a:r>
                      <a:endParaRPr lang="zh-CN" altLang="en-US" sz="1400" dirty="0"/>
                    </a:p>
                  </a:txBody>
                  <a:tcPr/>
                </a:tc>
                <a:extLst>
                  <a:ext uri="{0D108BD9-81ED-4DB2-BD59-A6C34878D82A}">
                    <a16:rowId xmlns:a16="http://schemas.microsoft.com/office/drawing/2014/main" val="999035312"/>
                  </a:ext>
                </a:extLst>
              </a:tr>
              <a:tr h="185420">
                <a:tc>
                  <a:txBody>
                    <a:bodyPr/>
                    <a:lstStyle/>
                    <a:p>
                      <a:r>
                        <a:rPr lang="en-US" altLang="zh-CN" sz="1400" dirty="0"/>
                        <a:t>0</a:t>
                      </a:r>
                      <a:endParaRPr lang="zh-CN" altLang="en-US" sz="1400" dirty="0"/>
                    </a:p>
                  </a:txBody>
                  <a:tcPr/>
                </a:tc>
                <a:tc>
                  <a:txBody>
                    <a:bodyPr/>
                    <a:lstStyle/>
                    <a:p>
                      <a:r>
                        <a:rPr lang="en-US" altLang="zh-CN" sz="1400" dirty="0"/>
                        <a:t>5</a:t>
                      </a:r>
                      <a:endParaRPr lang="zh-CN" altLang="en-US" sz="1400" dirty="0"/>
                    </a:p>
                  </a:txBody>
                  <a:tcPr/>
                </a:tc>
                <a:tc>
                  <a:txBody>
                    <a:bodyPr/>
                    <a:lstStyle/>
                    <a:p>
                      <a:r>
                        <a:rPr lang="en-US" altLang="zh-CN" sz="1400" dirty="0"/>
                        <a:t>2520</a:t>
                      </a:r>
                      <a:endParaRPr lang="zh-CN" altLang="en-US" sz="1400" dirty="0"/>
                    </a:p>
                  </a:txBody>
                  <a:tcPr/>
                </a:tc>
                <a:extLst>
                  <a:ext uri="{0D108BD9-81ED-4DB2-BD59-A6C34878D82A}">
                    <a16:rowId xmlns:a16="http://schemas.microsoft.com/office/drawing/2014/main" val="3762291070"/>
                  </a:ext>
                </a:extLst>
              </a:tr>
              <a:tr h="185420">
                <a:tc>
                  <a:txBody>
                    <a:bodyPr/>
                    <a:lstStyle/>
                    <a:p>
                      <a:r>
                        <a:rPr lang="en-US" altLang="zh-CN" sz="1400" dirty="0"/>
                        <a:t>…</a:t>
                      </a:r>
                      <a:endParaRPr lang="zh-CN" altLang="en-US" sz="1400" dirty="0"/>
                    </a:p>
                  </a:txBody>
                  <a:tcPr/>
                </a:tc>
                <a:tc>
                  <a:txBody>
                    <a:bodyPr/>
                    <a:lstStyle/>
                    <a:p>
                      <a:r>
                        <a:rPr lang="en-US" altLang="zh-CN" sz="1400" dirty="0"/>
                        <a:t>…</a:t>
                      </a:r>
                      <a:endParaRPr lang="zh-CN" altLang="en-US" sz="1400" dirty="0"/>
                    </a:p>
                  </a:txBody>
                  <a:tcPr/>
                </a:tc>
                <a:tc>
                  <a:txBody>
                    <a:bodyPr/>
                    <a:lstStyle/>
                    <a:p>
                      <a:r>
                        <a:rPr lang="en-US" altLang="zh-CN" sz="1400" dirty="0"/>
                        <a:t>…</a:t>
                      </a:r>
                      <a:endParaRPr lang="zh-CN" altLang="en-US" sz="1400" dirty="0"/>
                    </a:p>
                  </a:txBody>
                  <a:tcPr/>
                </a:tc>
                <a:extLst>
                  <a:ext uri="{0D108BD9-81ED-4DB2-BD59-A6C34878D82A}">
                    <a16:rowId xmlns:a16="http://schemas.microsoft.com/office/drawing/2014/main" val="3334723576"/>
                  </a:ext>
                </a:extLst>
              </a:tr>
              <a:tr h="185420">
                <a:tc>
                  <a:txBody>
                    <a:bodyPr/>
                    <a:lstStyle/>
                    <a:p>
                      <a:r>
                        <a:rPr lang="en-US" altLang="zh-CN" sz="1400" dirty="0"/>
                        <a:t>0</a:t>
                      </a:r>
                      <a:endParaRPr lang="zh-CN" altLang="en-US" sz="1400" dirty="0"/>
                    </a:p>
                  </a:txBody>
                  <a:tcPr/>
                </a:tc>
                <a:tc>
                  <a:txBody>
                    <a:bodyPr/>
                    <a:lstStyle/>
                    <a:p>
                      <a:r>
                        <a:rPr lang="en-US" altLang="zh-CN" sz="1400" dirty="0"/>
                        <a:t>0</a:t>
                      </a:r>
                      <a:endParaRPr lang="zh-CN" altLang="en-US" sz="1400" dirty="0"/>
                    </a:p>
                  </a:txBody>
                  <a:tcPr/>
                </a:tc>
                <a:tc>
                  <a:txBody>
                    <a:bodyPr/>
                    <a:lstStyle/>
                    <a:p>
                      <a:r>
                        <a:rPr lang="en-US" altLang="zh-CN" sz="1400" dirty="0"/>
                        <a:t>1000</a:t>
                      </a:r>
                      <a:endParaRPr lang="zh-CN" altLang="en-US" sz="1400" dirty="0"/>
                    </a:p>
                  </a:txBody>
                  <a:tcPr/>
                </a:tc>
                <a:extLst>
                  <a:ext uri="{0D108BD9-81ED-4DB2-BD59-A6C34878D82A}">
                    <a16:rowId xmlns:a16="http://schemas.microsoft.com/office/drawing/2014/main" val="4113102944"/>
                  </a:ext>
                </a:extLst>
              </a:tr>
            </a:tbl>
          </a:graphicData>
        </a:graphic>
      </p:graphicFrame>
      <p:pic>
        <p:nvPicPr>
          <p:cNvPr id="113" name="Picture 112">
            <a:extLst>
              <a:ext uri="{FF2B5EF4-FFF2-40B4-BE49-F238E27FC236}">
                <a16:creationId xmlns:a16="http://schemas.microsoft.com/office/drawing/2014/main" id="{0C250C22-7B30-47C4-9721-8EA46498DF56}"/>
              </a:ext>
            </a:extLst>
          </p:cNvPr>
          <p:cNvPicPr>
            <a:picLocks noChangeAspect="1"/>
          </p:cNvPicPr>
          <p:nvPr/>
        </p:nvPicPr>
        <p:blipFill>
          <a:blip r:embed="rId4"/>
          <a:stretch>
            <a:fillRect/>
          </a:stretch>
        </p:blipFill>
        <p:spPr>
          <a:xfrm>
            <a:off x="582637" y="3557040"/>
            <a:ext cx="4343777" cy="1917358"/>
          </a:xfrm>
          <a:prstGeom prst="rect">
            <a:avLst/>
          </a:prstGeom>
        </p:spPr>
      </p:pic>
      <p:cxnSp>
        <p:nvCxnSpPr>
          <p:cNvPr id="115" name="Straight Arrow Connector 114">
            <a:extLst>
              <a:ext uri="{FF2B5EF4-FFF2-40B4-BE49-F238E27FC236}">
                <a16:creationId xmlns:a16="http://schemas.microsoft.com/office/drawing/2014/main" id="{74E19B6C-ED3E-47F5-8DC3-B8121E5EB533}"/>
              </a:ext>
            </a:extLst>
          </p:cNvPr>
          <p:cNvCxnSpPr>
            <a:endCxn id="3" idx="1"/>
          </p:cNvCxnSpPr>
          <p:nvPr/>
        </p:nvCxnSpPr>
        <p:spPr>
          <a:xfrm flipV="1">
            <a:off x="4909185" y="4485456"/>
            <a:ext cx="533400" cy="64928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Content Placeholder 1">
            <a:extLst>
              <a:ext uri="{FF2B5EF4-FFF2-40B4-BE49-F238E27FC236}">
                <a16:creationId xmlns:a16="http://schemas.microsoft.com/office/drawing/2014/main" id="{BCFF6E64-571C-4575-B6B2-70C7802D577B}"/>
              </a:ext>
            </a:extLst>
          </p:cNvPr>
          <p:cNvSpPr txBox="1">
            <a:spLocks/>
          </p:cNvSpPr>
          <p:nvPr/>
        </p:nvSpPr>
        <p:spPr>
          <a:xfrm>
            <a:off x="494024" y="1685678"/>
            <a:ext cx="7830825" cy="1917358"/>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b="1" dirty="0">
                <a:latin typeface="微软雅黑" panose="020B0503020204020204" pitchFamily="34" charset="-122"/>
                <a:ea typeface="微软雅黑" panose="020B0503020204020204" pitchFamily="34" charset="-122"/>
              </a:rPr>
              <a:t>一、基于</a:t>
            </a:r>
            <a:r>
              <a:rPr lang="en-US" altLang="zh-CN" b="1" dirty="0">
                <a:latin typeface="微软雅黑" panose="020B0503020204020204" pitchFamily="34" charset="-122"/>
                <a:ea typeface="微软雅黑" panose="020B0503020204020204" pitchFamily="34" charset="-122"/>
              </a:rPr>
              <a:t>VQSA </a:t>
            </a:r>
            <a:r>
              <a:rPr lang="zh-CN" altLang="en-US" b="1" dirty="0">
                <a:latin typeface="微软雅黑" panose="020B0503020204020204" pitchFamily="34" charset="-122"/>
                <a:ea typeface="微软雅黑" panose="020B0503020204020204" pitchFamily="34" charset="-122"/>
              </a:rPr>
              <a:t>的</a:t>
            </a:r>
            <a:r>
              <a:rPr lang="en-US" altLang="zh-CN" b="1" dirty="0">
                <a:latin typeface="微软雅黑" panose="020B0503020204020204" pitchFamily="34" charset="-122"/>
                <a:ea typeface="微软雅黑" panose="020B0503020204020204" pitchFamily="34" charset="-122"/>
              </a:rPr>
              <a:t>TSN</a:t>
            </a:r>
            <a:r>
              <a:rPr lang="zh-CN" altLang="en-US" b="1" dirty="0">
                <a:latin typeface="微软雅黑" panose="020B0503020204020204" pitchFamily="34" charset="-122"/>
                <a:ea typeface="微软雅黑" panose="020B0503020204020204" pitchFamily="34" charset="-122"/>
              </a:rPr>
              <a:t>交换</a:t>
            </a:r>
            <a:r>
              <a:rPr lang="en-US" altLang="zh-CN" b="1" dirty="0">
                <a:latin typeface="微软雅黑" panose="020B0503020204020204" pitchFamily="34" charset="-122"/>
                <a:ea typeface="微软雅黑" panose="020B0503020204020204" pitchFamily="34" charset="-122"/>
              </a:rPr>
              <a:t>IP </a:t>
            </a:r>
            <a:r>
              <a:rPr lang="zh-CN" altLang="en-US" b="1" dirty="0">
                <a:latin typeface="微软雅黑" panose="020B0503020204020204" pitchFamily="34" charset="-122"/>
                <a:ea typeface="微软雅黑" panose="020B0503020204020204" pitchFamily="34" charset="-122"/>
              </a:rPr>
              <a:t>设计</a:t>
            </a:r>
            <a:endParaRPr lang="en-US" altLang="zh-CN" b="1" dirty="0">
              <a:latin typeface="微软雅黑" panose="020B0503020204020204" pitchFamily="34" charset="-122"/>
              <a:ea typeface="微软雅黑" panose="020B0503020204020204" pitchFamily="34" charset="-122"/>
            </a:endParaRPr>
          </a:p>
          <a:p>
            <a:pPr marL="342900" indent="-342900">
              <a:buFont typeface="+mj-lt"/>
              <a:buAutoNum type="arabicPeriod"/>
            </a:pPr>
            <a:r>
              <a:rPr lang="zh-CN" altLang="en-US" sz="1800" b="1" dirty="0">
                <a:latin typeface="微软雅黑" panose="020B0503020204020204" pitchFamily="34" charset="-122"/>
                <a:ea typeface="微软雅黑" panose="020B0503020204020204" pitchFamily="34" charset="-122"/>
              </a:rPr>
              <a:t>数据信息模块设计及仿真</a:t>
            </a:r>
          </a:p>
          <a:p>
            <a:pPr>
              <a:buFont typeface="Wingdings" panose="05000000000000000000" pitchFamily="2" charset="2"/>
              <a:buChar char="Ø"/>
            </a:pPr>
            <a:r>
              <a:rPr lang="zh-CN" altLang="en-US" sz="1400" b="1" dirty="0">
                <a:latin typeface="微软雅黑" panose="020B0503020204020204" pitchFamily="34" charset="-122"/>
                <a:ea typeface="微软雅黑" panose="020B0503020204020204" pitchFamily="34" charset="-122"/>
              </a:rPr>
              <a:t>输出队列调度表</a:t>
            </a:r>
            <a:endParaRPr lang="en-US" altLang="zh-CN" sz="1400" b="1" dirty="0">
              <a:latin typeface="微软雅黑" panose="020B0503020204020204" pitchFamily="34" charset="-122"/>
              <a:ea typeface="微软雅黑" panose="020B0503020204020204" pitchFamily="34" charset="-122"/>
            </a:endParaRPr>
          </a:p>
          <a:p>
            <a:pPr marL="457200" lvl="1" indent="0">
              <a:buNone/>
            </a:pPr>
            <a:r>
              <a:rPr lang="zh-CN" altLang="en-US" sz="1400" dirty="0">
                <a:latin typeface="微软雅黑" panose="020B0503020204020204" pitchFamily="34" charset="-122"/>
                <a:ea typeface="微软雅黑" panose="020B0503020204020204" pitchFamily="34" charset="-122"/>
              </a:rPr>
              <a:t>功能：根据</a:t>
            </a:r>
            <a:r>
              <a:rPr lang="en-US" altLang="zh-CN" sz="1400" dirty="0">
                <a:latin typeface="微软雅黑" panose="020B0503020204020204" pitchFamily="34" charset="-122"/>
                <a:ea typeface="微软雅黑" panose="020B0503020204020204" pitchFamily="34" charset="-122"/>
              </a:rPr>
              <a:t>IEEE 802.1Qbv </a:t>
            </a:r>
            <a:r>
              <a:rPr lang="zh-CN" altLang="en-US" sz="1400" dirty="0">
                <a:latin typeface="微软雅黑" panose="020B0503020204020204" pitchFamily="34" charset="-122"/>
                <a:ea typeface="微软雅黑" panose="020B0503020204020204" pitchFamily="34" charset="-122"/>
              </a:rPr>
              <a:t>所设计的</a:t>
            </a:r>
            <a:r>
              <a:rPr lang="en-US" altLang="zh-CN" sz="1400" dirty="0">
                <a:latin typeface="微软雅黑" panose="020B0503020204020204" pitchFamily="34" charset="-122"/>
                <a:ea typeface="微软雅黑" panose="020B0503020204020204" pitchFamily="34" charset="-122"/>
              </a:rPr>
              <a:t>GCL </a:t>
            </a:r>
            <a:r>
              <a:rPr lang="zh-CN" altLang="en-US" sz="1400" dirty="0">
                <a:latin typeface="微软雅黑" panose="020B0503020204020204" pitchFamily="34" charset="-122"/>
                <a:ea typeface="微软雅黑" panose="020B0503020204020204" pitchFamily="34" charset="-122"/>
              </a:rPr>
              <a:t>门控列表，输出端口在每个时刻根据输出调度表来选择相应的队列进行传输</a:t>
            </a:r>
            <a:r>
              <a:rPr lang="en-US" altLang="zh-CN" sz="1400" dirty="0">
                <a:latin typeface="微软雅黑" panose="020B0503020204020204" pitchFamily="34" charset="-122"/>
                <a:ea typeface="微软雅黑" panose="020B0503020204020204" pitchFamily="34" charset="-122"/>
              </a:rPr>
              <a:t>.</a:t>
            </a:r>
            <a:endParaRPr lang="zh-CN" altLang="en-US" sz="1400" dirty="0">
              <a:latin typeface="微软雅黑" panose="020B0503020204020204" pitchFamily="34" charset="-122"/>
              <a:ea typeface="微软雅黑" panose="020B0503020204020204" pitchFamily="34" charset="-122"/>
            </a:endParaRPr>
          </a:p>
          <a:p>
            <a:pPr marL="0" indent="0">
              <a:buNone/>
            </a:pPr>
            <a:endParaRPr lang="zh-CN" altLang="en-US" sz="1800" b="1" dirty="0">
              <a:latin typeface="微软雅黑" panose="020B0503020204020204" pitchFamily="34" charset="-122"/>
              <a:ea typeface="微软雅黑" panose="020B0503020204020204" pitchFamily="34" charset="-122"/>
            </a:endParaRPr>
          </a:p>
          <a:p>
            <a:pPr marL="0" indent="0">
              <a:buNone/>
            </a:pPr>
            <a:endParaRPr lang="en-US" altLang="zh-CN" sz="1800" b="1" dirty="0">
              <a:latin typeface="微软雅黑" panose="020B0503020204020204" pitchFamily="34" charset="-122"/>
              <a:ea typeface="微软雅黑" panose="020B0503020204020204" pitchFamily="34" charset="-122"/>
            </a:endParaRPr>
          </a:p>
        </p:txBody>
      </p:sp>
      <p:sp>
        <p:nvSpPr>
          <p:cNvPr id="9" name="灯片编号占位符 60">
            <a:extLst>
              <a:ext uri="{FF2B5EF4-FFF2-40B4-BE49-F238E27FC236}">
                <a16:creationId xmlns:a16="http://schemas.microsoft.com/office/drawing/2014/main" id="{BFDD62BF-D077-4DE9-963B-8CA1B89D4324}"/>
              </a:ext>
            </a:extLst>
          </p:cNvPr>
          <p:cNvSpPr>
            <a:spLocks noGrp="1"/>
          </p:cNvSpPr>
          <p:nvPr>
            <p:ph type="sldNum" sz="quarter" idx="12"/>
          </p:nvPr>
        </p:nvSpPr>
        <p:spPr>
          <a:xfrm>
            <a:off x="8173616" y="313200"/>
            <a:ext cx="1010139" cy="338554"/>
          </a:xfrm>
        </p:spPr>
        <p:txBody>
          <a:bodyPr/>
          <a:lstStyle/>
          <a:p>
            <a:fld id="{54BD5A17-3153-4A95-988E-B577C14000F1}" type="slidenum">
              <a:rPr lang="en-US" altLang="zh-CN" smtClean="0"/>
              <a:pPr/>
              <a:t>40</a:t>
            </a:fld>
            <a:endParaRPr lang="en-US" altLang="zh-CN" dirty="0"/>
          </a:p>
        </p:txBody>
      </p:sp>
    </p:spTree>
    <p:extLst>
      <p:ext uri="{BB962C8B-B14F-4D97-AF65-F5344CB8AC3E}">
        <p14:creationId xmlns:p14="http://schemas.microsoft.com/office/powerpoint/2010/main" val="31005877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47B8FB0-0E34-4FB8-83BC-38863FEBCD58}"/>
              </a:ext>
            </a:extLst>
          </p:cNvPr>
          <p:cNvSpPr>
            <a:spLocks noGrp="1"/>
          </p:cNvSpPr>
          <p:nvPr>
            <p:ph type="title"/>
          </p:nvPr>
        </p:nvSpPr>
        <p:spPr/>
        <p:txBody>
          <a:bodyPr>
            <a:normAutofit fontScale="90000"/>
          </a:bodyPr>
          <a:lstStyle/>
          <a:p>
            <a:r>
              <a:rPr lang="zh-CN" altLang="en-US" dirty="0">
                <a:latin typeface="微软雅黑" panose="020B0503020204020204" pitchFamily="34" charset="-122"/>
                <a:ea typeface="微软雅黑" panose="020B0503020204020204" pitchFamily="34" charset="-122"/>
              </a:rPr>
              <a:t>研究内容三  基于</a:t>
            </a:r>
            <a:r>
              <a:rPr lang="en-US" altLang="zh-CN" dirty="0">
                <a:latin typeface="微软雅黑" panose="020B0503020204020204" pitchFamily="34" charset="-122"/>
                <a:ea typeface="微软雅黑" panose="020B0503020204020204" pitchFamily="34" charset="-122"/>
              </a:rPr>
              <a:t>VQSA</a:t>
            </a:r>
            <a:r>
              <a:rPr lang="zh-CN" altLang="en-US" dirty="0">
                <a:latin typeface="微软雅黑" panose="020B0503020204020204" pitchFamily="34" charset="-122"/>
                <a:ea typeface="微软雅黑" panose="020B0503020204020204" pitchFamily="34" charset="-122"/>
              </a:rPr>
              <a:t>的</a:t>
            </a:r>
            <a:r>
              <a:rPr lang="en-US" altLang="zh-CN" dirty="0">
                <a:latin typeface="微软雅黑" panose="020B0503020204020204" pitchFamily="34" charset="-122"/>
                <a:ea typeface="微软雅黑" panose="020B0503020204020204" pitchFamily="34" charset="-122"/>
              </a:rPr>
              <a:t>TSN</a:t>
            </a:r>
            <a:r>
              <a:rPr lang="zh-CN" altLang="en-US" dirty="0">
                <a:latin typeface="微软雅黑" panose="020B0503020204020204" pitchFamily="34" charset="-122"/>
                <a:ea typeface="微软雅黑" panose="020B0503020204020204" pitchFamily="34" charset="-122"/>
              </a:rPr>
              <a:t>交换</a:t>
            </a:r>
            <a:r>
              <a:rPr lang="en-US" altLang="zh-CN" dirty="0">
                <a:latin typeface="微软雅黑" panose="020B0503020204020204" pitchFamily="34" charset="-122"/>
                <a:ea typeface="微软雅黑" panose="020B0503020204020204" pitchFamily="34" charset="-122"/>
              </a:rPr>
              <a:t>IP</a:t>
            </a:r>
            <a:r>
              <a:rPr lang="zh-CN" altLang="en-US" dirty="0">
                <a:latin typeface="微软雅黑" panose="020B0503020204020204" pitchFamily="34" charset="-122"/>
                <a:ea typeface="微软雅黑" panose="020B0503020204020204" pitchFamily="34" charset="-122"/>
              </a:rPr>
              <a:t>实现与测试</a:t>
            </a:r>
          </a:p>
        </p:txBody>
      </p:sp>
      <p:grpSp>
        <p:nvGrpSpPr>
          <p:cNvPr id="7" name="Group 6">
            <a:extLst>
              <a:ext uri="{FF2B5EF4-FFF2-40B4-BE49-F238E27FC236}">
                <a16:creationId xmlns:a16="http://schemas.microsoft.com/office/drawing/2014/main" id="{54F54C84-510A-4276-B09D-5B3FED13B962}"/>
              </a:ext>
            </a:extLst>
          </p:cNvPr>
          <p:cNvGrpSpPr/>
          <p:nvPr/>
        </p:nvGrpSpPr>
        <p:grpSpPr>
          <a:xfrm>
            <a:off x="4834278" y="2333973"/>
            <a:ext cx="3525839" cy="3970313"/>
            <a:chOff x="5002211" y="1999981"/>
            <a:chExt cx="3525839" cy="3970313"/>
          </a:xfrm>
        </p:grpSpPr>
        <p:pic>
          <p:nvPicPr>
            <p:cNvPr id="8" name="Picture 7">
              <a:extLst>
                <a:ext uri="{FF2B5EF4-FFF2-40B4-BE49-F238E27FC236}">
                  <a16:creationId xmlns:a16="http://schemas.microsoft.com/office/drawing/2014/main" id="{44FFC7F4-0214-48CE-AFD8-D8802B0C31B6}"/>
                </a:ext>
              </a:extLst>
            </p:cNvPr>
            <p:cNvPicPr>
              <a:picLocks noChangeAspect="1"/>
            </p:cNvPicPr>
            <p:nvPr/>
          </p:nvPicPr>
          <p:blipFill rotWithShape="1">
            <a:blip r:embed="rId3"/>
            <a:srcRect l="2859" t="3919" r="50105" b="35475"/>
            <a:stretch/>
          </p:blipFill>
          <p:spPr>
            <a:xfrm>
              <a:off x="5002211" y="1999981"/>
              <a:ext cx="3525839" cy="1841500"/>
            </a:xfrm>
            <a:prstGeom prst="rect">
              <a:avLst/>
            </a:prstGeom>
          </p:spPr>
        </p:pic>
        <p:pic>
          <p:nvPicPr>
            <p:cNvPr id="9" name="Picture 8">
              <a:extLst>
                <a:ext uri="{FF2B5EF4-FFF2-40B4-BE49-F238E27FC236}">
                  <a16:creationId xmlns:a16="http://schemas.microsoft.com/office/drawing/2014/main" id="{837C960C-C961-4453-88C6-E10379C5ED9F}"/>
                </a:ext>
              </a:extLst>
            </p:cNvPr>
            <p:cNvPicPr>
              <a:picLocks noChangeAspect="1"/>
            </p:cNvPicPr>
            <p:nvPr/>
          </p:nvPicPr>
          <p:blipFill rotWithShape="1">
            <a:blip r:embed="rId3"/>
            <a:srcRect l="51504" t="3918" r="1460" b="37199"/>
            <a:stretch/>
          </p:blipFill>
          <p:spPr>
            <a:xfrm>
              <a:off x="5002211" y="3821017"/>
              <a:ext cx="3525839" cy="1789130"/>
            </a:xfrm>
            <a:prstGeom prst="rect">
              <a:avLst/>
            </a:prstGeom>
          </p:spPr>
        </p:pic>
        <p:sp>
          <p:nvSpPr>
            <p:cNvPr id="10" name="TextBox 9">
              <a:extLst>
                <a:ext uri="{FF2B5EF4-FFF2-40B4-BE49-F238E27FC236}">
                  <a16:creationId xmlns:a16="http://schemas.microsoft.com/office/drawing/2014/main" id="{9D0E3BE4-EE30-49EF-AD39-B9AB72915772}"/>
                </a:ext>
              </a:extLst>
            </p:cNvPr>
            <p:cNvSpPr txBox="1"/>
            <p:nvPr/>
          </p:nvSpPr>
          <p:spPr>
            <a:xfrm>
              <a:off x="6038850" y="5662517"/>
              <a:ext cx="1620957" cy="307777"/>
            </a:xfrm>
            <a:prstGeom prst="rect">
              <a:avLst/>
            </a:prstGeom>
            <a:noFill/>
          </p:spPr>
          <p:txBody>
            <a:bodyPr wrap="none" rtlCol="0">
              <a:spAutoFit/>
            </a:bodyPr>
            <a:lstStyle/>
            <a:p>
              <a:r>
                <a:rPr lang="zh-CN" altLang="en-US" sz="1400" dirty="0">
                  <a:latin typeface="微软雅黑" panose="020B0503020204020204" pitchFamily="34" charset="-122"/>
                  <a:ea typeface="微软雅黑" panose="020B0503020204020204" pitchFamily="34" charset="-122"/>
                </a:rPr>
                <a:t>入队排序功能测试</a:t>
              </a:r>
            </a:p>
          </p:txBody>
        </p:sp>
      </p:grpSp>
      <p:sp>
        <p:nvSpPr>
          <p:cNvPr id="11" name="Content Placeholder 1">
            <a:extLst>
              <a:ext uri="{FF2B5EF4-FFF2-40B4-BE49-F238E27FC236}">
                <a16:creationId xmlns:a16="http://schemas.microsoft.com/office/drawing/2014/main" id="{E33244D7-95CD-41B5-BCE3-11624E2156C1}"/>
              </a:ext>
            </a:extLst>
          </p:cNvPr>
          <p:cNvSpPr txBox="1">
            <a:spLocks/>
          </p:cNvSpPr>
          <p:nvPr/>
        </p:nvSpPr>
        <p:spPr>
          <a:xfrm>
            <a:off x="262393" y="1681786"/>
            <a:ext cx="4141656" cy="4950019"/>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b="1" dirty="0">
                <a:latin typeface="微软雅黑" panose="020B0503020204020204" pitchFamily="34" charset="-122"/>
                <a:ea typeface="微软雅黑" panose="020B0503020204020204" pitchFamily="34" charset="-122"/>
              </a:rPr>
              <a:t>一、基于</a:t>
            </a:r>
            <a:r>
              <a:rPr lang="en-US" altLang="zh-CN" b="1" dirty="0">
                <a:latin typeface="微软雅黑" panose="020B0503020204020204" pitchFamily="34" charset="-122"/>
                <a:ea typeface="微软雅黑" panose="020B0503020204020204" pitchFamily="34" charset="-122"/>
              </a:rPr>
              <a:t>VQSA </a:t>
            </a:r>
            <a:r>
              <a:rPr lang="zh-CN" altLang="en-US" b="1" dirty="0">
                <a:latin typeface="微软雅黑" panose="020B0503020204020204" pitchFamily="34" charset="-122"/>
                <a:ea typeface="微软雅黑" panose="020B0503020204020204" pitchFamily="34" charset="-122"/>
              </a:rPr>
              <a:t>的</a:t>
            </a:r>
            <a:r>
              <a:rPr lang="en-US" altLang="zh-CN" b="1" dirty="0">
                <a:latin typeface="微软雅黑" panose="020B0503020204020204" pitchFamily="34" charset="-122"/>
                <a:ea typeface="微软雅黑" panose="020B0503020204020204" pitchFamily="34" charset="-122"/>
              </a:rPr>
              <a:t>TSN</a:t>
            </a:r>
            <a:r>
              <a:rPr lang="zh-CN" altLang="en-US" b="1" dirty="0">
                <a:latin typeface="微软雅黑" panose="020B0503020204020204" pitchFamily="34" charset="-122"/>
                <a:ea typeface="微软雅黑" panose="020B0503020204020204" pitchFamily="34" charset="-122"/>
              </a:rPr>
              <a:t>交换</a:t>
            </a:r>
            <a:r>
              <a:rPr lang="en-US" altLang="zh-CN" b="1" dirty="0">
                <a:latin typeface="微软雅黑" panose="020B0503020204020204" pitchFamily="34" charset="-122"/>
                <a:ea typeface="微软雅黑" panose="020B0503020204020204" pitchFamily="34" charset="-122"/>
              </a:rPr>
              <a:t>IP </a:t>
            </a:r>
            <a:r>
              <a:rPr lang="zh-CN" altLang="en-US" b="1" dirty="0">
                <a:latin typeface="微软雅黑" panose="020B0503020204020204" pitchFamily="34" charset="-122"/>
                <a:ea typeface="微软雅黑" panose="020B0503020204020204" pitchFamily="34" charset="-122"/>
              </a:rPr>
              <a:t>设计</a:t>
            </a:r>
            <a:endParaRPr lang="en-US" altLang="zh-CN" b="1" dirty="0">
              <a:latin typeface="微软雅黑" panose="020B0503020204020204" pitchFamily="34" charset="-122"/>
              <a:ea typeface="微软雅黑" panose="020B0503020204020204" pitchFamily="34" charset="-122"/>
            </a:endParaRPr>
          </a:p>
          <a:p>
            <a:pPr marL="342900" indent="-342900">
              <a:buFont typeface="+mj-lt"/>
              <a:buAutoNum type="arabicPeriod" startAt="2"/>
            </a:pPr>
            <a:r>
              <a:rPr lang="en-US" altLang="zh-CN" sz="1800" b="1" dirty="0">
                <a:latin typeface="微软雅黑" panose="020B0503020204020204" pitchFamily="34" charset="-122"/>
                <a:ea typeface="微软雅黑" panose="020B0503020204020204" pitchFamily="34" charset="-122"/>
              </a:rPr>
              <a:t>VQS</a:t>
            </a:r>
            <a:r>
              <a:rPr lang="zh-CN" altLang="en-US" sz="1800" b="1" dirty="0">
                <a:latin typeface="微软雅黑" panose="020B0503020204020204" pitchFamily="34" charset="-122"/>
                <a:ea typeface="微软雅黑" panose="020B0503020204020204" pitchFamily="34" charset="-122"/>
              </a:rPr>
              <a:t>模块仿真</a:t>
            </a:r>
            <a:endParaRPr lang="en-US" altLang="zh-CN" sz="1800" b="1" dirty="0">
              <a:latin typeface="微软雅黑" panose="020B0503020204020204" pitchFamily="34" charset="-122"/>
              <a:ea typeface="微软雅黑" panose="020B0503020204020204" pitchFamily="34" charset="-122"/>
            </a:endParaRPr>
          </a:p>
          <a:p>
            <a:r>
              <a:rPr lang="zh-CN" altLang="en-US" sz="1600" dirty="0">
                <a:latin typeface="微软雅黑" panose="020B0503020204020204" pitchFamily="34" charset="-122"/>
                <a:ea typeface="微软雅黑" panose="020B0503020204020204" pitchFamily="34" charset="-122"/>
              </a:rPr>
              <a:t>将</a:t>
            </a:r>
            <a:r>
              <a:rPr lang="en-US" altLang="zh-CN" sz="1600" dirty="0">
                <a:latin typeface="微软雅黑" panose="020B0503020204020204" pitchFamily="34" charset="-122"/>
                <a:ea typeface="微软雅黑" panose="020B0503020204020204" pitchFamily="34" charset="-122"/>
              </a:rPr>
              <a:t>VQS</a:t>
            </a:r>
            <a:r>
              <a:rPr lang="zh-CN" altLang="en-US" sz="1600" dirty="0">
                <a:latin typeface="微软雅黑" panose="020B0503020204020204" pitchFamily="34" charset="-122"/>
                <a:ea typeface="微软雅黑" panose="020B0503020204020204" pitchFamily="34" charset="-122"/>
              </a:rPr>
              <a:t>模块集成到</a:t>
            </a:r>
            <a:r>
              <a:rPr lang="en-US" altLang="zh-CN" sz="1600" dirty="0">
                <a:latin typeface="微软雅黑" panose="020B0503020204020204" pitchFamily="34" charset="-122"/>
                <a:ea typeface="微软雅黑" panose="020B0503020204020204" pitchFamily="34" charset="-122"/>
              </a:rPr>
              <a:t>TSN</a:t>
            </a:r>
            <a:r>
              <a:rPr lang="zh-CN" altLang="en-US" sz="1600" dirty="0">
                <a:latin typeface="微软雅黑" panose="020B0503020204020204" pitchFamily="34" charset="-122"/>
                <a:ea typeface="微软雅黑" panose="020B0503020204020204" pitchFamily="34" charset="-122"/>
              </a:rPr>
              <a:t>交换</a:t>
            </a:r>
            <a:r>
              <a:rPr lang="en-US" altLang="zh-CN" sz="1600" dirty="0">
                <a:latin typeface="微软雅黑" panose="020B0503020204020204" pitchFamily="34" charset="-122"/>
                <a:ea typeface="微软雅黑" panose="020B0503020204020204" pitchFamily="34" charset="-122"/>
              </a:rPr>
              <a:t>IP</a:t>
            </a:r>
            <a:r>
              <a:rPr lang="zh-CN" altLang="en-US" sz="1600" dirty="0">
                <a:latin typeface="微软雅黑" panose="020B0503020204020204" pitchFamily="34" charset="-122"/>
                <a:ea typeface="微软雅黑" panose="020B0503020204020204" pitchFamily="34" charset="-122"/>
              </a:rPr>
              <a:t>中，调度从数据信息模块提取的数据信息元</a:t>
            </a:r>
            <a:endParaRPr lang="en-US" altLang="zh-CN" sz="1600" dirty="0">
              <a:latin typeface="微软雅黑" panose="020B0503020204020204" pitchFamily="34" charset="-122"/>
              <a:ea typeface="微软雅黑" panose="020B0503020204020204" pitchFamily="34" charset="-122"/>
            </a:endParaRPr>
          </a:p>
          <a:p>
            <a:r>
              <a:rPr lang="zh-CN" altLang="en-US" sz="1600" dirty="0">
                <a:latin typeface="微软雅黑" panose="020B0503020204020204" pitchFamily="34" charset="-122"/>
                <a:ea typeface="微软雅黑" panose="020B0503020204020204" pitchFamily="34" charset="-122"/>
              </a:rPr>
              <a:t>对</a:t>
            </a:r>
            <a:r>
              <a:rPr lang="en-US" altLang="zh-CN" sz="1600" dirty="0">
                <a:latin typeface="微软雅黑" panose="020B0503020204020204" pitchFamily="34" charset="-122"/>
                <a:ea typeface="微软雅黑" panose="020B0503020204020204" pitchFamily="34" charset="-122"/>
              </a:rPr>
              <a:t>VQS</a:t>
            </a:r>
            <a:r>
              <a:rPr lang="zh-CN" altLang="en-US" sz="1600" dirty="0">
                <a:latin typeface="微软雅黑" panose="020B0503020204020204" pitchFamily="34" charset="-122"/>
                <a:ea typeface="微软雅黑" panose="020B0503020204020204" pitchFamily="34" charset="-122"/>
              </a:rPr>
              <a:t>模块分别进行</a:t>
            </a:r>
            <a:r>
              <a:rPr lang="zh-CN" altLang="en-US" sz="1600" b="1" dirty="0">
                <a:latin typeface="微软雅黑" panose="020B0503020204020204" pitchFamily="34" charset="-122"/>
                <a:ea typeface="微软雅黑" panose="020B0503020204020204" pitchFamily="34" charset="-122"/>
              </a:rPr>
              <a:t>入队排序功能测试</a:t>
            </a:r>
            <a:r>
              <a:rPr lang="zh-CN" altLang="en-US" sz="1600" dirty="0">
                <a:latin typeface="微软雅黑" panose="020B0503020204020204" pitchFamily="34" charset="-122"/>
                <a:ea typeface="微软雅黑" panose="020B0503020204020204" pitchFamily="34" charset="-122"/>
              </a:rPr>
              <a:t>、</a:t>
            </a:r>
            <a:r>
              <a:rPr lang="zh-CN" altLang="en-US" sz="1600" b="1" dirty="0">
                <a:latin typeface="微软雅黑" panose="020B0503020204020204" pitchFamily="34" charset="-122"/>
                <a:ea typeface="微软雅黑" panose="020B0503020204020204" pitchFamily="34" charset="-122"/>
              </a:rPr>
              <a:t>出队调度功能测试</a:t>
            </a:r>
            <a:r>
              <a:rPr lang="zh-CN" altLang="en-US" sz="1600" dirty="0">
                <a:latin typeface="微软雅黑" panose="020B0503020204020204" pitchFamily="34" charset="-122"/>
                <a:ea typeface="微软雅黑" panose="020B0503020204020204" pitchFamily="34" charset="-122"/>
              </a:rPr>
              <a:t>和</a:t>
            </a:r>
            <a:r>
              <a:rPr lang="zh-CN" altLang="en-US" sz="1600" b="1" dirty="0">
                <a:latin typeface="微软雅黑" panose="020B0503020204020204" pitchFamily="34" charset="-122"/>
                <a:ea typeface="微软雅黑" panose="020B0503020204020204" pitchFamily="34" charset="-122"/>
              </a:rPr>
              <a:t>入队出队联合调度功能测试</a:t>
            </a:r>
            <a:r>
              <a:rPr lang="zh-CN" altLang="en-US" sz="1600" dirty="0">
                <a:latin typeface="微软雅黑" panose="020B0503020204020204" pitchFamily="34" charset="-122"/>
                <a:ea typeface="微软雅黑" panose="020B0503020204020204" pitchFamily="34" charset="-122"/>
              </a:rPr>
              <a:t>。</a:t>
            </a:r>
            <a:endParaRPr lang="en-US" altLang="zh-CN" sz="1600" dirty="0">
              <a:latin typeface="微软雅黑" panose="020B0503020204020204" pitchFamily="34" charset="-122"/>
              <a:ea typeface="微软雅黑" panose="020B0503020204020204" pitchFamily="34" charset="-122"/>
            </a:endParaRPr>
          </a:p>
          <a:p>
            <a:r>
              <a:rPr lang="zh-CN" altLang="en-US" sz="1600" dirty="0">
                <a:latin typeface="微软雅黑" panose="020B0503020204020204" pitchFamily="34" charset="-122"/>
                <a:ea typeface="微软雅黑" panose="020B0503020204020204" pitchFamily="34" charset="-122"/>
              </a:rPr>
              <a:t>当接收到入队或出队命令时，</a:t>
            </a:r>
            <a:r>
              <a:rPr lang="en-US" altLang="zh-CN" sz="1600" dirty="0">
                <a:latin typeface="微软雅黑" panose="020B0503020204020204" pitchFamily="34" charset="-122"/>
                <a:ea typeface="微软雅黑" panose="020B0503020204020204" pitchFamily="34" charset="-122"/>
              </a:rPr>
              <a:t>VQS</a:t>
            </a:r>
            <a:r>
              <a:rPr lang="zh-CN" altLang="en-US" sz="1600" dirty="0">
                <a:latin typeface="微软雅黑" panose="020B0503020204020204" pitchFamily="34" charset="-122"/>
                <a:ea typeface="微软雅黑" panose="020B0503020204020204" pitchFamily="34" charset="-122"/>
              </a:rPr>
              <a:t>能够在</a:t>
            </a:r>
            <a:r>
              <a:rPr lang="en-US" altLang="zh-CN" sz="1600" b="1" dirty="0">
                <a:solidFill>
                  <a:srgbClr val="C00000"/>
                </a:solidFill>
                <a:latin typeface="微软雅黑" panose="020B0503020204020204" pitchFamily="34" charset="-122"/>
                <a:ea typeface="微软雅黑" panose="020B0503020204020204" pitchFamily="34" charset="-122"/>
              </a:rPr>
              <a:t>1</a:t>
            </a:r>
            <a:r>
              <a:rPr lang="zh-CN" altLang="en-US" sz="1600" b="1" dirty="0">
                <a:solidFill>
                  <a:srgbClr val="C00000"/>
                </a:solidFill>
                <a:latin typeface="微软雅黑" panose="020B0503020204020204" pitchFamily="34" charset="-122"/>
                <a:ea typeface="微软雅黑" panose="020B0503020204020204" pitchFamily="34" charset="-122"/>
              </a:rPr>
              <a:t>个时钟周期</a:t>
            </a:r>
            <a:r>
              <a:rPr lang="zh-CN" altLang="en-US" sz="1600" dirty="0">
                <a:latin typeface="微软雅黑" panose="020B0503020204020204" pitchFamily="34" charset="-122"/>
                <a:ea typeface="微软雅黑" panose="020B0503020204020204" pitchFamily="34" charset="-122"/>
              </a:rPr>
              <a:t>得到调度结果，能够</a:t>
            </a:r>
            <a:r>
              <a:rPr lang="zh-CN" altLang="en-US" sz="1600" b="1" dirty="0">
                <a:solidFill>
                  <a:srgbClr val="C00000"/>
                </a:solidFill>
                <a:latin typeface="微软雅黑" panose="020B0503020204020204" pitchFamily="34" charset="-122"/>
                <a:ea typeface="微软雅黑" panose="020B0503020204020204" pitchFamily="34" charset="-122"/>
              </a:rPr>
              <a:t>实现</a:t>
            </a:r>
            <a:r>
              <a:rPr lang="en-US" altLang="zh-CN" sz="1600" b="1" dirty="0">
                <a:solidFill>
                  <a:srgbClr val="C00000"/>
                </a:solidFill>
                <a:latin typeface="微软雅黑" panose="020B0503020204020204" pitchFamily="34" charset="-122"/>
                <a:ea typeface="微软雅黑" panose="020B0503020204020204" pitchFamily="34" charset="-122"/>
              </a:rPr>
              <a:t>TSN</a:t>
            </a:r>
            <a:r>
              <a:rPr lang="zh-CN" altLang="en-US" sz="1600" b="1" dirty="0">
                <a:solidFill>
                  <a:srgbClr val="C00000"/>
                </a:solidFill>
                <a:latin typeface="微软雅黑" panose="020B0503020204020204" pitchFamily="34" charset="-122"/>
                <a:ea typeface="微软雅黑" panose="020B0503020204020204" pitchFamily="34" charset="-122"/>
              </a:rPr>
              <a:t>门控机制</a:t>
            </a:r>
            <a:endParaRPr lang="en-US" altLang="zh-CN" sz="1800" b="1" dirty="0">
              <a:solidFill>
                <a:srgbClr val="C00000"/>
              </a:solidFill>
              <a:latin typeface="微软雅黑" panose="020B0503020204020204" pitchFamily="34" charset="-122"/>
              <a:ea typeface="微软雅黑" panose="020B0503020204020204" pitchFamily="34" charset="-122"/>
            </a:endParaRPr>
          </a:p>
        </p:txBody>
      </p:sp>
      <p:sp>
        <p:nvSpPr>
          <p:cNvPr id="12" name="灯片编号占位符 60">
            <a:extLst>
              <a:ext uri="{FF2B5EF4-FFF2-40B4-BE49-F238E27FC236}">
                <a16:creationId xmlns:a16="http://schemas.microsoft.com/office/drawing/2014/main" id="{38FDC66C-7A11-450D-80F1-887C98962AD2}"/>
              </a:ext>
            </a:extLst>
          </p:cNvPr>
          <p:cNvSpPr>
            <a:spLocks noGrp="1"/>
          </p:cNvSpPr>
          <p:nvPr>
            <p:ph type="sldNum" sz="quarter" idx="12"/>
          </p:nvPr>
        </p:nvSpPr>
        <p:spPr>
          <a:xfrm>
            <a:off x="8173616" y="313200"/>
            <a:ext cx="1010139" cy="338554"/>
          </a:xfrm>
        </p:spPr>
        <p:txBody>
          <a:bodyPr/>
          <a:lstStyle/>
          <a:p>
            <a:fld id="{54BD5A17-3153-4A95-988E-B577C14000F1}" type="slidenum">
              <a:rPr lang="en-US" altLang="zh-CN" smtClean="0"/>
              <a:pPr/>
              <a:t>41</a:t>
            </a:fld>
            <a:endParaRPr lang="en-US" altLang="zh-CN" dirty="0"/>
          </a:p>
        </p:txBody>
      </p:sp>
    </p:spTree>
    <p:extLst>
      <p:ext uri="{BB962C8B-B14F-4D97-AF65-F5344CB8AC3E}">
        <p14:creationId xmlns:p14="http://schemas.microsoft.com/office/powerpoint/2010/main" val="19869278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47B8FB0-0E34-4FB8-83BC-38863FEBCD58}"/>
              </a:ext>
            </a:extLst>
          </p:cNvPr>
          <p:cNvSpPr>
            <a:spLocks noGrp="1"/>
          </p:cNvSpPr>
          <p:nvPr>
            <p:ph type="title"/>
          </p:nvPr>
        </p:nvSpPr>
        <p:spPr/>
        <p:txBody>
          <a:bodyPr>
            <a:normAutofit fontScale="90000"/>
          </a:bodyPr>
          <a:lstStyle/>
          <a:p>
            <a:r>
              <a:rPr lang="zh-CN" altLang="en-US" dirty="0">
                <a:latin typeface="微软雅黑" panose="020B0503020204020204" pitchFamily="34" charset="-122"/>
                <a:ea typeface="微软雅黑" panose="020B0503020204020204" pitchFamily="34" charset="-122"/>
              </a:rPr>
              <a:t>研究内容三  基于</a:t>
            </a:r>
            <a:r>
              <a:rPr lang="en-US" altLang="zh-CN" dirty="0">
                <a:latin typeface="微软雅黑" panose="020B0503020204020204" pitchFamily="34" charset="-122"/>
                <a:ea typeface="微软雅黑" panose="020B0503020204020204" pitchFamily="34" charset="-122"/>
              </a:rPr>
              <a:t>VQSA</a:t>
            </a:r>
            <a:r>
              <a:rPr lang="zh-CN" altLang="en-US" dirty="0">
                <a:latin typeface="微软雅黑" panose="020B0503020204020204" pitchFamily="34" charset="-122"/>
                <a:ea typeface="微软雅黑" panose="020B0503020204020204" pitchFamily="34" charset="-122"/>
              </a:rPr>
              <a:t>的</a:t>
            </a:r>
            <a:r>
              <a:rPr lang="en-US" altLang="zh-CN" dirty="0">
                <a:latin typeface="微软雅黑" panose="020B0503020204020204" pitchFamily="34" charset="-122"/>
                <a:ea typeface="微软雅黑" panose="020B0503020204020204" pitchFamily="34" charset="-122"/>
              </a:rPr>
              <a:t>TSN</a:t>
            </a:r>
            <a:r>
              <a:rPr lang="zh-CN" altLang="en-US" dirty="0">
                <a:latin typeface="微软雅黑" panose="020B0503020204020204" pitchFamily="34" charset="-122"/>
                <a:ea typeface="微软雅黑" panose="020B0503020204020204" pitchFamily="34" charset="-122"/>
              </a:rPr>
              <a:t>交换</a:t>
            </a:r>
            <a:r>
              <a:rPr lang="en-US" altLang="zh-CN" dirty="0">
                <a:latin typeface="微软雅黑" panose="020B0503020204020204" pitchFamily="34" charset="-122"/>
                <a:ea typeface="微软雅黑" panose="020B0503020204020204" pitchFamily="34" charset="-122"/>
              </a:rPr>
              <a:t>IP</a:t>
            </a:r>
            <a:r>
              <a:rPr lang="zh-CN" altLang="en-US" dirty="0">
                <a:latin typeface="微软雅黑" panose="020B0503020204020204" pitchFamily="34" charset="-122"/>
                <a:ea typeface="微软雅黑" panose="020B0503020204020204" pitchFamily="34" charset="-122"/>
              </a:rPr>
              <a:t>实现与测试</a:t>
            </a:r>
          </a:p>
        </p:txBody>
      </p:sp>
      <p:sp>
        <p:nvSpPr>
          <p:cNvPr id="13" name="Content Placeholder 1">
            <a:extLst>
              <a:ext uri="{FF2B5EF4-FFF2-40B4-BE49-F238E27FC236}">
                <a16:creationId xmlns:a16="http://schemas.microsoft.com/office/drawing/2014/main" id="{593D6CAE-86AB-4D75-ABAF-3518F2C1EF81}"/>
              </a:ext>
            </a:extLst>
          </p:cNvPr>
          <p:cNvSpPr txBox="1">
            <a:spLocks/>
          </p:cNvSpPr>
          <p:nvPr/>
        </p:nvSpPr>
        <p:spPr>
          <a:xfrm>
            <a:off x="262393" y="1681786"/>
            <a:ext cx="4162560" cy="4950019"/>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b="1" dirty="0">
                <a:latin typeface="微软雅黑" panose="020B0503020204020204" pitchFamily="34" charset="-122"/>
                <a:ea typeface="微软雅黑" panose="020B0503020204020204" pitchFamily="34" charset="-122"/>
              </a:rPr>
              <a:t>一、基于</a:t>
            </a:r>
            <a:r>
              <a:rPr lang="en-US" altLang="zh-CN" b="1" dirty="0">
                <a:latin typeface="微软雅黑" panose="020B0503020204020204" pitchFamily="34" charset="-122"/>
                <a:ea typeface="微软雅黑" panose="020B0503020204020204" pitchFamily="34" charset="-122"/>
              </a:rPr>
              <a:t>VQSA </a:t>
            </a:r>
            <a:r>
              <a:rPr lang="zh-CN" altLang="en-US" b="1" dirty="0">
                <a:latin typeface="微软雅黑" panose="020B0503020204020204" pitchFamily="34" charset="-122"/>
                <a:ea typeface="微软雅黑" panose="020B0503020204020204" pitchFamily="34" charset="-122"/>
              </a:rPr>
              <a:t>的</a:t>
            </a:r>
            <a:r>
              <a:rPr lang="en-US" altLang="zh-CN" b="1" dirty="0">
                <a:latin typeface="微软雅黑" panose="020B0503020204020204" pitchFamily="34" charset="-122"/>
                <a:ea typeface="微软雅黑" panose="020B0503020204020204" pitchFamily="34" charset="-122"/>
              </a:rPr>
              <a:t>TSN</a:t>
            </a:r>
            <a:r>
              <a:rPr lang="zh-CN" altLang="en-US" b="1" dirty="0">
                <a:latin typeface="微软雅黑" panose="020B0503020204020204" pitchFamily="34" charset="-122"/>
                <a:ea typeface="微软雅黑" panose="020B0503020204020204" pitchFamily="34" charset="-122"/>
              </a:rPr>
              <a:t>交换</a:t>
            </a:r>
            <a:r>
              <a:rPr lang="en-US" altLang="zh-CN" b="1" dirty="0">
                <a:latin typeface="微软雅黑" panose="020B0503020204020204" pitchFamily="34" charset="-122"/>
                <a:ea typeface="微软雅黑" panose="020B0503020204020204" pitchFamily="34" charset="-122"/>
              </a:rPr>
              <a:t>IP </a:t>
            </a:r>
            <a:r>
              <a:rPr lang="zh-CN" altLang="en-US" b="1" dirty="0">
                <a:latin typeface="微软雅黑" panose="020B0503020204020204" pitchFamily="34" charset="-122"/>
                <a:ea typeface="微软雅黑" panose="020B0503020204020204" pitchFamily="34" charset="-122"/>
              </a:rPr>
              <a:t>设计</a:t>
            </a:r>
            <a:endParaRPr lang="en-US" altLang="zh-CN" b="1" dirty="0">
              <a:latin typeface="微软雅黑" panose="020B0503020204020204" pitchFamily="34" charset="-122"/>
              <a:ea typeface="微软雅黑" panose="020B0503020204020204" pitchFamily="34" charset="-122"/>
            </a:endParaRPr>
          </a:p>
          <a:p>
            <a:pPr marL="342900" indent="-342900">
              <a:buFont typeface="+mj-lt"/>
              <a:buAutoNum type="arabicPeriod" startAt="2"/>
            </a:pPr>
            <a:r>
              <a:rPr lang="en-US" altLang="zh-CN" sz="1800" b="1" dirty="0">
                <a:latin typeface="微软雅黑" panose="020B0503020204020204" pitchFamily="34" charset="-122"/>
                <a:ea typeface="微软雅黑" panose="020B0503020204020204" pitchFamily="34" charset="-122"/>
              </a:rPr>
              <a:t>VQS</a:t>
            </a:r>
            <a:r>
              <a:rPr lang="zh-CN" altLang="en-US" sz="1800" b="1" dirty="0">
                <a:latin typeface="微软雅黑" panose="020B0503020204020204" pitchFamily="34" charset="-122"/>
                <a:ea typeface="微软雅黑" panose="020B0503020204020204" pitchFamily="34" charset="-122"/>
              </a:rPr>
              <a:t>模块仿真</a:t>
            </a:r>
            <a:endParaRPr lang="en-US" altLang="zh-CN" sz="1800" b="1" dirty="0">
              <a:latin typeface="微软雅黑" panose="020B0503020204020204" pitchFamily="34" charset="-122"/>
              <a:ea typeface="微软雅黑" panose="020B0503020204020204" pitchFamily="34" charset="-122"/>
            </a:endParaRPr>
          </a:p>
          <a:p>
            <a:r>
              <a:rPr lang="zh-CN" altLang="en-US" sz="1600" dirty="0">
                <a:latin typeface="微软雅黑" panose="020B0503020204020204" pitchFamily="34" charset="-122"/>
                <a:ea typeface="微软雅黑" panose="020B0503020204020204" pitchFamily="34" charset="-122"/>
              </a:rPr>
              <a:t>将</a:t>
            </a:r>
            <a:r>
              <a:rPr lang="en-US" altLang="zh-CN" sz="1600" dirty="0">
                <a:latin typeface="微软雅黑" panose="020B0503020204020204" pitchFamily="34" charset="-122"/>
                <a:ea typeface="微软雅黑" panose="020B0503020204020204" pitchFamily="34" charset="-122"/>
              </a:rPr>
              <a:t>VQS</a:t>
            </a:r>
            <a:r>
              <a:rPr lang="zh-CN" altLang="en-US" sz="1600" dirty="0">
                <a:latin typeface="微软雅黑" panose="020B0503020204020204" pitchFamily="34" charset="-122"/>
                <a:ea typeface="微软雅黑" panose="020B0503020204020204" pitchFamily="34" charset="-122"/>
              </a:rPr>
              <a:t>模块集成到</a:t>
            </a:r>
            <a:r>
              <a:rPr lang="en-US" altLang="zh-CN" sz="1600" dirty="0">
                <a:latin typeface="微软雅黑" panose="020B0503020204020204" pitchFamily="34" charset="-122"/>
                <a:ea typeface="微软雅黑" panose="020B0503020204020204" pitchFamily="34" charset="-122"/>
              </a:rPr>
              <a:t>TSN</a:t>
            </a:r>
            <a:r>
              <a:rPr lang="zh-CN" altLang="en-US" sz="1600" dirty="0">
                <a:latin typeface="微软雅黑" panose="020B0503020204020204" pitchFamily="34" charset="-122"/>
                <a:ea typeface="微软雅黑" panose="020B0503020204020204" pitchFamily="34" charset="-122"/>
              </a:rPr>
              <a:t>交换</a:t>
            </a:r>
            <a:r>
              <a:rPr lang="en-US" altLang="zh-CN" sz="1600" dirty="0">
                <a:latin typeface="微软雅黑" panose="020B0503020204020204" pitchFamily="34" charset="-122"/>
                <a:ea typeface="微软雅黑" panose="020B0503020204020204" pitchFamily="34" charset="-122"/>
              </a:rPr>
              <a:t>IP</a:t>
            </a:r>
            <a:r>
              <a:rPr lang="zh-CN" altLang="en-US" sz="1600" dirty="0">
                <a:latin typeface="微软雅黑" panose="020B0503020204020204" pitchFamily="34" charset="-122"/>
                <a:ea typeface="微软雅黑" panose="020B0503020204020204" pitchFamily="34" charset="-122"/>
              </a:rPr>
              <a:t>中，调度从数据信息模块提取的数据信息元</a:t>
            </a:r>
            <a:endParaRPr lang="en-US" altLang="zh-CN" sz="1600" dirty="0">
              <a:latin typeface="微软雅黑" panose="020B0503020204020204" pitchFamily="34" charset="-122"/>
              <a:ea typeface="微软雅黑" panose="020B0503020204020204" pitchFamily="34" charset="-122"/>
            </a:endParaRPr>
          </a:p>
          <a:p>
            <a:r>
              <a:rPr lang="zh-CN" altLang="en-US" sz="1600" dirty="0">
                <a:latin typeface="微软雅黑" panose="020B0503020204020204" pitchFamily="34" charset="-122"/>
                <a:ea typeface="微软雅黑" panose="020B0503020204020204" pitchFamily="34" charset="-122"/>
              </a:rPr>
              <a:t>对</a:t>
            </a:r>
            <a:r>
              <a:rPr lang="en-US" altLang="zh-CN" sz="1600" dirty="0">
                <a:latin typeface="微软雅黑" panose="020B0503020204020204" pitchFamily="34" charset="-122"/>
                <a:ea typeface="微软雅黑" panose="020B0503020204020204" pitchFamily="34" charset="-122"/>
              </a:rPr>
              <a:t>VQS</a:t>
            </a:r>
            <a:r>
              <a:rPr lang="zh-CN" altLang="en-US" sz="1600" dirty="0">
                <a:latin typeface="微软雅黑" panose="020B0503020204020204" pitchFamily="34" charset="-122"/>
                <a:ea typeface="微软雅黑" panose="020B0503020204020204" pitchFamily="34" charset="-122"/>
              </a:rPr>
              <a:t>模块分别进行</a:t>
            </a:r>
            <a:r>
              <a:rPr lang="zh-CN" altLang="en-US" sz="1600" b="1" dirty="0">
                <a:latin typeface="微软雅黑" panose="020B0503020204020204" pitchFamily="34" charset="-122"/>
                <a:ea typeface="微软雅黑" panose="020B0503020204020204" pitchFamily="34" charset="-122"/>
              </a:rPr>
              <a:t>入队排序功能测试</a:t>
            </a:r>
            <a:r>
              <a:rPr lang="zh-CN" altLang="en-US" sz="1600" dirty="0">
                <a:latin typeface="微软雅黑" panose="020B0503020204020204" pitchFamily="34" charset="-122"/>
                <a:ea typeface="微软雅黑" panose="020B0503020204020204" pitchFamily="34" charset="-122"/>
              </a:rPr>
              <a:t>、</a:t>
            </a:r>
            <a:r>
              <a:rPr lang="zh-CN" altLang="en-US" sz="1600" b="1" dirty="0">
                <a:latin typeface="微软雅黑" panose="020B0503020204020204" pitchFamily="34" charset="-122"/>
                <a:ea typeface="微软雅黑" panose="020B0503020204020204" pitchFamily="34" charset="-122"/>
              </a:rPr>
              <a:t>出队调度功能测试</a:t>
            </a:r>
            <a:r>
              <a:rPr lang="zh-CN" altLang="en-US" sz="1600" dirty="0">
                <a:latin typeface="微软雅黑" panose="020B0503020204020204" pitchFamily="34" charset="-122"/>
                <a:ea typeface="微软雅黑" panose="020B0503020204020204" pitchFamily="34" charset="-122"/>
              </a:rPr>
              <a:t>和</a:t>
            </a:r>
            <a:r>
              <a:rPr lang="zh-CN" altLang="en-US" sz="1600" b="1" dirty="0">
                <a:latin typeface="微软雅黑" panose="020B0503020204020204" pitchFamily="34" charset="-122"/>
                <a:ea typeface="微软雅黑" panose="020B0503020204020204" pitchFamily="34" charset="-122"/>
              </a:rPr>
              <a:t>入队出队联合调度功能测试</a:t>
            </a:r>
            <a:r>
              <a:rPr lang="zh-CN" altLang="en-US" sz="1600" dirty="0">
                <a:latin typeface="微软雅黑" panose="020B0503020204020204" pitchFamily="34" charset="-122"/>
                <a:ea typeface="微软雅黑" panose="020B0503020204020204" pitchFamily="34" charset="-122"/>
              </a:rPr>
              <a:t>。</a:t>
            </a:r>
            <a:endParaRPr lang="en-US" altLang="zh-CN" sz="1600" dirty="0">
              <a:latin typeface="微软雅黑" panose="020B0503020204020204" pitchFamily="34" charset="-122"/>
              <a:ea typeface="微软雅黑" panose="020B0503020204020204" pitchFamily="34" charset="-122"/>
            </a:endParaRPr>
          </a:p>
          <a:p>
            <a:r>
              <a:rPr lang="zh-CN" altLang="en-US" sz="1600" dirty="0">
                <a:latin typeface="微软雅黑" panose="020B0503020204020204" pitchFamily="34" charset="-122"/>
                <a:ea typeface="微软雅黑" panose="020B0503020204020204" pitchFamily="34" charset="-122"/>
              </a:rPr>
              <a:t>当接收到入队或出队命令时，</a:t>
            </a:r>
            <a:r>
              <a:rPr lang="en-US" altLang="zh-CN" sz="1600" dirty="0">
                <a:latin typeface="微软雅黑" panose="020B0503020204020204" pitchFamily="34" charset="-122"/>
                <a:ea typeface="微软雅黑" panose="020B0503020204020204" pitchFamily="34" charset="-122"/>
              </a:rPr>
              <a:t>VQS</a:t>
            </a:r>
            <a:r>
              <a:rPr lang="zh-CN" altLang="en-US" sz="1600" dirty="0">
                <a:latin typeface="微软雅黑" panose="020B0503020204020204" pitchFamily="34" charset="-122"/>
                <a:ea typeface="微软雅黑" panose="020B0503020204020204" pitchFamily="34" charset="-122"/>
              </a:rPr>
              <a:t>能够在</a:t>
            </a:r>
            <a:r>
              <a:rPr lang="en-US" altLang="zh-CN" sz="1600" b="1" dirty="0">
                <a:solidFill>
                  <a:srgbClr val="C00000"/>
                </a:solidFill>
                <a:latin typeface="微软雅黑" panose="020B0503020204020204" pitchFamily="34" charset="-122"/>
                <a:ea typeface="微软雅黑" panose="020B0503020204020204" pitchFamily="34" charset="-122"/>
              </a:rPr>
              <a:t>1</a:t>
            </a:r>
            <a:r>
              <a:rPr lang="zh-CN" altLang="en-US" sz="1600" b="1" dirty="0">
                <a:solidFill>
                  <a:srgbClr val="C00000"/>
                </a:solidFill>
                <a:latin typeface="微软雅黑" panose="020B0503020204020204" pitchFamily="34" charset="-122"/>
                <a:ea typeface="微软雅黑" panose="020B0503020204020204" pitchFamily="34" charset="-122"/>
              </a:rPr>
              <a:t>个时钟周期</a:t>
            </a:r>
            <a:r>
              <a:rPr lang="zh-CN" altLang="en-US" sz="1600" dirty="0">
                <a:latin typeface="微软雅黑" panose="020B0503020204020204" pitchFamily="34" charset="-122"/>
                <a:ea typeface="微软雅黑" panose="020B0503020204020204" pitchFamily="34" charset="-122"/>
              </a:rPr>
              <a:t>得到调度结果，能够</a:t>
            </a:r>
            <a:r>
              <a:rPr lang="zh-CN" altLang="en-US" sz="1600" b="1" dirty="0">
                <a:solidFill>
                  <a:srgbClr val="C00000"/>
                </a:solidFill>
                <a:latin typeface="微软雅黑" panose="020B0503020204020204" pitchFamily="34" charset="-122"/>
                <a:ea typeface="微软雅黑" panose="020B0503020204020204" pitchFamily="34" charset="-122"/>
              </a:rPr>
              <a:t>实现</a:t>
            </a:r>
            <a:r>
              <a:rPr lang="en-US" altLang="zh-CN" sz="1600" b="1" dirty="0">
                <a:solidFill>
                  <a:srgbClr val="C00000"/>
                </a:solidFill>
                <a:latin typeface="微软雅黑" panose="020B0503020204020204" pitchFamily="34" charset="-122"/>
                <a:ea typeface="微软雅黑" panose="020B0503020204020204" pitchFamily="34" charset="-122"/>
              </a:rPr>
              <a:t>TSN</a:t>
            </a:r>
            <a:r>
              <a:rPr lang="zh-CN" altLang="en-US" sz="1600" b="1" dirty="0">
                <a:solidFill>
                  <a:srgbClr val="C00000"/>
                </a:solidFill>
                <a:latin typeface="微软雅黑" panose="020B0503020204020204" pitchFamily="34" charset="-122"/>
                <a:ea typeface="微软雅黑" panose="020B0503020204020204" pitchFamily="34" charset="-122"/>
              </a:rPr>
              <a:t>门控机制</a:t>
            </a:r>
            <a:endParaRPr lang="en-US" altLang="zh-CN" sz="1800" b="1" dirty="0">
              <a:solidFill>
                <a:srgbClr val="C00000"/>
              </a:solidFill>
              <a:latin typeface="微软雅黑" panose="020B0503020204020204" pitchFamily="34" charset="-122"/>
              <a:ea typeface="微软雅黑" panose="020B0503020204020204" pitchFamily="34" charset="-122"/>
            </a:endParaRPr>
          </a:p>
        </p:txBody>
      </p:sp>
      <p:pic>
        <p:nvPicPr>
          <p:cNvPr id="12" name="Picture 11">
            <a:extLst>
              <a:ext uri="{FF2B5EF4-FFF2-40B4-BE49-F238E27FC236}">
                <a16:creationId xmlns:a16="http://schemas.microsoft.com/office/drawing/2014/main" id="{EF977CBB-325C-4587-8E3A-70E2BBF0C514}"/>
              </a:ext>
            </a:extLst>
          </p:cNvPr>
          <p:cNvPicPr>
            <a:picLocks noChangeAspect="1"/>
          </p:cNvPicPr>
          <p:nvPr/>
        </p:nvPicPr>
        <p:blipFill rotWithShape="1">
          <a:blip r:embed="rId3"/>
          <a:srcRect l="1000" t="860" r="52000" b="57693"/>
          <a:stretch/>
        </p:blipFill>
        <p:spPr>
          <a:xfrm>
            <a:off x="4424953" y="2714160"/>
            <a:ext cx="2252573" cy="1331019"/>
          </a:xfrm>
          <a:prstGeom prst="rect">
            <a:avLst/>
          </a:prstGeom>
        </p:spPr>
      </p:pic>
      <p:pic>
        <p:nvPicPr>
          <p:cNvPr id="14" name="Picture 13">
            <a:extLst>
              <a:ext uri="{FF2B5EF4-FFF2-40B4-BE49-F238E27FC236}">
                <a16:creationId xmlns:a16="http://schemas.microsoft.com/office/drawing/2014/main" id="{636F5863-7471-4A83-AA30-54BB93E465DA}"/>
              </a:ext>
            </a:extLst>
          </p:cNvPr>
          <p:cNvPicPr>
            <a:picLocks noChangeAspect="1"/>
          </p:cNvPicPr>
          <p:nvPr/>
        </p:nvPicPr>
        <p:blipFill rotWithShape="1">
          <a:blip r:embed="rId3"/>
          <a:srcRect l="50917" t="894" r="2122" b="57693"/>
          <a:stretch/>
        </p:blipFill>
        <p:spPr>
          <a:xfrm>
            <a:off x="6709962" y="2714160"/>
            <a:ext cx="2272312" cy="1331019"/>
          </a:xfrm>
          <a:prstGeom prst="rect">
            <a:avLst/>
          </a:prstGeom>
        </p:spPr>
      </p:pic>
      <p:pic>
        <p:nvPicPr>
          <p:cNvPr id="15" name="Picture 14">
            <a:extLst>
              <a:ext uri="{FF2B5EF4-FFF2-40B4-BE49-F238E27FC236}">
                <a16:creationId xmlns:a16="http://schemas.microsoft.com/office/drawing/2014/main" id="{EA82F9E7-DC5A-4C21-A029-0F515E769882}"/>
              </a:ext>
            </a:extLst>
          </p:cNvPr>
          <p:cNvPicPr>
            <a:picLocks noChangeAspect="1"/>
          </p:cNvPicPr>
          <p:nvPr/>
        </p:nvPicPr>
        <p:blipFill rotWithShape="1">
          <a:blip r:embed="rId3"/>
          <a:srcRect l="917" t="56128" r="52797" b="1565"/>
          <a:stretch/>
        </p:blipFill>
        <p:spPr>
          <a:xfrm>
            <a:off x="4424953" y="4034162"/>
            <a:ext cx="2239588" cy="1359744"/>
          </a:xfrm>
          <a:prstGeom prst="rect">
            <a:avLst/>
          </a:prstGeom>
        </p:spPr>
      </p:pic>
      <p:pic>
        <p:nvPicPr>
          <p:cNvPr id="16" name="Picture 15">
            <a:extLst>
              <a:ext uri="{FF2B5EF4-FFF2-40B4-BE49-F238E27FC236}">
                <a16:creationId xmlns:a16="http://schemas.microsoft.com/office/drawing/2014/main" id="{DD91765C-C19C-44E4-9061-0B68F11E7533}"/>
              </a:ext>
            </a:extLst>
          </p:cNvPr>
          <p:cNvPicPr>
            <a:picLocks noChangeAspect="1"/>
          </p:cNvPicPr>
          <p:nvPr/>
        </p:nvPicPr>
        <p:blipFill rotWithShape="1">
          <a:blip r:embed="rId3"/>
          <a:srcRect l="51497" t="57693" r="2668" b="1016"/>
          <a:stretch/>
        </p:blipFill>
        <p:spPr>
          <a:xfrm>
            <a:off x="6709962" y="4045179"/>
            <a:ext cx="2272312" cy="1359744"/>
          </a:xfrm>
          <a:prstGeom prst="rect">
            <a:avLst/>
          </a:prstGeom>
        </p:spPr>
      </p:pic>
      <p:sp>
        <p:nvSpPr>
          <p:cNvPr id="17" name="TextBox 16">
            <a:extLst>
              <a:ext uri="{FF2B5EF4-FFF2-40B4-BE49-F238E27FC236}">
                <a16:creationId xmlns:a16="http://schemas.microsoft.com/office/drawing/2014/main" id="{41E2B9C3-FDF5-4976-8CFC-590F5C172DF5}"/>
              </a:ext>
            </a:extLst>
          </p:cNvPr>
          <p:cNvSpPr txBox="1"/>
          <p:nvPr/>
        </p:nvSpPr>
        <p:spPr>
          <a:xfrm>
            <a:off x="5972916" y="5409418"/>
            <a:ext cx="1761384" cy="305582"/>
          </a:xfrm>
          <a:prstGeom prst="rect">
            <a:avLst/>
          </a:prstGeom>
          <a:noFill/>
        </p:spPr>
        <p:txBody>
          <a:bodyPr wrap="square" rtlCol="0">
            <a:spAutoFit/>
          </a:bodyPr>
          <a:lstStyle/>
          <a:p>
            <a:r>
              <a:rPr lang="zh-CN" altLang="en-US" sz="1400" dirty="0">
                <a:latin typeface="微软雅黑" panose="020B0503020204020204" pitchFamily="34" charset="-122"/>
                <a:ea typeface="微软雅黑" panose="020B0503020204020204" pitchFamily="34" charset="-122"/>
              </a:rPr>
              <a:t>出队调度功能测试</a:t>
            </a:r>
          </a:p>
        </p:txBody>
      </p:sp>
      <p:sp>
        <p:nvSpPr>
          <p:cNvPr id="10" name="灯片编号占位符 60">
            <a:extLst>
              <a:ext uri="{FF2B5EF4-FFF2-40B4-BE49-F238E27FC236}">
                <a16:creationId xmlns:a16="http://schemas.microsoft.com/office/drawing/2014/main" id="{F3D41183-A06C-4D32-8204-A894DFF0CE41}"/>
              </a:ext>
            </a:extLst>
          </p:cNvPr>
          <p:cNvSpPr>
            <a:spLocks noGrp="1"/>
          </p:cNvSpPr>
          <p:nvPr>
            <p:ph type="sldNum" sz="quarter" idx="12"/>
          </p:nvPr>
        </p:nvSpPr>
        <p:spPr>
          <a:xfrm>
            <a:off x="8173616" y="313200"/>
            <a:ext cx="1010139" cy="338554"/>
          </a:xfrm>
        </p:spPr>
        <p:txBody>
          <a:bodyPr/>
          <a:lstStyle/>
          <a:p>
            <a:fld id="{54BD5A17-3153-4A95-988E-B577C14000F1}" type="slidenum">
              <a:rPr lang="en-US" altLang="zh-CN" smtClean="0"/>
              <a:pPr/>
              <a:t>42</a:t>
            </a:fld>
            <a:endParaRPr lang="en-US" altLang="zh-CN" dirty="0"/>
          </a:p>
        </p:txBody>
      </p:sp>
    </p:spTree>
    <p:extLst>
      <p:ext uri="{BB962C8B-B14F-4D97-AF65-F5344CB8AC3E}">
        <p14:creationId xmlns:p14="http://schemas.microsoft.com/office/powerpoint/2010/main" val="200673235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47B8FB0-0E34-4FB8-83BC-38863FEBCD58}"/>
              </a:ext>
            </a:extLst>
          </p:cNvPr>
          <p:cNvSpPr>
            <a:spLocks noGrp="1"/>
          </p:cNvSpPr>
          <p:nvPr>
            <p:ph type="title"/>
          </p:nvPr>
        </p:nvSpPr>
        <p:spPr/>
        <p:txBody>
          <a:bodyPr>
            <a:normAutofit fontScale="90000"/>
          </a:bodyPr>
          <a:lstStyle/>
          <a:p>
            <a:r>
              <a:rPr lang="zh-CN" altLang="en-US" dirty="0">
                <a:latin typeface="微软雅黑" panose="020B0503020204020204" pitchFamily="34" charset="-122"/>
                <a:ea typeface="微软雅黑" panose="020B0503020204020204" pitchFamily="34" charset="-122"/>
              </a:rPr>
              <a:t>研究内容三  基于</a:t>
            </a:r>
            <a:r>
              <a:rPr lang="en-US" altLang="zh-CN" dirty="0">
                <a:latin typeface="微软雅黑" panose="020B0503020204020204" pitchFamily="34" charset="-122"/>
                <a:ea typeface="微软雅黑" panose="020B0503020204020204" pitchFamily="34" charset="-122"/>
              </a:rPr>
              <a:t>VQSA</a:t>
            </a:r>
            <a:r>
              <a:rPr lang="zh-CN" altLang="en-US" dirty="0">
                <a:latin typeface="微软雅黑" panose="020B0503020204020204" pitchFamily="34" charset="-122"/>
                <a:ea typeface="微软雅黑" panose="020B0503020204020204" pitchFamily="34" charset="-122"/>
              </a:rPr>
              <a:t>的</a:t>
            </a:r>
            <a:r>
              <a:rPr lang="en-US" altLang="zh-CN" dirty="0">
                <a:latin typeface="微软雅黑" panose="020B0503020204020204" pitchFamily="34" charset="-122"/>
                <a:ea typeface="微软雅黑" panose="020B0503020204020204" pitchFamily="34" charset="-122"/>
              </a:rPr>
              <a:t>TSN</a:t>
            </a:r>
            <a:r>
              <a:rPr lang="zh-CN" altLang="en-US" dirty="0">
                <a:latin typeface="微软雅黑" panose="020B0503020204020204" pitchFamily="34" charset="-122"/>
                <a:ea typeface="微软雅黑" panose="020B0503020204020204" pitchFamily="34" charset="-122"/>
              </a:rPr>
              <a:t>交换</a:t>
            </a:r>
            <a:r>
              <a:rPr lang="en-US" altLang="zh-CN" dirty="0">
                <a:latin typeface="微软雅黑" panose="020B0503020204020204" pitchFamily="34" charset="-122"/>
                <a:ea typeface="微软雅黑" panose="020B0503020204020204" pitchFamily="34" charset="-122"/>
              </a:rPr>
              <a:t>IP</a:t>
            </a:r>
            <a:r>
              <a:rPr lang="zh-CN" altLang="en-US" dirty="0">
                <a:latin typeface="微软雅黑" panose="020B0503020204020204" pitchFamily="34" charset="-122"/>
                <a:ea typeface="微软雅黑" panose="020B0503020204020204" pitchFamily="34" charset="-122"/>
              </a:rPr>
              <a:t>实现与测试</a:t>
            </a:r>
          </a:p>
        </p:txBody>
      </p:sp>
      <p:sp>
        <p:nvSpPr>
          <p:cNvPr id="13" name="Content Placeholder 1">
            <a:extLst>
              <a:ext uri="{FF2B5EF4-FFF2-40B4-BE49-F238E27FC236}">
                <a16:creationId xmlns:a16="http://schemas.microsoft.com/office/drawing/2014/main" id="{593D6CAE-86AB-4D75-ABAF-3518F2C1EF81}"/>
              </a:ext>
            </a:extLst>
          </p:cNvPr>
          <p:cNvSpPr txBox="1">
            <a:spLocks/>
          </p:cNvSpPr>
          <p:nvPr/>
        </p:nvSpPr>
        <p:spPr>
          <a:xfrm>
            <a:off x="262393" y="1681786"/>
            <a:ext cx="4141656" cy="4950019"/>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b="1" dirty="0">
                <a:latin typeface="微软雅黑" panose="020B0503020204020204" pitchFamily="34" charset="-122"/>
                <a:ea typeface="微软雅黑" panose="020B0503020204020204" pitchFamily="34" charset="-122"/>
              </a:rPr>
              <a:t>一、基于</a:t>
            </a:r>
            <a:r>
              <a:rPr lang="en-US" altLang="zh-CN" b="1" dirty="0">
                <a:latin typeface="微软雅黑" panose="020B0503020204020204" pitchFamily="34" charset="-122"/>
                <a:ea typeface="微软雅黑" panose="020B0503020204020204" pitchFamily="34" charset="-122"/>
              </a:rPr>
              <a:t>VQSA </a:t>
            </a:r>
            <a:r>
              <a:rPr lang="zh-CN" altLang="en-US" b="1" dirty="0">
                <a:latin typeface="微软雅黑" panose="020B0503020204020204" pitchFamily="34" charset="-122"/>
                <a:ea typeface="微软雅黑" panose="020B0503020204020204" pitchFamily="34" charset="-122"/>
              </a:rPr>
              <a:t>的</a:t>
            </a:r>
            <a:r>
              <a:rPr lang="en-US" altLang="zh-CN" b="1" dirty="0">
                <a:latin typeface="微软雅黑" panose="020B0503020204020204" pitchFamily="34" charset="-122"/>
                <a:ea typeface="微软雅黑" panose="020B0503020204020204" pitchFamily="34" charset="-122"/>
              </a:rPr>
              <a:t>TSN</a:t>
            </a:r>
            <a:r>
              <a:rPr lang="zh-CN" altLang="en-US" b="1" dirty="0">
                <a:latin typeface="微软雅黑" panose="020B0503020204020204" pitchFamily="34" charset="-122"/>
                <a:ea typeface="微软雅黑" panose="020B0503020204020204" pitchFamily="34" charset="-122"/>
              </a:rPr>
              <a:t>交换</a:t>
            </a:r>
            <a:r>
              <a:rPr lang="en-US" altLang="zh-CN" b="1" dirty="0">
                <a:latin typeface="微软雅黑" panose="020B0503020204020204" pitchFamily="34" charset="-122"/>
                <a:ea typeface="微软雅黑" panose="020B0503020204020204" pitchFamily="34" charset="-122"/>
              </a:rPr>
              <a:t>IP </a:t>
            </a:r>
            <a:r>
              <a:rPr lang="zh-CN" altLang="en-US" b="1" dirty="0">
                <a:latin typeface="微软雅黑" panose="020B0503020204020204" pitchFamily="34" charset="-122"/>
                <a:ea typeface="微软雅黑" panose="020B0503020204020204" pitchFamily="34" charset="-122"/>
              </a:rPr>
              <a:t>设计</a:t>
            </a:r>
            <a:endParaRPr lang="en-US" altLang="zh-CN" b="1" dirty="0">
              <a:latin typeface="微软雅黑" panose="020B0503020204020204" pitchFamily="34" charset="-122"/>
              <a:ea typeface="微软雅黑" panose="020B0503020204020204" pitchFamily="34" charset="-122"/>
            </a:endParaRPr>
          </a:p>
          <a:p>
            <a:pPr marL="342900" indent="-342900">
              <a:buFont typeface="+mj-lt"/>
              <a:buAutoNum type="arabicPeriod" startAt="2"/>
            </a:pPr>
            <a:r>
              <a:rPr lang="en-US" altLang="zh-CN" sz="1800" b="1" dirty="0">
                <a:latin typeface="微软雅黑" panose="020B0503020204020204" pitchFamily="34" charset="-122"/>
                <a:ea typeface="微软雅黑" panose="020B0503020204020204" pitchFamily="34" charset="-122"/>
              </a:rPr>
              <a:t>VQS</a:t>
            </a:r>
            <a:r>
              <a:rPr lang="zh-CN" altLang="en-US" sz="1800" b="1" dirty="0">
                <a:latin typeface="微软雅黑" panose="020B0503020204020204" pitchFamily="34" charset="-122"/>
                <a:ea typeface="微软雅黑" panose="020B0503020204020204" pitchFamily="34" charset="-122"/>
              </a:rPr>
              <a:t>模块仿真</a:t>
            </a:r>
            <a:endParaRPr lang="en-US" altLang="zh-CN" sz="1800" b="1" dirty="0">
              <a:latin typeface="微软雅黑" panose="020B0503020204020204" pitchFamily="34" charset="-122"/>
              <a:ea typeface="微软雅黑" panose="020B0503020204020204" pitchFamily="34" charset="-122"/>
            </a:endParaRPr>
          </a:p>
          <a:p>
            <a:r>
              <a:rPr lang="zh-CN" altLang="en-US" sz="1600" dirty="0">
                <a:latin typeface="微软雅黑" panose="020B0503020204020204" pitchFamily="34" charset="-122"/>
                <a:ea typeface="微软雅黑" panose="020B0503020204020204" pitchFamily="34" charset="-122"/>
              </a:rPr>
              <a:t>将</a:t>
            </a:r>
            <a:r>
              <a:rPr lang="en-US" altLang="zh-CN" sz="1600" dirty="0">
                <a:latin typeface="微软雅黑" panose="020B0503020204020204" pitchFamily="34" charset="-122"/>
                <a:ea typeface="微软雅黑" panose="020B0503020204020204" pitchFamily="34" charset="-122"/>
              </a:rPr>
              <a:t>VQS</a:t>
            </a:r>
            <a:r>
              <a:rPr lang="zh-CN" altLang="en-US" sz="1600" dirty="0">
                <a:latin typeface="微软雅黑" panose="020B0503020204020204" pitchFamily="34" charset="-122"/>
                <a:ea typeface="微软雅黑" panose="020B0503020204020204" pitchFamily="34" charset="-122"/>
              </a:rPr>
              <a:t>模块集成到</a:t>
            </a:r>
            <a:r>
              <a:rPr lang="en-US" altLang="zh-CN" sz="1600" dirty="0">
                <a:latin typeface="微软雅黑" panose="020B0503020204020204" pitchFamily="34" charset="-122"/>
                <a:ea typeface="微软雅黑" panose="020B0503020204020204" pitchFamily="34" charset="-122"/>
              </a:rPr>
              <a:t>TSN</a:t>
            </a:r>
            <a:r>
              <a:rPr lang="zh-CN" altLang="en-US" sz="1600" dirty="0">
                <a:latin typeface="微软雅黑" panose="020B0503020204020204" pitchFamily="34" charset="-122"/>
                <a:ea typeface="微软雅黑" panose="020B0503020204020204" pitchFamily="34" charset="-122"/>
              </a:rPr>
              <a:t>交换</a:t>
            </a:r>
            <a:r>
              <a:rPr lang="en-US" altLang="zh-CN" sz="1600" dirty="0">
                <a:latin typeface="微软雅黑" panose="020B0503020204020204" pitchFamily="34" charset="-122"/>
                <a:ea typeface="微软雅黑" panose="020B0503020204020204" pitchFamily="34" charset="-122"/>
              </a:rPr>
              <a:t>IP</a:t>
            </a:r>
            <a:r>
              <a:rPr lang="zh-CN" altLang="en-US" sz="1600" dirty="0">
                <a:latin typeface="微软雅黑" panose="020B0503020204020204" pitchFamily="34" charset="-122"/>
                <a:ea typeface="微软雅黑" panose="020B0503020204020204" pitchFamily="34" charset="-122"/>
              </a:rPr>
              <a:t>中，调度从数据信息模块提取的数据信息元</a:t>
            </a:r>
            <a:endParaRPr lang="en-US" altLang="zh-CN" sz="1600" dirty="0">
              <a:latin typeface="微软雅黑" panose="020B0503020204020204" pitchFamily="34" charset="-122"/>
              <a:ea typeface="微软雅黑" panose="020B0503020204020204" pitchFamily="34" charset="-122"/>
            </a:endParaRPr>
          </a:p>
          <a:p>
            <a:r>
              <a:rPr lang="zh-CN" altLang="en-US" sz="1600" dirty="0">
                <a:latin typeface="微软雅黑" panose="020B0503020204020204" pitchFamily="34" charset="-122"/>
                <a:ea typeface="微软雅黑" panose="020B0503020204020204" pitchFamily="34" charset="-122"/>
              </a:rPr>
              <a:t>对</a:t>
            </a:r>
            <a:r>
              <a:rPr lang="en-US" altLang="zh-CN" sz="1600" dirty="0">
                <a:latin typeface="微软雅黑" panose="020B0503020204020204" pitchFamily="34" charset="-122"/>
                <a:ea typeface="微软雅黑" panose="020B0503020204020204" pitchFamily="34" charset="-122"/>
              </a:rPr>
              <a:t>VQS</a:t>
            </a:r>
            <a:r>
              <a:rPr lang="zh-CN" altLang="en-US" sz="1600" dirty="0">
                <a:latin typeface="微软雅黑" panose="020B0503020204020204" pitchFamily="34" charset="-122"/>
                <a:ea typeface="微软雅黑" panose="020B0503020204020204" pitchFamily="34" charset="-122"/>
              </a:rPr>
              <a:t>模块分别进行</a:t>
            </a:r>
            <a:r>
              <a:rPr lang="zh-CN" altLang="en-US" sz="1600" b="1" dirty="0">
                <a:latin typeface="微软雅黑" panose="020B0503020204020204" pitchFamily="34" charset="-122"/>
                <a:ea typeface="微软雅黑" panose="020B0503020204020204" pitchFamily="34" charset="-122"/>
              </a:rPr>
              <a:t>入队排序功能测试</a:t>
            </a:r>
            <a:r>
              <a:rPr lang="zh-CN" altLang="en-US" sz="1600" dirty="0">
                <a:latin typeface="微软雅黑" panose="020B0503020204020204" pitchFamily="34" charset="-122"/>
                <a:ea typeface="微软雅黑" panose="020B0503020204020204" pitchFamily="34" charset="-122"/>
              </a:rPr>
              <a:t>、</a:t>
            </a:r>
            <a:r>
              <a:rPr lang="zh-CN" altLang="en-US" sz="1600" b="1" dirty="0">
                <a:latin typeface="微软雅黑" panose="020B0503020204020204" pitchFamily="34" charset="-122"/>
                <a:ea typeface="微软雅黑" panose="020B0503020204020204" pitchFamily="34" charset="-122"/>
              </a:rPr>
              <a:t>出队调度功能测试</a:t>
            </a:r>
            <a:r>
              <a:rPr lang="zh-CN" altLang="en-US" sz="1600" dirty="0">
                <a:latin typeface="微软雅黑" panose="020B0503020204020204" pitchFamily="34" charset="-122"/>
                <a:ea typeface="微软雅黑" panose="020B0503020204020204" pitchFamily="34" charset="-122"/>
              </a:rPr>
              <a:t>和</a:t>
            </a:r>
            <a:r>
              <a:rPr lang="zh-CN" altLang="en-US" sz="1600" b="1" dirty="0">
                <a:latin typeface="微软雅黑" panose="020B0503020204020204" pitchFamily="34" charset="-122"/>
                <a:ea typeface="微软雅黑" panose="020B0503020204020204" pitchFamily="34" charset="-122"/>
              </a:rPr>
              <a:t>入队出队联合调度功能测试</a:t>
            </a:r>
            <a:r>
              <a:rPr lang="zh-CN" altLang="en-US" sz="1600" dirty="0">
                <a:latin typeface="微软雅黑" panose="020B0503020204020204" pitchFamily="34" charset="-122"/>
                <a:ea typeface="微软雅黑" panose="020B0503020204020204" pitchFamily="34" charset="-122"/>
              </a:rPr>
              <a:t>。</a:t>
            </a:r>
            <a:endParaRPr lang="en-US" altLang="zh-CN" sz="1600" dirty="0">
              <a:latin typeface="微软雅黑" panose="020B0503020204020204" pitchFamily="34" charset="-122"/>
              <a:ea typeface="微软雅黑" panose="020B0503020204020204" pitchFamily="34" charset="-122"/>
            </a:endParaRPr>
          </a:p>
          <a:p>
            <a:r>
              <a:rPr lang="zh-CN" altLang="en-US" sz="1600" dirty="0">
                <a:latin typeface="微软雅黑" panose="020B0503020204020204" pitchFamily="34" charset="-122"/>
                <a:ea typeface="微软雅黑" panose="020B0503020204020204" pitchFamily="34" charset="-122"/>
              </a:rPr>
              <a:t>当接收到入队或出队命令时，</a:t>
            </a:r>
            <a:r>
              <a:rPr lang="en-US" altLang="zh-CN" sz="1600" dirty="0">
                <a:latin typeface="微软雅黑" panose="020B0503020204020204" pitchFamily="34" charset="-122"/>
                <a:ea typeface="微软雅黑" panose="020B0503020204020204" pitchFamily="34" charset="-122"/>
              </a:rPr>
              <a:t>VQS</a:t>
            </a:r>
            <a:r>
              <a:rPr lang="zh-CN" altLang="en-US" sz="1600" dirty="0">
                <a:latin typeface="微软雅黑" panose="020B0503020204020204" pitchFamily="34" charset="-122"/>
                <a:ea typeface="微软雅黑" panose="020B0503020204020204" pitchFamily="34" charset="-122"/>
              </a:rPr>
              <a:t>能够在</a:t>
            </a:r>
            <a:r>
              <a:rPr lang="en-US" altLang="zh-CN" sz="1600" b="1" dirty="0">
                <a:solidFill>
                  <a:srgbClr val="C00000"/>
                </a:solidFill>
                <a:latin typeface="微软雅黑" panose="020B0503020204020204" pitchFamily="34" charset="-122"/>
                <a:ea typeface="微软雅黑" panose="020B0503020204020204" pitchFamily="34" charset="-122"/>
              </a:rPr>
              <a:t>1</a:t>
            </a:r>
            <a:r>
              <a:rPr lang="zh-CN" altLang="en-US" sz="1600" b="1" dirty="0">
                <a:solidFill>
                  <a:srgbClr val="C00000"/>
                </a:solidFill>
                <a:latin typeface="微软雅黑" panose="020B0503020204020204" pitchFamily="34" charset="-122"/>
                <a:ea typeface="微软雅黑" panose="020B0503020204020204" pitchFamily="34" charset="-122"/>
              </a:rPr>
              <a:t>个时钟周期</a:t>
            </a:r>
            <a:r>
              <a:rPr lang="zh-CN" altLang="en-US" sz="1600" dirty="0">
                <a:latin typeface="微软雅黑" panose="020B0503020204020204" pitchFamily="34" charset="-122"/>
                <a:ea typeface="微软雅黑" panose="020B0503020204020204" pitchFamily="34" charset="-122"/>
              </a:rPr>
              <a:t>得到调度结果，能够</a:t>
            </a:r>
            <a:r>
              <a:rPr lang="zh-CN" altLang="en-US" sz="1600" b="1" dirty="0">
                <a:solidFill>
                  <a:srgbClr val="C00000"/>
                </a:solidFill>
                <a:latin typeface="微软雅黑" panose="020B0503020204020204" pitchFamily="34" charset="-122"/>
                <a:ea typeface="微软雅黑" panose="020B0503020204020204" pitchFamily="34" charset="-122"/>
              </a:rPr>
              <a:t>实现</a:t>
            </a:r>
            <a:r>
              <a:rPr lang="en-US" altLang="zh-CN" sz="1600" b="1" dirty="0">
                <a:solidFill>
                  <a:srgbClr val="C00000"/>
                </a:solidFill>
                <a:latin typeface="微软雅黑" panose="020B0503020204020204" pitchFamily="34" charset="-122"/>
                <a:ea typeface="微软雅黑" panose="020B0503020204020204" pitchFamily="34" charset="-122"/>
              </a:rPr>
              <a:t>TSN</a:t>
            </a:r>
            <a:r>
              <a:rPr lang="zh-CN" altLang="en-US" sz="1600" b="1" dirty="0">
                <a:solidFill>
                  <a:srgbClr val="C00000"/>
                </a:solidFill>
                <a:latin typeface="微软雅黑" panose="020B0503020204020204" pitchFamily="34" charset="-122"/>
                <a:ea typeface="微软雅黑" panose="020B0503020204020204" pitchFamily="34" charset="-122"/>
              </a:rPr>
              <a:t>门控机制</a:t>
            </a:r>
            <a:endParaRPr lang="en-US" altLang="zh-CN" sz="1800" b="1" dirty="0">
              <a:solidFill>
                <a:srgbClr val="C00000"/>
              </a:solidFill>
              <a:latin typeface="微软雅黑" panose="020B0503020204020204" pitchFamily="34" charset="-122"/>
              <a:ea typeface="微软雅黑" panose="020B0503020204020204" pitchFamily="34" charset="-122"/>
            </a:endParaRPr>
          </a:p>
        </p:txBody>
      </p:sp>
      <p:grpSp>
        <p:nvGrpSpPr>
          <p:cNvPr id="11" name="Group 10">
            <a:extLst>
              <a:ext uri="{FF2B5EF4-FFF2-40B4-BE49-F238E27FC236}">
                <a16:creationId xmlns:a16="http://schemas.microsoft.com/office/drawing/2014/main" id="{305ADE7A-BA92-4DE3-B210-44841075DA55}"/>
              </a:ext>
            </a:extLst>
          </p:cNvPr>
          <p:cNvGrpSpPr/>
          <p:nvPr/>
        </p:nvGrpSpPr>
        <p:grpSpPr>
          <a:xfrm>
            <a:off x="5017991" y="2336860"/>
            <a:ext cx="3359202" cy="4180645"/>
            <a:chOff x="855077" y="2093817"/>
            <a:chExt cx="3682510" cy="4527693"/>
          </a:xfrm>
        </p:grpSpPr>
        <p:pic>
          <p:nvPicPr>
            <p:cNvPr id="12" name="Picture 11">
              <a:extLst>
                <a:ext uri="{FF2B5EF4-FFF2-40B4-BE49-F238E27FC236}">
                  <a16:creationId xmlns:a16="http://schemas.microsoft.com/office/drawing/2014/main" id="{D3B3575F-C74F-4CB6-A4A8-1C7B14A055D0}"/>
                </a:ext>
              </a:extLst>
            </p:cNvPr>
            <p:cNvPicPr>
              <a:picLocks noChangeAspect="1"/>
            </p:cNvPicPr>
            <p:nvPr/>
          </p:nvPicPr>
          <p:blipFill rotWithShape="1">
            <a:blip r:embed="rId3"/>
            <a:srcRect l="10657" t="5614" r="11359" b="58897"/>
            <a:stretch/>
          </p:blipFill>
          <p:spPr>
            <a:xfrm>
              <a:off x="855077" y="2093817"/>
              <a:ext cx="3682510" cy="2097183"/>
            </a:xfrm>
            <a:prstGeom prst="rect">
              <a:avLst/>
            </a:prstGeom>
          </p:spPr>
        </p:pic>
        <p:pic>
          <p:nvPicPr>
            <p:cNvPr id="14" name="Picture 13">
              <a:extLst>
                <a:ext uri="{FF2B5EF4-FFF2-40B4-BE49-F238E27FC236}">
                  <a16:creationId xmlns:a16="http://schemas.microsoft.com/office/drawing/2014/main" id="{C5A4D53D-5C98-46C8-B138-6450059030FB}"/>
                </a:ext>
              </a:extLst>
            </p:cNvPr>
            <p:cNvPicPr>
              <a:picLocks noChangeAspect="1"/>
            </p:cNvPicPr>
            <p:nvPr/>
          </p:nvPicPr>
          <p:blipFill rotWithShape="1">
            <a:blip r:embed="rId3"/>
            <a:srcRect l="10657" t="49269" r="11359" b="15242"/>
            <a:stretch/>
          </p:blipFill>
          <p:spPr>
            <a:xfrm>
              <a:off x="855077" y="4191000"/>
              <a:ext cx="3682510" cy="2097183"/>
            </a:xfrm>
            <a:prstGeom prst="rect">
              <a:avLst/>
            </a:prstGeom>
          </p:spPr>
        </p:pic>
        <p:sp>
          <p:nvSpPr>
            <p:cNvPr id="15" name="TextBox 14">
              <a:extLst>
                <a:ext uri="{FF2B5EF4-FFF2-40B4-BE49-F238E27FC236}">
                  <a16:creationId xmlns:a16="http://schemas.microsoft.com/office/drawing/2014/main" id="{1D18CF0B-A3E8-42BC-B065-D0F32E6168FE}"/>
                </a:ext>
              </a:extLst>
            </p:cNvPr>
            <p:cNvSpPr txBox="1"/>
            <p:nvPr/>
          </p:nvSpPr>
          <p:spPr>
            <a:xfrm>
              <a:off x="1624811" y="6288183"/>
              <a:ext cx="2564230" cy="333327"/>
            </a:xfrm>
            <a:prstGeom prst="rect">
              <a:avLst/>
            </a:prstGeom>
            <a:noFill/>
          </p:spPr>
          <p:txBody>
            <a:bodyPr wrap="none" rtlCol="0">
              <a:spAutoFit/>
            </a:bodyPr>
            <a:lstStyle/>
            <a:p>
              <a:r>
                <a:rPr lang="zh-CN" altLang="en-US" sz="1400" dirty="0">
                  <a:latin typeface="微软雅黑" panose="020B0503020204020204" pitchFamily="34" charset="-122"/>
                  <a:ea typeface="微软雅黑" panose="020B0503020204020204" pitchFamily="34" charset="-122"/>
                </a:rPr>
                <a:t>入队出队联合调度功能测试</a:t>
              </a:r>
            </a:p>
          </p:txBody>
        </p:sp>
      </p:grpSp>
      <p:sp>
        <p:nvSpPr>
          <p:cNvPr id="9" name="灯片编号占位符 60">
            <a:extLst>
              <a:ext uri="{FF2B5EF4-FFF2-40B4-BE49-F238E27FC236}">
                <a16:creationId xmlns:a16="http://schemas.microsoft.com/office/drawing/2014/main" id="{CE1ED2C3-C660-4639-BB6D-F95BD7C888B4}"/>
              </a:ext>
            </a:extLst>
          </p:cNvPr>
          <p:cNvSpPr>
            <a:spLocks noGrp="1"/>
          </p:cNvSpPr>
          <p:nvPr>
            <p:ph type="sldNum" sz="quarter" idx="12"/>
          </p:nvPr>
        </p:nvSpPr>
        <p:spPr>
          <a:xfrm>
            <a:off x="8173616" y="313200"/>
            <a:ext cx="1010139" cy="338554"/>
          </a:xfrm>
        </p:spPr>
        <p:txBody>
          <a:bodyPr/>
          <a:lstStyle/>
          <a:p>
            <a:fld id="{54BD5A17-3153-4A95-988E-B577C14000F1}" type="slidenum">
              <a:rPr lang="en-US" altLang="zh-CN" smtClean="0"/>
              <a:pPr/>
              <a:t>43</a:t>
            </a:fld>
            <a:endParaRPr lang="en-US" altLang="zh-CN" dirty="0"/>
          </a:p>
        </p:txBody>
      </p:sp>
    </p:spTree>
    <p:extLst>
      <p:ext uri="{BB962C8B-B14F-4D97-AF65-F5344CB8AC3E}">
        <p14:creationId xmlns:p14="http://schemas.microsoft.com/office/powerpoint/2010/main" val="24034116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CFC2E8E-C4C9-4717-AC75-4ECD291703BA}"/>
              </a:ext>
            </a:extLst>
          </p:cNvPr>
          <p:cNvSpPr>
            <a:spLocks noGrp="1"/>
          </p:cNvSpPr>
          <p:nvPr>
            <p:ph sz="quarter" idx="10"/>
          </p:nvPr>
        </p:nvSpPr>
        <p:spPr>
          <a:xfrm>
            <a:off x="262394" y="2633010"/>
            <a:ext cx="3413594" cy="4110690"/>
          </a:xfrm>
        </p:spPr>
        <p:txBody>
          <a:bodyPr>
            <a:normAutofit fontScale="92500" lnSpcReduction="20000"/>
          </a:bodyPr>
          <a:lstStyle/>
          <a:p>
            <a:pPr>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缓存充足时的分配情况：没有出现抢占情况</a:t>
            </a:r>
            <a:endParaRPr lang="en-US" altLang="zh-CN" sz="1600" dirty="0">
              <a:latin typeface="微软雅黑" panose="020B0503020204020204" pitchFamily="34" charset="-122"/>
              <a:ea typeface="微软雅黑" panose="020B0503020204020204" pitchFamily="34" charset="-122"/>
            </a:endParaRPr>
          </a:p>
          <a:p>
            <a:pPr marL="0" indent="0">
              <a:buNone/>
            </a:pPr>
            <a:r>
              <a:rPr lang="zh-CN" altLang="en-US" sz="1500" dirty="0">
                <a:latin typeface="微软雅黑" panose="020B0503020204020204" pitchFamily="34" charset="-122"/>
                <a:ea typeface="微软雅黑" panose="020B0503020204020204" pitchFamily="34" charset="-122"/>
              </a:rPr>
              <a:t>结论：缓存空间充足时，缓存管理器能够为所有类型的数据流分配缓存空间，并根据每个缓存当前的状态更新缓存管理表。</a:t>
            </a:r>
            <a:r>
              <a:rPr lang="zh-CN" altLang="en-US" sz="1500" b="1" dirty="0">
                <a:solidFill>
                  <a:srgbClr val="C00000"/>
                </a:solidFill>
                <a:latin typeface="微软雅黑" panose="020B0503020204020204" pitchFamily="34" charset="-122"/>
                <a:ea typeface="微软雅黑" panose="020B0503020204020204" pitchFamily="34" charset="-122"/>
              </a:rPr>
              <a:t>所设计的缓存管理模块能够正确存储和发送数据，没有出现读写冲突。</a:t>
            </a:r>
            <a:endParaRPr lang="en-US" altLang="zh-CN" sz="1500" b="1" dirty="0">
              <a:solidFill>
                <a:srgbClr val="C00000"/>
              </a:solidFill>
              <a:latin typeface="微软雅黑" panose="020B0503020204020204" pitchFamily="34" charset="-122"/>
              <a:ea typeface="微软雅黑" panose="020B0503020204020204" pitchFamily="34" charset="-122"/>
            </a:endParaRPr>
          </a:p>
          <a:p>
            <a:pPr marL="0" indent="0">
              <a:buNone/>
            </a:pPr>
            <a:endParaRPr lang="en-US" altLang="zh-CN" sz="1400" dirty="0">
              <a:latin typeface="微软雅黑" panose="020B0503020204020204" pitchFamily="34" charset="-122"/>
              <a:ea typeface="微软雅黑" panose="020B0503020204020204" pitchFamily="34" charset="-122"/>
            </a:endParaRPr>
          </a:p>
          <a:p>
            <a:pPr>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缓存不足时的分配情况：出现抢占情况</a:t>
            </a:r>
            <a:endParaRPr lang="en-US" altLang="zh-CN" sz="1600" dirty="0">
              <a:latin typeface="微软雅黑" panose="020B0503020204020204" pitchFamily="34" charset="-122"/>
              <a:ea typeface="微软雅黑" panose="020B0503020204020204" pitchFamily="34" charset="-122"/>
            </a:endParaRPr>
          </a:p>
          <a:p>
            <a:pPr marL="0" indent="0">
              <a:buNone/>
            </a:pPr>
            <a:r>
              <a:rPr lang="zh-CN" altLang="en-US" sz="1400" dirty="0">
                <a:latin typeface="微软雅黑" panose="020B0503020204020204" pitchFamily="34" charset="-122"/>
                <a:ea typeface="微软雅黑" panose="020B0503020204020204" pitchFamily="34" charset="-122"/>
              </a:rPr>
              <a:t>结论：缓存空间不足时，缓存管理器能够</a:t>
            </a:r>
            <a:r>
              <a:rPr lang="en-US" altLang="zh-CN" sz="1400" dirty="0">
                <a:latin typeface="微软雅黑" panose="020B0503020204020204" pitchFamily="34" charset="-122"/>
                <a:ea typeface="微软雅黑" panose="020B0503020204020204" pitchFamily="34" charset="-122"/>
              </a:rPr>
              <a:t>TT </a:t>
            </a:r>
            <a:r>
              <a:rPr lang="zh-CN" altLang="en-US" sz="1400" dirty="0">
                <a:latin typeface="微软雅黑" panose="020B0503020204020204" pitchFamily="34" charset="-122"/>
                <a:ea typeface="微软雅黑" panose="020B0503020204020204" pitchFamily="34" charset="-122"/>
              </a:rPr>
              <a:t>类型的数据流分配缓存空间，将</a:t>
            </a:r>
            <a:r>
              <a:rPr lang="en-US" altLang="zh-CN" sz="1400" dirty="0">
                <a:latin typeface="微软雅黑" panose="020B0503020204020204" pitchFamily="34" charset="-122"/>
                <a:ea typeface="微软雅黑" panose="020B0503020204020204" pitchFamily="34" charset="-122"/>
              </a:rPr>
              <a:t>BE </a:t>
            </a:r>
            <a:r>
              <a:rPr lang="zh-CN" altLang="en-US" sz="1400" dirty="0">
                <a:latin typeface="微软雅黑" panose="020B0503020204020204" pitchFamily="34" charset="-122"/>
                <a:ea typeface="微软雅黑" panose="020B0503020204020204" pitchFamily="34" charset="-122"/>
              </a:rPr>
              <a:t>数据的缓存空间分配给</a:t>
            </a:r>
            <a:r>
              <a:rPr lang="en-US" altLang="zh-CN" sz="1400" dirty="0">
                <a:latin typeface="微软雅黑" panose="020B0503020204020204" pitchFamily="34" charset="-122"/>
                <a:ea typeface="微软雅黑" panose="020B0503020204020204" pitchFamily="34" charset="-122"/>
              </a:rPr>
              <a:t>TT </a:t>
            </a:r>
            <a:r>
              <a:rPr lang="zh-CN" altLang="en-US" sz="1400" dirty="0">
                <a:latin typeface="微软雅黑" panose="020B0503020204020204" pitchFamily="34" charset="-122"/>
                <a:ea typeface="微软雅黑" panose="020B0503020204020204" pitchFamily="34" charset="-122"/>
              </a:rPr>
              <a:t>数据，并更新缓存管理表相应内容。而对于</a:t>
            </a:r>
            <a:r>
              <a:rPr lang="en-US" altLang="zh-CN" sz="1400" dirty="0">
                <a:latin typeface="微软雅黑" panose="020B0503020204020204" pitchFamily="34" charset="-122"/>
                <a:ea typeface="微软雅黑" panose="020B0503020204020204" pitchFamily="34" charset="-122"/>
              </a:rPr>
              <a:t>BE </a:t>
            </a:r>
            <a:r>
              <a:rPr lang="zh-CN" altLang="en-US" sz="1400" dirty="0">
                <a:latin typeface="微软雅黑" panose="020B0503020204020204" pitchFamily="34" charset="-122"/>
                <a:ea typeface="微软雅黑" panose="020B0503020204020204" pitchFamily="34" charset="-122"/>
              </a:rPr>
              <a:t>数据则直接丢弃，不进行抢占。因此，</a:t>
            </a:r>
            <a:r>
              <a:rPr lang="zh-CN" altLang="en-US" sz="1500" b="1" dirty="0">
                <a:solidFill>
                  <a:srgbClr val="C00000"/>
                </a:solidFill>
                <a:latin typeface="微软雅黑" panose="020B0503020204020204" pitchFamily="34" charset="-122"/>
                <a:ea typeface="微软雅黑" panose="020B0503020204020204" pitchFamily="34" charset="-122"/>
              </a:rPr>
              <a:t>所设计的缓存管理模块能够首先保证</a:t>
            </a:r>
            <a:r>
              <a:rPr lang="en-US" altLang="zh-CN" sz="1500" b="1" dirty="0">
                <a:solidFill>
                  <a:srgbClr val="C00000"/>
                </a:solidFill>
                <a:latin typeface="微软雅黑" panose="020B0503020204020204" pitchFamily="34" charset="-122"/>
                <a:ea typeface="微软雅黑" panose="020B0503020204020204" pitchFamily="34" charset="-122"/>
              </a:rPr>
              <a:t>TT </a:t>
            </a:r>
            <a:r>
              <a:rPr lang="zh-CN" altLang="en-US" sz="1500" b="1" dirty="0">
                <a:solidFill>
                  <a:srgbClr val="C00000"/>
                </a:solidFill>
                <a:latin typeface="微软雅黑" panose="020B0503020204020204" pitchFamily="34" charset="-122"/>
                <a:ea typeface="微软雅黑" panose="020B0503020204020204" pitchFamily="34" charset="-122"/>
              </a:rPr>
              <a:t>数据的优先存储。</a:t>
            </a:r>
          </a:p>
        </p:txBody>
      </p:sp>
      <p:sp>
        <p:nvSpPr>
          <p:cNvPr id="4" name="Title 3">
            <a:extLst>
              <a:ext uri="{FF2B5EF4-FFF2-40B4-BE49-F238E27FC236}">
                <a16:creationId xmlns:a16="http://schemas.microsoft.com/office/drawing/2014/main" id="{347B8FB0-0E34-4FB8-83BC-38863FEBCD58}"/>
              </a:ext>
            </a:extLst>
          </p:cNvPr>
          <p:cNvSpPr>
            <a:spLocks noGrp="1"/>
          </p:cNvSpPr>
          <p:nvPr>
            <p:ph type="title"/>
          </p:nvPr>
        </p:nvSpPr>
        <p:spPr/>
        <p:txBody>
          <a:bodyPr>
            <a:normAutofit fontScale="90000"/>
          </a:bodyPr>
          <a:lstStyle/>
          <a:p>
            <a:r>
              <a:rPr lang="zh-CN" altLang="en-US" dirty="0">
                <a:latin typeface="微软雅黑" panose="020B0503020204020204" pitchFamily="34" charset="-122"/>
                <a:ea typeface="微软雅黑" panose="020B0503020204020204" pitchFamily="34" charset="-122"/>
              </a:rPr>
              <a:t>研究内容三  基于</a:t>
            </a:r>
            <a:r>
              <a:rPr lang="en-US" altLang="zh-CN" dirty="0">
                <a:latin typeface="微软雅黑" panose="020B0503020204020204" pitchFamily="34" charset="-122"/>
                <a:ea typeface="微软雅黑" panose="020B0503020204020204" pitchFamily="34" charset="-122"/>
              </a:rPr>
              <a:t>VQSA</a:t>
            </a:r>
            <a:r>
              <a:rPr lang="zh-CN" altLang="en-US" dirty="0">
                <a:latin typeface="微软雅黑" panose="020B0503020204020204" pitchFamily="34" charset="-122"/>
                <a:ea typeface="微软雅黑" panose="020B0503020204020204" pitchFamily="34" charset="-122"/>
              </a:rPr>
              <a:t>的</a:t>
            </a:r>
            <a:r>
              <a:rPr lang="en-US" altLang="zh-CN" dirty="0">
                <a:latin typeface="微软雅黑" panose="020B0503020204020204" pitchFamily="34" charset="-122"/>
                <a:ea typeface="微软雅黑" panose="020B0503020204020204" pitchFamily="34" charset="-122"/>
              </a:rPr>
              <a:t>TSN</a:t>
            </a:r>
            <a:r>
              <a:rPr lang="zh-CN" altLang="en-US" dirty="0">
                <a:latin typeface="微软雅黑" panose="020B0503020204020204" pitchFamily="34" charset="-122"/>
                <a:ea typeface="微软雅黑" panose="020B0503020204020204" pitchFamily="34" charset="-122"/>
              </a:rPr>
              <a:t>交换</a:t>
            </a:r>
            <a:r>
              <a:rPr lang="en-US" altLang="zh-CN" dirty="0">
                <a:latin typeface="微软雅黑" panose="020B0503020204020204" pitchFamily="34" charset="-122"/>
                <a:ea typeface="微软雅黑" panose="020B0503020204020204" pitchFamily="34" charset="-122"/>
              </a:rPr>
              <a:t>IP</a:t>
            </a:r>
            <a:r>
              <a:rPr lang="zh-CN" altLang="en-US" dirty="0">
                <a:latin typeface="微软雅黑" panose="020B0503020204020204" pitchFamily="34" charset="-122"/>
                <a:ea typeface="微软雅黑" panose="020B0503020204020204" pitchFamily="34" charset="-122"/>
              </a:rPr>
              <a:t>实现与测试</a:t>
            </a:r>
          </a:p>
        </p:txBody>
      </p:sp>
      <p:pic>
        <p:nvPicPr>
          <p:cNvPr id="8" name="Picture 7">
            <a:extLst>
              <a:ext uri="{FF2B5EF4-FFF2-40B4-BE49-F238E27FC236}">
                <a16:creationId xmlns:a16="http://schemas.microsoft.com/office/drawing/2014/main" id="{D448265F-66A6-4E4D-A436-3816094F330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61489" y="2227800"/>
            <a:ext cx="2463044" cy="1749435"/>
          </a:xfrm>
          <a:prstGeom prst="rect">
            <a:avLst/>
          </a:prstGeom>
        </p:spPr>
      </p:pic>
      <p:pic>
        <p:nvPicPr>
          <p:cNvPr id="10" name="Picture 9">
            <a:extLst>
              <a:ext uri="{FF2B5EF4-FFF2-40B4-BE49-F238E27FC236}">
                <a16:creationId xmlns:a16="http://schemas.microsoft.com/office/drawing/2014/main" id="{F1E75E43-FD26-456A-900E-BDE54BCB89C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53477" y="4690434"/>
            <a:ext cx="2745934" cy="1898179"/>
          </a:xfrm>
          <a:prstGeom prst="rect">
            <a:avLst/>
          </a:prstGeom>
        </p:spPr>
      </p:pic>
      <p:grpSp>
        <p:nvGrpSpPr>
          <p:cNvPr id="25" name="Group 24">
            <a:extLst>
              <a:ext uri="{FF2B5EF4-FFF2-40B4-BE49-F238E27FC236}">
                <a16:creationId xmlns:a16="http://schemas.microsoft.com/office/drawing/2014/main" id="{FD238B80-F00B-434E-8A1F-D9205C6E22B3}"/>
              </a:ext>
            </a:extLst>
          </p:cNvPr>
          <p:cNvGrpSpPr/>
          <p:nvPr/>
        </p:nvGrpSpPr>
        <p:grpSpPr>
          <a:xfrm>
            <a:off x="3848099" y="4688355"/>
            <a:ext cx="2377599" cy="1900258"/>
            <a:chOff x="2664756" y="2220836"/>
            <a:chExt cx="2697017" cy="2064110"/>
          </a:xfrm>
        </p:grpSpPr>
        <p:pic>
          <p:nvPicPr>
            <p:cNvPr id="12" name="Picture 11">
              <a:extLst>
                <a:ext uri="{FF2B5EF4-FFF2-40B4-BE49-F238E27FC236}">
                  <a16:creationId xmlns:a16="http://schemas.microsoft.com/office/drawing/2014/main" id="{8BE7D1CC-170F-4391-90AF-2ED303F0F88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664756" y="2220836"/>
              <a:ext cx="2697017" cy="2064110"/>
            </a:xfrm>
            <a:prstGeom prst="rect">
              <a:avLst/>
            </a:prstGeom>
          </p:spPr>
        </p:pic>
        <p:cxnSp>
          <p:nvCxnSpPr>
            <p:cNvPr id="14" name="Straight Connector 13">
              <a:extLst>
                <a:ext uri="{FF2B5EF4-FFF2-40B4-BE49-F238E27FC236}">
                  <a16:creationId xmlns:a16="http://schemas.microsoft.com/office/drawing/2014/main" id="{F8CC6F30-F406-460B-90F0-621B8C069B52}"/>
                </a:ext>
              </a:extLst>
            </p:cNvPr>
            <p:cNvCxnSpPr>
              <a:cxnSpLocks/>
            </p:cNvCxnSpPr>
            <p:nvPr/>
          </p:nvCxnSpPr>
          <p:spPr>
            <a:xfrm flipH="1">
              <a:off x="4514851" y="3371296"/>
              <a:ext cx="187324" cy="159304"/>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C2AB414D-8162-4AE9-ADD9-7E3F9DF007B2}"/>
                </a:ext>
              </a:extLst>
            </p:cNvPr>
            <p:cNvCxnSpPr>
              <a:cxnSpLocks/>
            </p:cNvCxnSpPr>
            <p:nvPr/>
          </p:nvCxnSpPr>
          <p:spPr>
            <a:xfrm flipH="1">
              <a:off x="4518748" y="3066496"/>
              <a:ext cx="187324" cy="159304"/>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FF8CE83A-9830-492A-8FED-D879E4A0DD11}"/>
                </a:ext>
              </a:extLst>
            </p:cNvPr>
            <p:cNvCxnSpPr>
              <a:cxnSpLocks/>
            </p:cNvCxnSpPr>
            <p:nvPr/>
          </p:nvCxnSpPr>
          <p:spPr>
            <a:xfrm flipH="1">
              <a:off x="4478338" y="2795898"/>
              <a:ext cx="187324" cy="159304"/>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61DD1267-93D3-41FE-863B-13EA687BFF85}"/>
                </a:ext>
              </a:extLst>
            </p:cNvPr>
            <p:cNvCxnSpPr/>
            <p:nvPr/>
          </p:nvCxnSpPr>
          <p:spPr>
            <a:xfrm>
              <a:off x="4530727" y="3669648"/>
              <a:ext cx="150811" cy="17145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13" name="Content Placeholder 1">
            <a:extLst>
              <a:ext uri="{FF2B5EF4-FFF2-40B4-BE49-F238E27FC236}">
                <a16:creationId xmlns:a16="http://schemas.microsoft.com/office/drawing/2014/main" id="{593D6CAE-86AB-4D75-ABAF-3518F2C1EF81}"/>
              </a:ext>
            </a:extLst>
          </p:cNvPr>
          <p:cNvSpPr txBox="1">
            <a:spLocks/>
          </p:cNvSpPr>
          <p:nvPr/>
        </p:nvSpPr>
        <p:spPr>
          <a:xfrm>
            <a:off x="262393" y="1681787"/>
            <a:ext cx="4470970" cy="947332"/>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b="1" dirty="0">
                <a:latin typeface="微软雅黑" panose="020B0503020204020204" pitchFamily="34" charset="-122"/>
                <a:ea typeface="微软雅黑" panose="020B0503020204020204" pitchFamily="34" charset="-122"/>
              </a:rPr>
              <a:t>一、基于</a:t>
            </a:r>
            <a:r>
              <a:rPr lang="en-US" altLang="zh-CN" b="1" dirty="0">
                <a:latin typeface="微软雅黑" panose="020B0503020204020204" pitchFamily="34" charset="-122"/>
                <a:ea typeface="微软雅黑" panose="020B0503020204020204" pitchFamily="34" charset="-122"/>
              </a:rPr>
              <a:t>VQSA </a:t>
            </a:r>
            <a:r>
              <a:rPr lang="zh-CN" altLang="en-US" b="1" dirty="0">
                <a:latin typeface="微软雅黑" panose="020B0503020204020204" pitchFamily="34" charset="-122"/>
                <a:ea typeface="微软雅黑" panose="020B0503020204020204" pitchFamily="34" charset="-122"/>
              </a:rPr>
              <a:t>的</a:t>
            </a:r>
            <a:r>
              <a:rPr lang="en-US" altLang="zh-CN" b="1" dirty="0">
                <a:latin typeface="微软雅黑" panose="020B0503020204020204" pitchFamily="34" charset="-122"/>
                <a:ea typeface="微软雅黑" panose="020B0503020204020204" pitchFamily="34" charset="-122"/>
              </a:rPr>
              <a:t>TSN</a:t>
            </a:r>
            <a:r>
              <a:rPr lang="zh-CN" altLang="en-US" b="1" dirty="0">
                <a:latin typeface="微软雅黑" panose="020B0503020204020204" pitchFamily="34" charset="-122"/>
                <a:ea typeface="微软雅黑" panose="020B0503020204020204" pitchFamily="34" charset="-122"/>
              </a:rPr>
              <a:t>交换</a:t>
            </a:r>
            <a:r>
              <a:rPr lang="en-US" altLang="zh-CN" b="1" dirty="0">
                <a:latin typeface="微软雅黑" panose="020B0503020204020204" pitchFamily="34" charset="-122"/>
                <a:ea typeface="微软雅黑" panose="020B0503020204020204" pitchFamily="34" charset="-122"/>
              </a:rPr>
              <a:t>IP </a:t>
            </a:r>
            <a:r>
              <a:rPr lang="zh-CN" altLang="en-US" b="1" dirty="0">
                <a:latin typeface="微软雅黑" panose="020B0503020204020204" pitchFamily="34" charset="-122"/>
                <a:ea typeface="微软雅黑" panose="020B0503020204020204" pitchFamily="34" charset="-122"/>
              </a:rPr>
              <a:t>设计</a:t>
            </a:r>
            <a:endParaRPr lang="en-US" altLang="zh-CN" b="1" dirty="0">
              <a:latin typeface="微软雅黑" panose="020B0503020204020204" pitchFamily="34" charset="-122"/>
              <a:ea typeface="微软雅黑" panose="020B0503020204020204" pitchFamily="34" charset="-122"/>
            </a:endParaRPr>
          </a:p>
          <a:p>
            <a:pPr marL="342900" indent="-342900">
              <a:buFont typeface="+mj-lt"/>
              <a:buAutoNum type="arabicPeriod" startAt="3"/>
            </a:pPr>
            <a:r>
              <a:rPr lang="en-US" altLang="zh-CN" sz="1800" b="1" dirty="0">
                <a:latin typeface="微软雅黑" panose="020B0503020204020204" pitchFamily="34" charset="-122"/>
                <a:ea typeface="微软雅黑" panose="020B0503020204020204" pitchFamily="34" charset="-122"/>
              </a:rPr>
              <a:t>PSM</a:t>
            </a:r>
            <a:r>
              <a:rPr lang="zh-CN" altLang="en-US" sz="1800" b="1" dirty="0">
                <a:latin typeface="微软雅黑" panose="020B0503020204020204" pitchFamily="34" charset="-122"/>
                <a:ea typeface="微软雅黑" panose="020B0503020204020204" pitchFamily="34" charset="-122"/>
              </a:rPr>
              <a:t>及管理模块</a:t>
            </a:r>
          </a:p>
          <a:p>
            <a:pPr marL="0" indent="0">
              <a:buNone/>
            </a:pPr>
            <a:endParaRPr lang="en-US" altLang="zh-CN" sz="1800" b="1" dirty="0">
              <a:latin typeface="微软雅黑" panose="020B0503020204020204" pitchFamily="34" charset="-122"/>
              <a:ea typeface="微软雅黑" panose="020B0503020204020204" pitchFamily="34" charset="-122"/>
            </a:endParaRPr>
          </a:p>
        </p:txBody>
      </p:sp>
      <p:pic>
        <p:nvPicPr>
          <p:cNvPr id="7" name="Picture 6">
            <a:extLst>
              <a:ext uri="{FF2B5EF4-FFF2-40B4-BE49-F238E27FC236}">
                <a16:creationId xmlns:a16="http://schemas.microsoft.com/office/drawing/2014/main" id="{E7D15AC5-0289-4CE3-AE3D-243F2F709871}"/>
              </a:ext>
            </a:extLst>
          </p:cNvPr>
          <p:cNvPicPr>
            <a:picLocks noChangeAspect="1"/>
          </p:cNvPicPr>
          <p:nvPr/>
        </p:nvPicPr>
        <p:blipFill>
          <a:blip r:embed="rId6"/>
          <a:stretch>
            <a:fillRect/>
          </a:stretch>
        </p:blipFill>
        <p:spPr>
          <a:xfrm>
            <a:off x="6452307" y="2205341"/>
            <a:ext cx="2366255" cy="1866858"/>
          </a:xfrm>
          <a:prstGeom prst="rect">
            <a:avLst/>
          </a:prstGeom>
        </p:spPr>
      </p:pic>
      <p:sp>
        <p:nvSpPr>
          <p:cNvPr id="15" name="灯片编号占位符 60">
            <a:extLst>
              <a:ext uri="{FF2B5EF4-FFF2-40B4-BE49-F238E27FC236}">
                <a16:creationId xmlns:a16="http://schemas.microsoft.com/office/drawing/2014/main" id="{F1AB24A3-B0EE-46D6-BF29-0806CF118C9D}"/>
              </a:ext>
            </a:extLst>
          </p:cNvPr>
          <p:cNvSpPr>
            <a:spLocks noGrp="1"/>
          </p:cNvSpPr>
          <p:nvPr>
            <p:ph type="sldNum" sz="quarter" idx="12"/>
          </p:nvPr>
        </p:nvSpPr>
        <p:spPr>
          <a:xfrm>
            <a:off x="8173616" y="313200"/>
            <a:ext cx="1010139" cy="338554"/>
          </a:xfrm>
        </p:spPr>
        <p:txBody>
          <a:bodyPr/>
          <a:lstStyle/>
          <a:p>
            <a:fld id="{54BD5A17-3153-4A95-988E-B577C14000F1}" type="slidenum">
              <a:rPr lang="en-US" altLang="zh-CN" smtClean="0"/>
              <a:pPr/>
              <a:t>44</a:t>
            </a:fld>
            <a:endParaRPr lang="en-US" altLang="zh-CN" dirty="0"/>
          </a:p>
        </p:txBody>
      </p:sp>
    </p:spTree>
    <p:extLst>
      <p:ext uri="{BB962C8B-B14F-4D97-AF65-F5344CB8AC3E}">
        <p14:creationId xmlns:p14="http://schemas.microsoft.com/office/powerpoint/2010/main" val="223514688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E3D22C2A-F639-41B8-9E9D-13FA2360B789}"/>
              </a:ext>
            </a:extLst>
          </p:cNvPr>
          <p:cNvSpPr/>
          <p:nvPr/>
        </p:nvSpPr>
        <p:spPr>
          <a:xfrm>
            <a:off x="5583938" y="1887753"/>
            <a:ext cx="1258349" cy="338554"/>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pic>
        <p:nvPicPr>
          <p:cNvPr id="5" name="Content Placeholder 4">
            <a:extLst>
              <a:ext uri="{FF2B5EF4-FFF2-40B4-BE49-F238E27FC236}">
                <a16:creationId xmlns:a16="http://schemas.microsoft.com/office/drawing/2014/main" id="{AAEF2154-829C-413C-8632-0D031032D894}"/>
              </a:ext>
            </a:extLst>
          </p:cNvPr>
          <p:cNvPicPr>
            <a:picLocks noGrp="1" noChangeAspect="1"/>
          </p:cNvPicPr>
          <p:nvPr>
            <p:ph sz="quarter" idx="10"/>
          </p:nvPr>
        </p:nvPicPr>
        <p:blipFill>
          <a:blip r:embed="rId2" cstate="print">
            <a:extLst>
              <a:ext uri="{28A0092B-C50C-407E-A947-70E740481C1C}">
                <a14:useLocalDpi xmlns:a14="http://schemas.microsoft.com/office/drawing/2010/main" val="0"/>
              </a:ext>
            </a:extLst>
          </a:blip>
          <a:stretch>
            <a:fillRect/>
          </a:stretch>
        </p:blipFill>
        <p:spPr>
          <a:xfrm>
            <a:off x="3345328" y="2226307"/>
            <a:ext cx="5389769" cy="4328056"/>
          </a:xfrm>
        </p:spPr>
      </p:pic>
      <p:sp>
        <p:nvSpPr>
          <p:cNvPr id="6" name="Rectangle 5">
            <a:extLst>
              <a:ext uri="{FF2B5EF4-FFF2-40B4-BE49-F238E27FC236}">
                <a16:creationId xmlns:a16="http://schemas.microsoft.com/office/drawing/2014/main" id="{A77EAC53-B7A3-41AF-B2A5-2A695BAA1B0A}"/>
              </a:ext>
            </a:extLst>
          </p:cNvPr>
          <p:cNvSpPr/>
          <p:nvPr/>
        </p:nvSpPr>
        <p:spPr>
          <a:xfrm>
            <a:off x="5524709" y="1865491"/>
            <a:ext cx="1376363" cy="235426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7" name="Rectangle 6">
            <a:extLst>
              <a:ext uri="{FF2B5EF4-FFF2-40B4-BE49-F238E27FC236}">
                <a16:creationId xmlns:a16="http://schemas.microsoft.com/office/drawing/2014/main" id="{19D8253D-3EEE-4593-82BF-5CA40ADAD59C}"/>
              </a:ext>
            </a:extLst>
          </p:cNvPr>
          <p:cNvSpPr/>
          <p:nvPr/>
        </p:nvSpPr>
        <p:spPr>
          <a:xfrm>
            <a:off x="7072779" y="1548460"/>
            <a:ext cx="1566966" cy="5005903"/>
          </a:xfrm>
          <a:prstGeom prst="rect">
            <a:avLst/>
          </a:prstGeom>
          <a:no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9" name="Rectangle 8">
            <a:extLst>
              <a:ext uri="{FF2B5EF4-FFF2-40B4-BE49-F238E27FC236}">
                <a16:creationId xmlns:a16="http://schemas.microsoft.com/office/drawing/2014/main" id="{3E5782EF-CEC9-4B82-8B8E-0EF98FDBB25E}"/>
              </a:ext>
            </a:extLst>
          </p:cNvPr>
          <p:cNvSpPr/>
          <p:nvPr/>
        </p:nvSpPr>
        <p:spPr>
          <a:xfrm>
            <a:off x="3943333" y="1933920"/>
            <a:ext cx="895367" cy="137973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0" name="TextBox 9">
            <a:extLst>
              <a:ext uri="{FF2B5EF4-FFF2-40B4-BE49-F238E27FC236}">
                <a16:creationId xmlns:a16="http://schemas.microsoft.com/office/drawing/2014/main" id="{22BAF7F8-5AA2-43E7-8C95-1A0B62407834}"/>
              </a:ext>
            </a:extLst>
          </p:cNvPr>
          <p:cNvSpPr txBox="1"/>
          <p:nvPr/>
        </p:nvSpPr>
        <p:spPr>
          <a:xfrm>
            <a:off x="6999116" y="1548460"/>
            <a:ext cx="1418366" cy="584775"/>
          </a:xfrm>
          <a:prstGeom prst="rect">
            <a:avLst/>
          </a:prstGeom>
          <a:noFill/>
        </p:spPr>
        <p:txBody>
          <a:bodyPr wrap="square" rtlCol="0">
            <a:spAutoFit/>
          </a:bodyPr>
          <a:lstStyle/>
          <a:p>
            <a:r>
              <a:rPr lang="en-US" altLang="zh-CN" sz="1600" dirty="0">
                <a:latin typeface="微软雅黑" panose="020B0503020204020204" pitchFamily="34" charset="-122"/>
                <a:ea typeface="微软雅黑" panose="020B0503020204020204" pitchFamily="34" charset="-122"/>
              </a:rPr>
              <a:t>4</a:t>
            </a:r>
            <a:r>
              <a:rPr lang="zh-CN" altLang="en-US" sz="1600" dirty="0">
                <a:latin typeface="微软雅黑" panose="020B0503020204020204" pitchFamily="34" charset="-122"/>
                <a:ea typeface="微软雅黑" panose="020B0503020204020204" pitchFamily="34" charset="-122"/>
              </a:rPr>
              <a:t>个以太网</a:t>
            </a:r>
            <a:r>
              <a:rPr lang="en-US" altLang="zh-CN" sz="1600" dirty="0">
                <a:latin typeface="微软雅黑" panose="020B0503020204020204" pitchFamily="34" charset="-122"/>
                <a:ea typeface="微软雅黑" panose="020B0503020204020204" pitchFamily="34" charset="-122"/>
              </a:rPr>
              <a:t>IP</a:t>
            </a:r>
            <a:r>
              <a:rPr lang="zh-CN" altLang="en-US" sz="1600" dirty="0">
                <a:latin typeface="微软雅黑" panose="020B0503020204020204" pitchFamily="34" charset="-122"/>
                <a:ea typeface="微软雅黑" panose="020B0503020204020204" pitchFamily="34" charset="-122"/>
              </a:rPr>
              <a:t>，连接输出端口</a:t>
            </a:r>
          </a:p>
        </p:txBody>
      </p:sp>
      <p:sp>
        <p:nvSpPr>
          <p:cNvPr id="11" name="TextBox 10">
            <a:extLst>
              <a:ext uri="{FF2B5EF4-FFF2-40B4-BE49-F238E27FC236}">
                <a16:creationId xmlns:a16="http://schemas.microsoft.com/office/drawing/2014/main" id="{ACEC2A11-0B98-49DD-BCED-560FB33FD5DE}"/>
              </a:ext>
            </a:extLst>
          </p:cNvPr>
          <p:cNvSpPr txBox="1"/>
          <p:nvPr/>
        </p:nvSpPr>
        <p:spPr>
          <a:xfrm>
            <a:off x="5814429" y="1863109"/>
            <a:ext cx="870843" cy="338554"/>
          </a:xfrm>
          <a:prstGeom prst="rect">
            <a:avLst/>
          </a:prstGeom>
          <a:noFill/>
        </p:spPr>
        <p:txBody>
          <a:bodyPr wrap="square" rtlCol="0">
            <a:spAutoFit/>
          </a:bodyPr>
          <a:lstStyle/>
          <a:p>
            <a:r>
              <a:rPr lang="en-US" altLang="zh-CN" sz="1600" dirty="0">
                <a:latin typeface="微软雅黑" panose="020B0503020204020204" pitchFamily="34" charset="-122"/>
                <a:ea typeface="微软雅黑" panose="020B0503020204020204" pitchFamily="34" charset="-122"/>
              </a:rPr>
              <a:t>TSN IP</a:t>
            </a:r>
            <a:endParaRPr lang="zh-CN" altLang="en-US" sz="1600" dirty="0">
              <a:latin typeface="微软雅黑" panose="020B0503020204020204" pitchFamily="34" charset="-122"/>
              <a:ea typeface="微软雅黑" panose="020B0503020204020204" pitchFamily="34" charset="-122"/>
            </a:endParaRPr>
          </a:p>
        </p:txBody>
      </p:sp>
      <p:sp>
        <p:nvSpPr>
          <p:cNvPr id="13" name="TextBox 12">
            <a:extLst>
              <a:ext uri="{FF2B5EF4-FFF2-40B4-BE49-F238E27FC236}">
                <a16:creationId xmlns:a16="http://schemas.microsoft.com/office/drawing/2014/main" id="{B162848E-2D61-41B9-BF4A-1958D68A7593}"/>
              </a:ext>
            </a:extLst>
          </p:cNvPr>
          <p:cNvSpPr txBox="1"/>
          <p:nvPr/>
        </p:nvSpPr>
        <p:spPr>
          <a:xfrm>
            <a:off x="4045459" y="1975466"/>
            <a:ext cx="732795" cy="369332"/>
          </a:xfrm>
          <a:prstGeom prst="rect">
            <a:avLst/>
          </a:prstGeom>
          <a:noFill/>
        </p:spPr>
        <p:txBody>
          <a:bodyPr wrap="square" rtlCol="0">
            <a:spAutoFit/>
          </a:bodyPr>
          <a:lstStyle/>
          <a:p>
            <a:r>
              <a:rPr lang="en-US" altLang="zh-CN" dirty="0">
                <a:latin typeface="微软雅黑" panose="020B0503020204020204" pitchFamily="34" charset="-122"/>
                <a:ea typeface="微软雅黑" panose="020B0503020204020204" pitchFamily="34" charset="-122"/>
              </a:rPr>
              <a:t>PS</a:t>
            </a:r>
            <a:r>
              <a:rPr lang="zh-CN" altLang="en-US" dirty="0">
                <a:latin typeface="微软雅黑" panose="020B0503020204020204" pitchFamily="34" charset="-122"/>
                <a:ea typeface="微软雅黑" panose="020B0503020204020204" pitchFamily="34" charset="-122"/>
              </a:rPr>
              <a:t>端</a:t>
            </a:r>
          </a:p>
        </p:txBody>
      </p:sp>
      <p:sp>
        <p:nvSpPr>
          <p:cNvPr id="22" name="TextBox 21">
            <a:extLst>
              <a:ext uri="{FF2B5EF4-FFF2-40B4-BE49-F238E27FC236}">
                <a16:creationId xmlns:a16="http://schemas.microsoft.com/office/drawing/2014/main" id="{0615D12D-024F-435F-9EDE-4F8D40D4391A}"/>
              </a:ext>
            </a:extLst>
          </p:cNvPr>
          <p:cNvSpPr txBox="1"/>
          <p:nvPr/>
        </p:nvSpPr>
        <p:spPr>
          <a:xfrm>
            <a:off x="1185013" y="4550387"/>
            <a:ext cx="1441420" cy="307777"/>
          </a:xfrm>
          <a:prstGeom prst="rect">
            <a:avLst/>
          </a:prstGeom>
          <a:noFill/>
        </p:spPr>
        <p:txBody>
          <a:bodyPr wrap="none" rtlCol="0">
            <a:spAutoFit/>
          </a:bodyPr>
          <a:lstStyle/>
          <a:p>
            <a:r>
              <a:rPr lang="en-US" altLang="zh-CN" sz="1400" dirty="0">
                <a:latin typeface="微软雅黑" panose="020B0503020204020204" pitchFamily="34" charset="-122"/>
                <a:ea typeface="微软雅黑" panose="020B0503020204020204" pitchFamily="34" charset="-122"/>
              </a:rPr>
              <a:t>AX7021 </a:t>
            </a:r>
            <a:r>
              <a:rPr lang="zh-CN" altLang="en-US" sz="1400" dirty="0">
                <a:latin typeface="微软雅黑" panose="020B0503020204020204" pitchFamily="34" charset="-122"/>
                <a:ea typeface="微软雅黑" panose="020B0503020204020204" pitchFamily="34" charset="-122"/>
              </a:rPr>
              <a:t>开发板</a:t>
            </a:r>
          </a:p>
        </p:txBody>
      </p:sp>
      <p:sp>
        <p:nvSpPr>
          <p:cNvPr id="23" name="Rectangle 22">
            <a:extLst>
              <a:ext uri="{FF2B5EF4-FFF2-40B4-BE49-F238E27FC236}">
                <a16:creationId xmlns:a16="http://schemas.microsoft.com/office/drawing/2014/main" id="{243AE30F-6178-4F46-9C5C-13B7CDBD90E0}"/>
              </a:ext>
            </a:extLst>
          </p:cNvPr>
          <p:cNvSpPr/>
          <p:nvPr/>
        </p:nvSpPr>
        <p:spPr>
          <a:xfrm>
            <a:off x="4782127" y="6361612"/>
            <a:ext cx="1667444" cy="307777"/>
          </a:xfrm>
          <a:prstGeom prst="rect">
            <a:avLst/>
          </a:prstGeom>
        </p:spPr>
        <p:txBody>
          <a:bodyPr wrap="none">
            <a:spAutoFit/>
          </a:bodyPr>
          <a:lstStyle/>
          <a:p>
            <a:r>
              <a:rPr lang="en-US" altLang="zh-CN" sz="1400" dirty="0">
                <a:latin typeface="微软雅黑" panose="020B0503020204020204" pitchFamily="34" charset="-122"/>
                <a:ea typeface="微软雅黑" panose="020B0503020204020204" pitchFamily="34" charset="-122"/>
              </a:rPr>
              <a:t>TSN </a:t>
            </a:r>
            <a:r>
              <a:rPr lang="zh-CN" altLang="en-US" sz="1400" dirty="0">
                <a:latin typeface="微软雅黑" panose="020B0503020204020204" pitchFamily="34" charset="-122"/>
                <a:ea typeface="微软雅黑" panose="020B0503020204020204" pitchFamily="34" charset="-122"/>
              </a:rPr>
              <a:t>交换机设计图</a:t>
            </a:r>
          </a:p>
        </p:txBody>
      </p:sp>
      <p:cxnSp>
        <p:nvCxnSpPr>
          <p:cNvPr id="25" name="Straight Connector 24">
            <a:extLst>
              <a:ext uri="{FF2B5EF4-FFF2-40B4-BE49-F238E27FC236}">
                <a16:creationId xmlns:a16="http://schemas.microsoft.com/office/drawing/2014/main" id="{16DD4A1F-F988-432A-BF69-23FC989E2AA6}"/>
              </a:ext>
            </a:extLst>
          </p:cNvPr>
          <p:cNvCxnSpPr/>
          <p:nvPr/>
        </p:nvCxnSpPr>
        <p:spPr>
          <a:xfrm>
            <a:off x="3345328" y="1689100"/>
            <a:ext cx="0" cy="4984478"/>
          </a:xfrm>
          <a:prstGeom prst="line">
            <a:avLst/>
          </a:prstGeom>
          <a:ln>
            <a:prstDash val="dash"/>
          </a:ln>
        </p:spPr>
        <p:style>
          <a:lnRef idx="1">
            <a:schemeClr val="accent1"/>
          </a:lnRef>
          <a:fillRef idx="0">
            <a:schemeClr val="accent1"/>
          </a:fillRef>
          <a:effectRef idx="0">
            <a:schemeClr val="accent1"/>
          </a:effectRef>
          <a:fontRef idx="minor">
            <a:schemeClr val="tx1"/>
          </a:fontRef>
        </p:style>
      </p:cxnSp>
      <p:pic>
        <p:nvPicPr>
          <p:cNvPr id="27" name="Picture 26">
            <a:extLst>
              <a:ext uri="{FF2B5EF4-FFF2-40B4-BE49-F238E27FC236}">
                <a16:creationId xmlns:a16="http://schemas.microsoft.com/office/drawing/2014/main" id="{9658389A-9A46-428B-90FD-022B5CFD43D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7280" y="5018466"/>
            <a:ext cx="2507432" cy="1293100"/>
          </a:xfrm>
          <a:prstGeom prst="rect">
            <a:avLst/>
          </a:prstGeom>
        </p:spPr>
      </p:pic>
      <p:sp>
        <p:nvSpPr>
          <p:cNvPr id="28" name="Rectangle 27">
            <a:extLst>
              <a:ext uri="{FF2B5EF4-FFF2-40B4-BE49-F238E27FC236}">
                <a16:creationId xmlns:a16="http://schemas.microsoft.com/office/drawing/2014/main" id="{5FBBE73C-354D-48C4-AE77-46385FD9BF0A}"/>
              </a:ext>
            </a:extLst>
          </p:cNvPr>
          <p:cNvSpPr/>
          <p:nvPr/>
        </p:nvSpPr>
        <p:spPr>
          <a:xfrm>
            <a:off x="1142694" y="6341222"/>
            <a:ext cx="1261884" cy="307777"/>
          </a:xfrm>
          <a:prstGeom prst="rect">
            <a:avLst/>
          </a:prstGeom>
        </p:spPr>
        <p:txBody>
          <a:bodyPr wrap="none">
            <a:spAutoFit/>
          </a:bodyPr>
          <a:lstStyle/>
          <a:p>
            <a:r>
              <a:rPr lang="zh-CN" altLang="en-US" sz="1400" dirty="0">
                <a:latin typeface="微软雅黑" panose="020B0503020204020204" pitchFamily="34" charset="-122"/>
                <a:ea typeface="微软雅黑" panose="020B0503020204020204" pitchFamily="34" charset="-122"/>
              </a:rPr>
              <a:t>网络拓扑结构</a:t>
            </a:r>
          </a:p>
        </p:txBody>
      </p:sp>
      <p:sp>
        <p:nvSpPr>
          <p:cNvPr id="26" name="Title 3">
            <a:extLst>
              <a:ext uri="{FF2B5EF4-FFF2-40B4-BE49-F238E27FC236}">
                <a16:creationId xmlns:a16="http://schemas.microsoft.com/office/drawing/2014/main" id="{8798B7FC-F08F-4C79-BEF4-CA72E6C97A39}"/>
              </a:ext>
            </a:extLst>
          </p:cNvPr>
          <p:cNvSpPr>
            <a:spLocks noGrp="1"/>
          </p:cNvSpPr>
          <p:nvPr>
            <p:ph type="title"/>
          </p:nvPr>
        </p:nvSpPr>
        <p:spPr>
          <a:xfrm>
            <a:off x="262393" y="975600"/>
            <a:ext cx="8556169" cy="576000"/>
          </a:xfrm>
        </p:spPr>
        <p:txBody>
          <a:bodyPr>
            <a:normAutofit/>
          </a:bodyPr>
          <a:lstStyle/>
          <a:p>
            <a:r>
              <a:rPr lang="zh-CN" altLang="en-US" sz="2900" dirty="0"/>
              <a:t>研究内容三  基于</a:t>
            </a:r>
            <a:r>
              <a:rPr lang="en-US" altLang="zh-CN" sz="2900" dirty="0"/>
              <a:t>VQSA</a:t>
            </a:r>
            <a:r>
              <a:rPr lang="zh-CN" altLang="en-US" sz="2900" dirty="0"/>
              <a:t>的</a:t>
            </a:r>
            <a:r>
              <a:rPr lang="en-US" altLang="zh-CN" sz="2900" dirty="0"/>
              <a:t>TSN</a:t>
            </a:r>
            <a:r>
              <a:rPr lang="zh-CN" altLang="en-US" sz="2900" dirty="0"/>
              <a:t>交换</a:t>
            </a:r>
            <a:r>
              <a:rPr lang="en-US" altLang="zh-CN" sz="2900" dirty="0"/>
              <a:t>IP</a:t>
            </a:r>
            <a:r>
              <a:rPr lang="zh-CN" altLang="en-US" sz="2900" dirty="0"/>
              <a:t>实现与测试</a:t>
            </a:r>
          </a:p>
        </p:txBody>
      </p:sp>
      <p:sp>
        <p:nvSpPr>
          <p:cNvPr id="30" name="Content Placeholder 1">
            <a:extLst>
              <a:ext uri="{FF2B5EF4-FFF2-40B4-BE49-F238E27FC236}">
                <a16:creationId xmlns:a16="http://schemas.microsoft.com/office/drawing/2014/main" id="{6E11AB29-3196-42BE-B0A0-E1307C402968}"/>
              </a:ext>
            </a:extLst>
          </p:cNvPr>
          <p:cNvSpPr txBox="1">
            <a:spLocks/>
          </p:cNvSpPr>
          <p:nvPr/>
        </p:nvSpPr>
        <p:spPr>
          <a:xfrm>
            <a:off x="262393" y="1681787"/>
            <a:ext cx="3022486" cy="947332"/>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b="1" dirty="0">
                <a:latin typeface="微软雅黑" panose="020B0503020204020204" pitchFamily="34" charset="-122"/>
                <a:ea typeface="微软雅黑" panose="020B0503020204020204" pitchFamily="34" charset="-122"/>
              </a:rPr>
              <a:t>二、</a:t>
            </a:r>
            <a:r>
              <a:rPr lang="en-US" altLang="zh-CN" b="1" dirty="0">
                <a:latin typeface="微软雅黑" panose="020B0503020204020204" pitchFamily="34" charset="-122"/>
                <a:ea typeface="微软雅黑" panose="020B0503020204020204" pitchFamily="34" charset="-122"/>
              </a:rPr>
              <a:t>TSN</a:t>
            </a:r>
            <a:r>
              <a:rPr lang="zh-CN" altLang="en-US" b="1" dirty="0">
                <a:latin typeface="微软雅黑" panose="020B0503020204020204" pitchFamily="34" charset="-122"/>
                <a:ea typeface="微软雅黑" panose="020B0503020204020204" pitchFamily="34" charset="-122"/>
              </a:rPr>
              <a:t>交换 </a:t>
            </a:r>
            <a:r>
              <a:rPr lang="en-US" altLang="zh-CN" b="1" dirty="0">
                <a:latin typeface="微软雅黑" panose="020B0503020204020204" pitchFamily="34" charset="-122"/>
                <a:ea typeface="微软雅黑" panose="020B0503020204020204" pitchFamily="34" charset="-122"/>
              </a:rPr>
              <a:t>IP</a:t>
            </a:r>
            <a:r>
              <a:rPr lang="zh-CN" altLang="en-US" b="1" dirty="0">
                <a:latin typeface="微软雅黑" panose="020B0503020204020204" pitchFamily="34" charset="-122"/>
                <a:ea typeface="微软雅黑" panose="020B0503020204020204" pitchFamily="34" charset="-122"/>
              </a:rPr>
              <a:t>整体验证</a:t>
            </a:r>
          </a:p>
          <a:p>
            <a:pPr marL="342900" indent="-342900">
              <a:buFont typeface="+mj-lt"/>
              <a:buAutoNum type="arabicPeriod"/>
            </a:pPr>
            <a:r>
              <a:rPr lang="en-US" altLang="zh-CN" sz="1800" b="1" dirty="0">
                <a:latin typeface="微软雅黑" panose="020B0503020204020204" pitchFamily="34" charset="-122"/>
                <a:ea typeface="微软雅黑" panose="020B0503020204020204" pitchFamily="34" charset="-122"/>
              </a:rPr>
              <a:t> </a:t>
            </a:r>
            <a:r>
              <a:rPr lang="zh-CN" altLang="en-US" sz="1800" b="1" dirty="0">
                <a:latin typeface="微软雅黑" panose="020B0503020204020204" pitchFamily="34" charset="-122"/>
                <a:ea typeface="微软雅黑" panose="020B0503020204020204" pitchFamily="34" charset="-122"/>
              </a:rPr>
              <a:t>平台搭建</a:t>
            </a:r>
          </a:p>
          <a:p>
            <a:pPr marL="0" indent="0">
              <a:buNone/>
            </a:pPr>
            <a:endParaRPr lang="en-US" altLang="zh-CN" b="1" dirty="0">
              <a:latin typeface="微软雅黑" panose="020B0503020204020204" pitchFamily="34" charset="-122"/>
              <a:ea typeface="微软雅黑" panose="020B0503020204020204" pitchFamily="34" charset="-122"/>
            </a:endParaRPr>
          </a:p>
          <a:p>
            <a:pPr marL="0" indent="0">
              <a:buNone/>
            </a:pPr>
            <a:endParaRPr lang="en-US" altLang="zh-CN" sz="1800" b="1" dirty="0">
              <a:latin typeface="微软雅黑" panose="020B0503020204020204" pitchFamily="34" charset="-122"/>
              <a:ea typeface="微软雅黑" panose="020B0503020204020204" pitchFamily="34" charset="-122"/>
            </a:endParaRPr>
          </a:p>
        </p:txBody>
      </p:sp>
      <p:sp>
        <p:nvSpPr>
          <p:cNvPr id="2" name="灯片编号占位符 1">
            <a:extLst>
              <a:ext uri="{FF2B5EF4-FFF2-40B4-BE49-F238E27FC236}">
                <a16:creationId xmlns:a16="http://schemas.microsoft.com/office/drawing/2014/main" id="{AE961F69-9046-4EF3-95A1-AE5C254A722A}"/>
              </a:ext>
            </a:extLst>
          </p:cNvPr>
          <p:cNvSpPr>
            <a:spLocks noGrp="1"/>
          </p:cNvSpPr>
          <p:nvPr>
            <p:ph type="sldNum" sz="quarter" idx="12"/>
          </p:nvPr>
        </p:nvSpPr>
        <p:spPr/>
        <p:txBody>
          <a:bodyPr/>
          <a:lstStyle/>
          <a:p>
            <a:fld id="{54BD5A17-3153-4A95-988E-B577C14000F1}" type="slidenum">
              <a:rPr lang="en-US" altLang="zh-CN" smtClean="0"/>
              <a:pPr/>
              <a:t>45</a:t>
            </a:fld>
            <a:endParaRPr lang="en-US" altLang="zh-CN" dirty="0"/>
          </a:p>
        </p:txBody>
      </p:sp>
      <p:grpSp>
        <p:nvGrpSpPr>
          <p:cNvPr id="21" name="Group 20">
            <a:extLst>
              <a:ext uri="{FF2B5EF4-FFF2-40B4-BE49-F238E27FC236}">
                <a16:creationId xmlns:a16="http://schemas.microsoft.com/office/drawing/2014/main" id="{D6D12100-99F1-40E9-9969-C0076E5B3BAD}"/>
              </a:ext>
            </a:extLst>
          </p:cNvPr>
          <p:cNvGrpSpPr/>
          <p:nvPr/>
        </p:nvGrpSpPr>
        <p:grpSpPr>
          <a:xfrm>
            <a:off x="431205" y="2623785"/>
            <a:ext cx="2615121" cy="1844925"/>
            <a:chOff x="545944" y="3683720"/>
            <a:chExt cx="3102804" cy="2505947"/>
          </a:xfrm>
        </p:grpSpPr>
        <p:pic>
          <p:nvPicPr>
            <p:cNvPr id="16" name="Picture 15">
              <a:extLst>
                <a:ext uri="{FF2B5EF4-FFF2-40B4-BE49-F238E27FC236}">
                  <a16:creationId xmlns:a16="http://schemas.microsoft.com/office/drawing/2014/main" id="{3BE4722B-3C73-40B3-B4BA-DF191F7B8FD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3715" y="3991497"/>
              <a:ext cx="2975033" cy="2198170"/>
            </a:xfrm>
            <a:prstGeom prst="rect">
              <a:avLst/>
            </a:prstGeom>
          </p:spPr>
        </p:pic>
        <p:sp>
          <p:nvSpPr>
            <p:cNvPr id="17" name="Rectangle 16">
              <a:extLst>
                <a:ext uri="{FF2B5EF4-FFF2-40B4-BE49-F238E27FC236}">
                  <a16:creationId xmlns:a16="http://schemas.microsoft.com/office/drawing/2014/main" id="{17058F2B-3CD1-4234-9FC6-701C27FD8464}"/>
                </a:ext>
              </a:extLst>
            </p:cNvPr>
            <p:cNvSpPr/>
            <p:nvPr/>
          </p:nvSpPr>
          <p:spPr>
            <a:xfrm>
              <a:off x="566636" y="3683720"/>
              <a:ext cx="1154714" cy="250594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8" name="TextBox 17">
              <a:extLst>
                <a:ext uri="{FF2B5EF4-FFF2-40B4-BE49-F238E27FC236}">
                  <a16:creationId xmlns:a16="http://schemas.microsoft.com/office/drawing/2014/main" id="{5B0C46D5-D393-496F-B5C3-8EE0CE602CF0}"/>
                </a:ext>
              </a:extLst>
            </p:cNvPr>
            <p:cNvSpPr txBox="1"/>
            <p:nvPr/>
          </p:nvSpPr>
          <p:spPr>
            <a:xfrm>
              <a:off x="545944" y="3683720"/>
              <a:ext cx="1314226" cy="418051"/>
            </a:xfrm>
            <a:prstGeom prst="rect">
              <a:avLst/>
            </a:prstGeom>
            <a:noFill/>
          </p:spPr>
          <p:txBody>
            <a:bodyPr wrap="square" rtlCol="0">
              <a:spAutoFit/>
            </a:bodyPr>
            <a:lstStyle/>
            <a:p>
              <a:r>
                <a:rPr lang="zh-CN" altLang="en-US" sz="1400" b="1" dirty="0">
                  <a:latin typeface="微软雅黑" panose="020B0503020204020204" pitchFamily="34" charset="-122"/>
                  <a:ea typeface="微软雅黑" panose="020B0503020204020204" pitchFamily="34" charset="-122"/>
                </a:rPr>
                <a:t>以太网端口</a:t>
              </a:r>
            </a:p>
          </p:txBody>
        </p:sp>
        <p:sp>
          <p:nvSpPr>
            <p:cNvPr id="19" name="Rectangle 18">
              <a:extLst>
                <a:ext uri="{FF2B5EF4-FFF2-40B4-BE49-F238E27FC236}">
                  <a16:creationId xmlns:a16="http://schemas.microsoft.com/office/drawing/2014/main" id="{14673237-4537-4CB2-BEE7-EEFD7BE77896}"/>
                </a:ext>
              </a:extLst>
            </p:cNvPr>
            <p:cNvSpPr/>
            <p:nvPr/>
          </p:nvSpPr>
          <p:spPr>
            <a:xfrm>
              <a:off x="1837677" y="5003800"/>
              <a:ext cx="816623" cy="87992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0" name="TextBox 19">
              <a:extLst>
                <a:ext uri="{FF2B5EF4-FFF2-40B4-BE49-F238E27FC236}">
                  <a16:creationId xmlns:a16="http://schemas.microsoft.com/office/drawing/2014/main" id="{B10BFE9A-AAA6-473A-A1E7-796836098E0C}"/>
                </a:ext>
              </a:extLst>
            </p:cNvPr>
            <p:cNvSpPr txBox="1"/>
            <p:nvPr/>
          </p:nvSpPr>
          <p:spPr>
            <a:xfrm>
              <a:off x="1887556" y="5539036"/>
              <a:ext cx="803836" cy="418051"/>
            </a:xfrm>
            <a:prstGeom prst="rect">
              <a:avLst/>
            </a:prstGeom>
            <a:noFill/>
          </p:spPr>
          <p:txBody>
            <a:bodyPr wrap="none" rtlCol="0">
              <a:spAutoFit/>
            </a:bodyPr>
            <a:lstStyle/>
            <a:p>
              <a:r>
                <a:rPr lang="en-US" altLang="zh-CN" sz="1400" b="1" dirty="0">
                  <a:highlight>
                    <a:srgbClr val="FFFF00"/>
                  </a:highlight>
                  <a:latin typeface="微软雅黑" panose="020B0503020204020204" pitchFamily="34" charset="-122"/>
                  <a:ea typeface="微软雅黑" panose="020B0503020204020204" pitchFamily="34" charset="-122"/>
                </a:rPr>
                <a:t>FPGA</a:t>
              </a:r>
              <a:endParaRPr lang="zh-CN" altLang="en-US" sz="1400" b="1" dirty="0">
                <a:highlight>
                  <a:srgbClr val="FFFF00"/>
                </a:highlight>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385063227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3299E51-5182-4CFB-A204-C6F74E117A32}"/>
              </a:ext>
            </a:extLst>
          </p:cNvPr>
          <p:cNvPicPr>
            <a:picLocks noChangeAspect="1"/>
          </p:cNvPicPr>
          <p:nvPr/>
        </p:nvPicPr>
        <p:blipFill>
          <a:blip r:embed="rId3"/>
          <a:stretch>
            <a:fillRect/>
          </a:stretch>
        </p:blipFill>
        <p:spPr>
          <a:xfrm>
            <a:off x="4692044" y="2629119"/>
            <a:ext cx="3858767" cy="3978057"/>
          </a:xfrm>
          <a:prstGeom prst="rect">
            <a:avLst/>
          </a:prstGeom>
        </p:spPr>
      </p:pic>
      <p:pic>
        <p:nvPicPr>
          <p:cNvPr id="9" name="Picture 8">
            <a:extLst>
              <a:ext uri="{FF2B5EF4-FFF2-40B4-BE49-F238E27FC236}">
                <a16:creationId xmlns:a16="http://schemas.microsoft.com/office/drawing/2014/main" id="{14620A04-FD3B-4139-A1A1-D14984191676}"/>
              </a:ext>
            </a:extLst>
          </p:cNvPr>
          <p:cNvPicPr>
            <a:picLocks noChangeAspect="1"/>
          </p:cNvPicPr>
          <p:nvPr/>
        </p:nvPicPr>
        <p:blipFill>
          <a:blip r:embed="rId4"/>
          <a:stretch>
            <a:fillRect/>
          </a:stretch>
        </p:blipFill>
        <p:spPr>
          <a:xfrm>
            <a:off x="359663" y="5159449"/>
            <a:ext cx="4212337" cy="1159671"/>
          </a:xfrm>
          <a:prstGeom prst="rect">
            <a:avLst/>
          </a:prstGeom>
        </p:spPr>
      </p:pic>
      <p:pic>
        <p:nvPicPr>
          <p:cNvPr id="10" name="Picture 9">
            <a:extLst>
              <a:ext uri="{FF2B5EF4-FFF2-40B4-BE49-F238E27FC236}">
                <a16:creationId xmlns:a16="http://schemas.microsoft.com/office/drawing/2014/main" id="{1CCC5BBF-FE16-413A-A4BA-2075BBF15C01}"/>
              </a:ext>
            </a:extLst>
          </p:cNvPr>
          <p:cNvPicPr>
            <a:picLocks noChangeAspect="1"/>
          </p:cNvPicPr>
          <p:nvPr/>
        </p:nvPicPr>
        <p:blipFill rotWithShape="1">
          <a:blip r:embed="rId5"/>
          <a:srcRect l="1291" t="4686"/>
          <a:stretch/>
        </p:blipFill>
        <p:spPr>
          <a:xfrm>
            <a:off x="479704" y="3334115"/>
            <a:ext cx="3972254" cy="1227607"/>
          </a:xfrm>
          <a:prstGeom prst="rect">
            <a:avLst/>
          </a:prstGeom>
        </p:spPr>
      </p:pic>
      <p:sp>
        <p:nvSpPr>
          <p:cNvPr id="11" name="TextBox 10">
            <a:extLst>
              <a:ext uri="{FF2B5EF4-FFF2-40B4-BE49-F238E27FC236}">
                <a16:creationId xmlns:a16="http://schemas.microsoft.com/office/drawing/2014/main" id="{3DDA9599-F2B0-43B3-857E-223BF139180B}"/>
              </a:ext>
            </a:extLst>
          </p:cNvPr>
          <p:cNvSpPr txBox="1"/>
          <p:nvPr/>
        </p:nvSpPr>
        <p:spPr>
          <a:xfrm>
            <a:off x="1702167" y="2964613"/>
            <a:ext cx="1527328" cy="338554"/>
          </a:xfrm>
          <a:prstGeom prst="rect">
            <a:avLst/>
          </a:prstGeom>
          <a:noFill/>
        </p:spPr>
        <p:txBody>
          <a:bodyPr wrap="square" rtlCol="0">
            <a:spAutoFit/>
          </a:bodyPr>
          <a:lstStyle/>
          <a:p>
            <a:r>
              <a:rPr lang="en-US" altLang="zh-CN" sz="1600" dirty="0">
                <a:latin typeface="微软雅黑" panose="020B0503020204020204" pitchFamily="34" charset="-122"/>
                <a:ea typeface="微软雅黑" panose="020B0503020204020204" pitchFamily="34" charset="-122"/>
              </a:rPr>
              <a:t>TT </a:t>
            </a:r>
            <a:r>
              <a:rPr lang="zh-CN" altLang="en-US" sz="1600" dirty="0">
                <a:latin typeface="微软雅黑" panose="020B0503020204020204" pitchFamily="34" charset="-122"/>
                <a:ea typeface="微软雅黑" panose="020B0503020204020204" pitchFamily="34" charset="-122"/>
              </a:rPr>
              <a:t>数据流信息</a:t>
            </a:r>
          </a:p>
        </p:txBody>
      </p:sp>
      <p:sp>
        <p:nvSpPr>
          <p:cNvPr id="12" name="Rectangle 11">
            <a:extLst>
              <a:ext uri="{FF2B5EF4-FFF2-40B4-BE49-F238E27FC236}">
                <a16:creationId xmlns:a16="http://schemas.microsoft.com/office/drawing/2014/main" id="{A90A3628-AEBC-44AA-B23A-B4123DC52A45}"/>
              </a:ext>
            </a:extLst>
          </p:cNvPr>
          <p:cNvSpPr/>
          <p:nvPr/>
        </p:nvSpPr>
        <p:spPr>
          <a:xfrm>
            <a:off x="1112736" y="4820895"/>
            <a:ext cx="2740879" cy="338554"/>
          </a:xfrm>
          <a:prstGeom prst="rect">
            <a:avLst/>
          </a:prstGeom>
        </p:spPr>
        <p:txBody>
          <a:bodyPr wrap="none">
            <a:spAutoFit/>
          </a:bodyPr>
          <a:lstStyle/>
          <a:p>
            <a:r>
              <a:rPr lang="en-US" altLang="zh-CN" sz="1600" dirty="0">
                <a:latin typeface="微软雅黑" panose="020B0503020204020204" pitchFamily="34" charset="-122"/>
                <a:ea typeface="微软雅黑" panose="020B0503020204020204" pitchFamily="34" charset="-122"/>
              </a:rPr>
              <a:t>TT </a:t>
            </a:r>
            <a:r>
              <a:rPr lang="zh-CN" altLang="en-US" sz="1600" dirty="0">
                <a:latin typeface="微软雅黑" panose="020B0503020204020204" pitchFamily="34" charset="-122"/>
                <a:ea typeface="微软雅黑" panose="020B0503020204020204" pitchFamily="34" charset="-122"/>
              </a:rPr>
              <a:t>数据帧调度规划算法结果</a:t>
            </a:r>
          </a:p>
        </p:txBody>
      </p:sp>
      <p:sp>
        <p:nvSpPr>
          <p:cNvPr id="14" name="Title 3">
            <a:extLst>
              <a:ext uri="{FF2B5EF4-FFF2-40B4-BE49-F238E27FC236}">
                <a16:creationId xmlns:a16="http://schemas.microsoft.com/office/drawing/2014/main" id="{07F869C6-6CC3-432B-9422-2EAE87052A74}"/>
              </a:ext>
            </a:extLst>
          </p:cNvPr>
          <p:cNvSpPr>
            <a:spLocks noGrp="1"/>
          </p:cNvSpPr>
          <p:nvPr>
            <p:ph type="title"/>
          </p:nvPr>
        </p:nvSpPr>
        <p:spPr>
          <a:xfrm>
            <a:off x="262393" y="975600"/>
            <a:ext cx="8556169" cy="576000"/>
          </a:xfrm>
        </p:spPr>
        <p:txBody>
          <a:bodyPr>
            <a:normAutofit/>
          </a:bodyPr>
          <a:lstStyle/>
          <a:p>
            <a:r>
              <a:rPr lang="zh-CN" altLang="en-US" sz="2900" dirty="0"/>
              <a:t>研究内容三  基于</a:t>
            </a:r>
            <a:r>
              <a:rPr lang="en-US" altLang="zh-CN" sz="2900" dirty="0"/>
              <a:t>VQSA</a:t>
            </a:r>
            <a:r>
              <a:rPr lang="zh-CN" altLang="en-US" sz="2900" dirty="0"/>
              <a:t>的</a:t>
            </a:r>
            <a:r>
              <a:rPr lang="en-US" altLang="zh-CN" sz="2900" dirty="0"/>
              <a:t>TSN</a:t>
            </a:r>
            <a:r>
              <a:rPr lang="zh-CN" altLang="en-US" sz="2900" dirty="0"/>
              <a:t>交换</a:t>
            </a:r>
            <a:r>
              <a:rPr lang="en-US" altLang="zh-CN" sz="2900" dirty="0"/>
              <a:t>IP</a:t>
            </a:r>
            <a:r>
              <a:rPr lang="zh-CN" altLang="en-US" sz="2900" dirty="0"/>
              <a:t>实现与测试</a:t>
            </a:r>
          </a:p>
        </p:txBody>
      </p:sp>
      <p:sp>
        <p:nvSpPr>
          <p:cNvPr id="15" name="Content Placeholder 1">
            <a:extLst>
              <a:ext uri="{FF2B5EF4-FFF2-40B4-BE49-F238E27FC236}">
                <a16:creationId xmlns:a16="http://schemas.microsoft.com/office/drawing/2014/main" id="{A4C21D20-AB4D-46C9-B44B-DE81BDE3DB80}"/>
              </a:ext>
            </a:extLst>
          </p:cNvPr>
          <p:cNvSpPr txBox="1">
            <a:spLocks/>
          </p:cNvSpPr>
          <p:nvPr/>
        </p:nvSpPr>
        <p:spPr>
          <a:xfrm>
            <a:off x="262393" y="1681787"/>
            <a:ext cx="3022486" cy="947332"/>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b="1" dirty="0">
                <a:latin typeface="微软雅黑" panose="020B0503020204020204" pitchFamily="34" charset="-122"/>
                <a:ea typeface="微软雅黑" panose="020B0503020204020204" pitchFamily="34" charset="-122"/>
              </a:rPr>
              <a:t>二、</a:t>
            </a:r>
            <a:r>
              <a:rPr lang="en-US" altLang="zh-CN" b="1" dirty="0">
                <a:latin typeface="微软雅黑" panose="020B0503020204020204" pitchFamily="34" charset="-122"/>
                <a:ea typeface="微软雅黑" panose="020B0503020204020204" pitchFamily="34" charset="-122"/>
              </a:rPr>
              <a:t>TSN</a:t>
            </a:r>
            <a:r>
              <a:rPr lang="zh-CN" altLang="en-US" b="1" dirty="0">
                <a:latin typeface="微软雅黑" panose="020B0503020204020204" pitchFamily="34" charset="-122"/>
                <a:ea typeface="微软雅黑" panose="020B0503020204020204" pitchFamily="34" charset="-122"/>
              </a:rPr>
              <a:t>交换 </a:t>
            </a:r>
            <a:r>
              <a:rPr lang="en-US" altLang="zh-CN" b="1" dirty="0">
                <a:latin typeface="微软雅黑" panose="020B0503020204020204" pitchFamily="34" charset="-122"/>
                <a:ea typeface="微软雅黑" panose="020B0503020204020204" pitchFamily="34" charset="-122"/>
              </a:rPr>
              <a:t>IP</a:t>
            </a:r>
            <a:r>
              <a:rPr lang="zh-CN" altLang="en-US" b="1" dirty="0">
                <a:latin typeface="微软雅黑" panose="020B0503020204020204" pitchFamily="34" charset="-122"/>
                <a:ea typeface="微软雅黑" panose="020B0503020204020204" pitchFamily="34" charset="-122"/>
              </a:rPr>
              <a:t>整体验证</a:t>
            </a:r>
          </a:p>
          <a:p>
            <a:pPr marL="342900" indent="-342900">
              <a:buFont typeface="+mj-lt"/>
              <a:buAutoNum type="arabicPeriod" startAt="2"/>
            </a:pPr>
            <a:r>
              <a:rPr lang="en-US" altLang="zh-CN" sz="1800" b="1" dirty="0">
                <a:latin typeface="微软雅黑" panose="020B0503020204020204" pitchFamily="34" charset="-122"/>
                <a:ea typeface="微软雅黑" panose="020B0503020204020204" pitchFamily="34" charset="-122"/>
              </a:rPr>
              <a:t>TT</a:t>
            </a:r>
            <a:r>
              <a:rPr lang="zh-CN" altLang="en-US" sz="1800" b="1" dirty="0">
                <a:latin typeface="微软雅黑" panose="020B0503020204020204" pitchFamily="34" charset="-122"/>
                <a:ea typeface="微软雅黑" panose="020B0503020204020204" pitchFamily="34" charset="-122"/>
              </a:rPr>
              <a:t>流算法调度</a:t>
            </a:r>
            <a:endParaRPr lang="en-US" altLang="zh-CN" sz="1800" b="1" u="sng" dirty="0">
              <a:latin typeface="微软雅黑" panose="020B0503020204020204" pitchFamily="34" charset="-122"/>
              <a:ea typeface="微软雅黑" panose="020B0503020204020204" pitchFamily="34" charset="-122"/>
            </a:endParaRPr>
          </a:p>
        </p:txBody>
      </p:sp>
      <p:sp>
        <p:nvSpPr>
          <p:cNvPr id="2" name="矩形 1">
            <a:extLst>
              <a:ext uri="{FF2B5EF4-FFF2-40B4-BE49-F238E27FC236}">
                <a16:creationId xmlns:a16="http://schemas.microsoft.com/office/drawing/2014/main" id="{944E9CCA-0600-44E2-A542-C6D5C6BA56EA}"/>
              </a:ext>
            </a:extLst>
          </p:cNvPr>
          <p:cNvSpPr/>
          <p:nvPr/>
        </p:nvSpPr>
        <p:spPr>
          <a:xfrm>
            <a:off x="5735754" y="2329934"/>
            <a:ext cx="1677062" cy="338554"/>
          </a:xfrm>
          <a:prstGeom prst="rect">
            <a:avLst/>
          </a:prstGeom>
        </p:spPr>
        <p:txBody>
          <a:bodyPr wrap="none">
            <a:spAutoFit/>
          </a:bodyPr>
          <a:lstStyle/>
          <a:p>
            <a:r>
              <a:rPr lang="zh-CN" altLang="en-US" sz="1600" dirty="0">
                <a:latin typeface="微软雅黑" panose="020B0503020204020204" pitchFamily="34" charset="-122"/>
                <a:ea typeface="微软雅黑" panose="020B0503020204020204" pitchFamily="34" charset="-122"/>
              </a:rPr>
              <a:t> 输出队列调度表</a:t>
            </a:r>
            <a:endParaRPr lang="en-US" altLang="zh-CN" sz="1600" dirty="0">
              <a:latin typeface="微软雅黑" panose="020B0503020204020204" pitchFamily="34" charset="-122"/>
              <a:ea typeface="微软雅黑" panose="020B0503020204020204" pitchFamily="34" charset="-122"/>
            </a:endParaRPr>
          </a:p>
        </p:txBody>
      </p:sp>
      <p:sp>
        <p:nvSpPr>
          <p:cNvPr id="4" name="灯片编号占位符 3">
            <a:extLst>
              <a:ext uri="{FF2B5EF4-FFF2-40B4-BE49-F238E27FC236}">
                <a16:creationId xmlns:a16="http://schemas.microsoft.com/office/drawing/2014/main" id="{099494E9-0EE6-411C-94CF-5471ED1BDE5D}"/>
              </a:ext>
            </a:extLst>
          </p:cNvPr>
          <p:cNvSpPr>
            <a:spLocks noGrp="1"/>
          </p:cNvSpPr>
          <p:nvPr>
            <p:ph type="sldNum" sz="quarter" idx="12"/>
          </p:nvPr>
        </p:nvSpPr>
        <p:spPr/>
        <p:txBody>
          <a:bodyPr/>
          <a:lstStyle/>
          <a:p>
            <a:fld id="{54BD5A17-3153-4A95-988E-B577C14000F1}" type="slidenum">
              <a:rPr lang="en-US" altLang="zh-CN" smtClean="0"/>
              <a:pPr/>
              <a:t>46</a:t>
            </a:fld>
            <a:endParaRPr lang="en-US" altLang="zh-CN" dirty="0"/>
          </a:p>
        </p:txBody>
      </p:sp>
    </p:spTree>
    <p:extLst>
      <p:ext uri="{BB962C8B-B14F-4D97-AF65-F5344CB8AC3E}">
        <p14:creationId xmlns:p14="http://schemas.microsoft.com/office/powerpoint/2010/main" val="157057344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0E389ADA-B2A3-49BB-ACA1-E79B6BB8B76D}"/>
              </a:ext>
            </a:extLst>
          </p:cNvPr>
          <p:cNvPicPr>
            <a:picLocks noGrp="1" noChangeAspect="1"/>
          </p:cNvPicPr>
          <p:nvPr>
            <p:ph sz="quarter" idx="10"/>
          </p:nvPr>
        </p:nvPicPr>
        <p:blipFill>
          <a:blip r:embed="rId3" cstate="print">
            <a:extLst>
              <a:ext uri="{28A0092B-C50C-407E-A947-70E740481C1C}">
                <a14:useLocalDpi xmlns:a14="http://schemas.microsoft.com/office/drawing/2010/main" val="0"/>
              </a:ext>
            </a:extLst>
          </a:blip>
          <a:stretch>
            <a:fillRect/>
          </a:stretch>
        </p:blipFill>
        <p:spPr>
          <a:xfrm>
            <a:off x="716640" y="4402206"/>
            <a:ext cx="7710720" cy="1310436"/>
          </a:xfrm>
        </p:spPr>
      </p:pic>
      <p:pic>
        <p:nvPicPr>
          <p:cNvPr id="7" name="Picture 6">
            <a:extLst>
              <a:ext uri="{FF2B5EF4-FFF2-40B4-BE49-F238E27FC236}">
                <a16:creationId xmlns:a16="http://schemas.microsoft.com/office/drawing/2014/main" id="{A8725205-B0BC-422D-9F8E-7850CDA1D6E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6640" y="2619159"/>
            <a:ext cx="7772729" cy="1500001"/>
          </a:xfrm>
          <a:prstGeom prst="rect">
            <a:avLst/>
          </a:prstGeom>
        </p:spPr>
      </p:pic>
      <p:sp>
        <p:nvSpPr>
          <p:cNvPr id="12" name="TextBox 11">
            <a:extLst>
              <a:ext uri="{FF2B5EF4-FFF2-40B4-BE49-F238E27FC236}">
                <a16:creationId xmlns:a16="http://schemas.microsoft.com/office/drawing/2014/main" id="{2395A72D-A3AF-4D41-B913-057338D52F03}"/>
              </a:ext>
            </a:extLst>
          </p:cNvPr>
          <p:cNvSpPr txBox="1"/>
          <p:nvPr/>
        </p:nvSpPr>
        <p:spPr>
          <a:xfrm>
            <a:off x="3334961" y="5646097"/>
            <a:ext cx="2525050" cy="307777"/>
          </a:xfrm>
          <a:prstGeom prst="rect">
            <a:avLst/>
          </a:prstGeom>
          <a:noFill/>
        </p:spPr>
        <p:txBody>
          <a:bodyPr wrap="none" rtlCol="0">
            <a:spAutoFit/>
          </a:bodyPr>
          <a:lstStyle/>
          <a:p>
            <a:r>
              <a:rPr lang="en-US" altLang="zh-CN" sz="1400" dirty="0">
                <a:latin typeface="微软雅黑" panose="020B0503020204020204" pitchFamily="34" charset="-122"/>
                <a:ea typeface="微软雅黑" panose="020B0503020204020204" pitchFamily="34" charset="-122"/>
              </a:rPr>
              <a:t>TSN</a:t>
            </a:r>
            <a:r>
              <a:rPr lang="zh-CN" altLang="en-US" sz="1400" dirty="0">
                <a:latin typeface="微软雅黑" panose="020B0503020204020204" pitchFamily="34" charset="-122"/>
                <a:ea typeface="微软雅黑" panose="020B0503020204020204" pitchFamily="34" charset="-122"/>
              </a:rPr>
              <a:t>交换</a:t>
            </a:r>
            <a:r>
              <a:rPr lang="en-US" altLang="zh-CN" sz="1400" dirty="0">
                <a:latin typeface="微软雅黑" panose="020B0503020204020204" pitchFamily="34" charset="-122"/>
                <a:ea typeface="微软雅黑" panose="020B0503020204020204" pitchFamily="34" charset="-122"/>
              </a:rPr>
              <a:t>IP </a:t>
            </a:r>
            <a:r>
              <a:rPr lang="zh-CN" altLang="en-US" sz="1400" dirty="0">
                <a:latin typeface="微软雅黑" panose="020B0503020204020204" pitchFamily="34" charset="-122"/>
                <a:ea typeface="微软雅黑" panose="020B0503020204020204" pitchFamily="34" charset="-122"/>
              </a:rPr>
              <a:t>调度速度测试结果</a:t>
            </a:r>
          </a:p>
        </p:txBody>
      </p:sp>
      <p:sp>
        <p:nvSpPr>
          <p:cNvPr id="13" name="TextBox 12">
            <a:extLst>
              <a:ext uri="{FF2B5EF4-FFF2-40B4-BE49-F238E27FC236}">
                <a16:creationId xmlns:a16="http://schemas.microsoft.com/office/drawing/2014/main" id="{3CF83EFA-58D1-4E9C-B85D-87BEA23F3CFA}"/>
              </a:ext>
            </a:extLst>
          </p:cNvPr>
          <p:cNvSpPr txBox="1"/>
          <p:nvPr/>
        </p:nvSpPr>
        <p:spPr>
          <a:xfrm>
            <a:off x="3718881" y="4087737"/>
            <a:ext cx="2190023" cy="307777"/>
          </a:xfrm>
          <a:prstGeom prst="rect">
            <a:avLst/>
          </a:prstGeom>
          <a:noFill/>
        </p:spPr>
        <p:txBody>
          <a:bodyPr wrap="none" rtlCol="0">
            <a:spAutoFit/>
          </a:bodyPr>
          <a:lstStyle/>
          <a:p>
            <a:r>
              <a:rPr lang="en-US" altLang="zh-CN" sz="1400" dirty="0">
                <a:latin typeface="微软雅黑" panose="020B0503020204020204" pitchFamily="34" charset="-122"/>
                <a:ea typeface="微软雅黑" panose="020B0503020204020204" pitchFamily="34" charset="-122"/>
              </a:rPr>
              <a:t>TSN</a:t>
            </a:r>
            <a:r>
              <a:rPr lang="zh-CN" altLang="en-US" sz="1400" dirty="0">
                <a:latin typeface="微软雅黑" panose="020B0503020204020204" pitchFamily="34" charset="-122"/>
                <a:ea typeface="微软雅黑" panose="020B0503020204020204" pitchFamily="34" charset="-122"/>
              </a:rPr>
              <a:t>交换</a:t>
            </a:r>
            <a:r>
              <a:rPr lang="en-US" altLang="zh-CN" sz="1400" dirty="0">
                <a:latin typeface="微软雅黑" panose="020B0503020204020204" pitchFamily="34" charset="-122"/>
                <a:ea typeface="微软雅黑" panose="020B0503020204020204" pitchFamily="34" charset="-122"/>
              </a:rPr>
              <a:t>IP </a:t>
            </a:r>
            <a:r>
              <a:rPr lang="zh-CN" altLang="en-US" sz="1400" dirty="0">
                <a:latin typeface="微软雅黑" panose="020B0503020204020204" pitchFamily="34" charset="-122"/>
                <a:ea typeface="微软雅黑" panose="020B0503020204020204" pitchFamily="34" charset="-122"/>
              </a:rPr>
              <a:t>综合实验波形</a:t>
            </a:r>
          </a:p>
        </p:txBody>
      </p:sp>
      <p:sp>
        <p:nvSpPr>
          <p:cNvPr id="17" name="Title 3">
            <a:extLst>
              <a:ext uri="{FF2B5EF4-FFF2-40B4-BE49-F238E27FC236}">
                <a16:creationId xmlns:a16="http://schemas.microsoft.com/office/drawing/2014/main" id="{0A49F3E9-8652-4159-9D72-3D72C63E7BFE}"/>
              </a:ext>
            </a:extLst>
          </p:cNvPr>
          <p:cNvSpPr>
            <a:spLocks noGrp="1"/>
          </p:cNvSpPr>
          <p:nvPr>
            <p:ph type="title"/>
          </p:nvPr>
        </p:nvSpPr>
        <p:spPr>
          <a:xfrm>
            <a:off x="262393" y="975600"/>
            <a:ext cx="8556169" cy="576000"/>
          </a:xfrm>
        </p:spPr>
        <p:txBody>
          <a:bodyPr>
            <a:normAutofit/>
          </a:bodyPr>
          <a:lstStyle/>
          <a:p>
            <a:r>
              <a:rPr lang="zh-CN" altLang="en-US" sz="2900" dirty="0"/>
              <a:t>研究内容三  基于</a:t>
            </a:r>
            <a:r>
              <a:rPr lang="en-US" altLang="zh-CN" sz="2900" dirty="0"/>
              <a:t>VQSA</a:t>
            </a:r>
            <a:r>
              <a:rPr lang="zh-CN" altLang="en-US" sz="2900" dirty="0"/>
              <a:t>的</a:t>
            </a:r>
            <a:r>
              <a:rPr lang="en-US" altLang="zh-CN" sz="2900" dirty="0"/>
              <a:t>TSN</a:t>
            </a:r>
            <a:r>
              <a:rPr lang="zh-CN" altLang="en-US" sz="2900" dirty="0"/>
              <a:t>交换</a:t>
            </a:r>
            <a:r>
              <a:rPr lang="en-US" altLang="zh-CN" sz="2900" dirty="0"/>
              <a:t>IP</a:t>
            </a:r>
            <a:r>
              <a:rPr lang="zh-CN" altLang="en-US" sz="2900" dirty="0"/>
              <a:t>实现与测试</a:t>
            </a:r>
          </a:p>
        </p:txBody>
      </p:sp>
      <p:sp>
        <p:nvSpPr>
          <p:cNvPr id="16" name="Content Placeholder 1">
            <a:extLst>
              <a:ext uri="{FF2B5EF4-FFF2-40B4-BE49-F238E27FC236}">
                <a16:creationId xmlns:a16="http://schemas.microsoft.com/office/drawing/2014/main" id="{1F96949F-A6A3-4D85-B335-094FCF7A573A}"/>
              </a:ext>
            </a:extLst>
          </p:cNvPr>
          <p:cNvSpPr txBox="1">
            <a:spLocks/>
          </p:cNvSpPr>
          <p:nvPr/>
        </p:nvSpPr>
        <p:spPr>
          <a:xfrm>
            <a:off x="262393" y="1681787"/>
            <a:ext cx="3022486" cy="947332"/>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b="1" dirty="0">
                <a:latin typeface="微软雅黑" panose="020B0503020204020204" pitchFamily="34" charset="-122"/>
                <a:ea typeface="微软雅黑" panose="020B0503020204020204" pitchFamily="34" charset="-122"/>
              </a:rPr>
              <a:t>二、</a:t>
            </a:r>
            <a:r>
              <a:rPr lang="en-US" altLang="zh-CN" b="1" dirty="0">
                <a:latin typeface="微软雅黑" panose="020B0503020204020204" pitchFamily="34" charset="-122"/>
                <a:ea typeface="微软雅黑" panose="020B0503020204020204" pitchFamily="34" charset="-122"/>
              </a:rPr>
              <a:t>TSN</a:t>
            </a:r>
            <a:r>
              <a:rPr lang="zh-CN" altLang="en-US" b="1" dirty="0">
                <a:latin typeface="微软雅黑" panose="020B0503020204020204" pitchFamily="34" charset="-122"/>
                <a:ea typeface="微软雅黑" panose="020B0503020204020204" pitchFamily="34" charset="-122"/>
              </a:rPr>
              <a:t>交换 </a:t>
            </a:r>
            <a:r>
              <a:rPr lang="en-US" altLang="zh-CN" b="1" dirty="0">
                <a:latin typeface="微软雅黑" panose="020B0503020204020204" pitchFamily="34" charset="-122"/>
                <a:ea typeface="微软雅黑" panose="020B0503020204020204" pitchFamily="34" charset="-122"/>
              </a:rPr>
              <a:t>IP</a:t>
            </a:r>
            <a:r>
              <a:rPr lang="zh-CN" altLang="en-US" b="1" dirty="0">
                <a:latin typeface="微软雅黑" panose="020B0503020204020204" pitchFamily="34" charset="-122"/>
                <a:ea typeface="微软雅黑" panose="020B0503020204020204" pitchFamily="34" charset="-122"/>
              </a:rPr>
              <a:t>整体验证</a:t>
            </a:r>
          </a:p>
          <a:p>
            <a:pPr marL="342900" indent="-342900">
              <a:buFont typeface="+mj-lt"/>
              <a:buAutoNum type="arabicPeriod" startAt="3"/>
            </a:pPr>
            <a:r>
              <a:rPr lang="en-US" altLang="zh-CN" sz="1800" b="1" dirty="0">
                <a:latin typeface="微软雅黑" panose="020B0503020204020204" pitchFamily="34" charset="-122"/>
                <a:ea typeface="微软雅黑" panose="020B0503020204020204" pitchFamily="34" charset="-122"/>
              </a:rPr>
              <a:t> </a:t>
            </a:r>
            <a:r>
              <a:rPr lang="zh-CN" altLang="en-US" sz="1800" b="1" dirty="0">
                <a:latin typeface="微软雅黑" panose="020B0503020204020204" pitchFamily="34" charset="-122"/>
                <a:ea typeface="微软雅黑" panose="020B0503020204020204" pitchFamily="34" charset="-122"/>
              </a:rPr>
              <a:t>测试结果</a:t>
            </a:r>
            <a:endParaRPr lang="en-US" altLang="zh-CN" sz="1800" b="1" u="sng" dirty="0">
              <a:latin typeface="微软雅黑" panose="020B0503020204020204" pitchFamily="34" charset="-122"/>
              <a:ea typeface="微软雅黑" panose="020B0503020204020204" pitchFamily="34" charset="-122"/>
            </a:endParaRPr>
          </a:p>
        </p:txBody>
      </p:sp>
      <p:sp>
        <p:nvSpPr>
          <p:cNvPr id="20" name="矩形: 圆角 19">
            <a:extLst>
              <a:ext uri="{FF2B5EF4-FFF2-40B4-BE49-F238E27FC236}">
                <a16:creationId xmlns:a16="http://schemas.microsoft.com/office/drawing/2014/main" id="{F7A738A1-9277-4A1F-8737-99597B90B0D9}"/>
              </a:ext>
            </a:extLst>
          </p:cNvPr>
          <p:cNvSpPr/>
          <p:nvPr/>
        </p:nvSpPr>
        <p:spPr>
          <a:xfrm>
            <a:off x="1955988" y="6138442"/>
            <a:ext cx="5573815" cy="476723"/>
          </a:xfrm>
          <a:prstGeom prst="roundRect">
            <a:avLst/>
          </a:prstGeom>
          <a:solidFill>
            <a:schemeClr val="bg2">
              <a:lumMod val="40000"/>
              <a:lumOff val="6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chemeClr val="tx1"/>
                </a:solidFill>
                <a:latin typeface="微软雅黑" panose="020B0503020204020204" pitchFamily="34" charset="-122"/>
                <a:ea typeface="微软雅黑" panose="020B0503020204020204" pitchFamily="34" charset="-122"/>
              </a:rPr>
              <a:t>TSN</a:t>
            </a:r>
            <a:r>
              <a:rPr lang="zh-CN" altLang="en-US" sz="1600" b="1" dirty="0">
                <a:solidFill>
                  <a:schemeClr val="tx1"/>
                </a:solidFill>
                <a:latin typeface="微软雅黑" panose="020B0503020204020204" pitchFamily="34" charset="-122"/>
                <a:ea typeface="微软雅黑" panose="020B0503020204020204" pitchFamily="34" charset="-122"/>
              </a:rPr>
              <a:t>交换</a:t>
            </a:r>
            <a:r>
              <a:rPr lang="en-US" altLang="zh-CN" sz="1600" b="1" dirty="0">
                <a:solidFill>
                  <a:schemeClr val="tx1"/>
                </a:solidFill>
                <a:latin typeface="微软雅黑" panose="020B0503020204020204" pitchFamily="34" charset="-122"/>
                <a:ea typeface="微软雅黑" panose="020B0503020204020204" pitchFamily="34" charset="-122"/>
              </a:rPr>
              <a:t>IP </a:t>
            </a:r>
            <a:r>
              <a:rPr lang="zh-CN" altLang="en-US" sz="1600" b="1" dirty="0">
                <a:solidFill>
                  <a:schemeClr val="tx1"/>
                </a:solidFill>
                <a:latin typeface="微软雅黑" panose="020B0503020204020204" pitchFamily="34" charset="-122"/>
                <a:ea typeface="微软雅黑" panose="020B0503020204020204" pitchFamily="34" charset="-122"/>
              </a:rPr>
              <a:t>能够</a:t>
            </a:r>
            <a:r>
              <a:rPr lang="zh-CN" altLang="en-US" sz="1600" b="1" dirty="0">
                <a:solidFill>
                  <a:srgbClr val="C00000"/>
                </a:solidFill>
                <a:latin typeface="微软雅黑" panose="020B0503020204020204" pitchFamily="34" charset="-122"/>
                <a:ea typeface="微软雅黑" panose="020B0503020204020204" pitchFamily="34" charset="-122"/>
              </a:rPr>
              <a:t>实现异构数据的调度</a:t>
            </a:r>
            <a:r>
              <a:rPr lang="zh-CN" altLang="en-US" sz="1600" b="1" dirty="0">
                <a:solidFill>
                  <a:schemeClr val="tx1"/>
                </a:solidFill>
                <a:latin typeface="微软雅黑" panose="020B0503020204020204" pitchFamily="34" charset="-122"/>
                <a:ea typeface="微软雅黑" panose="020B0503020204020204" pitchFamily="34" charset="-122"/>
              </a:rPr>
              <a:t>，</a:t>
            </a:r>
            <a:r>
              <a:rPr lang="zh-CN" altLang="en-US" sz="1600" b="1" dirty="0">
                <a:solidFill>
                  <a:srgbClr val="C00000"/>
                </a:solidFill>
                <a:latin typeface="微软雅黑" panose="020B0503020204020204" pitchFamily="34" charset="-122"/>
                <a:ea typeface="微软雅黑" panose="020B0503020204020204" pitchFamily="34" charset="-122"/>
              </a:rPr>
              <a:t>支持</a:t>
            </a:r>
            <a:r>
              <a:rPr lang="en-US" altLang="zh-CN" sz="1600" b="1" dirty="0">
                <a:solidFill>
                  <a:srgbClr val="C00000"/>
                </a:solidFill>
                <a:latin typeface="微软雅黑" panose="020B0503020204020204" pitchFamily="34" charset="-122"/>
                <a:ea typeface="微软雅黑" panose="020B0503020204020204" pitchFamily="34" charset="-122"/>
              </a:rPr>
              <a:t>802.1Qbv</a:t>
            </a:r>
            <a:r>
              <a:rPr lang="zh-CN" altLang="en-US" sz="1600" b="1" dirty="0">
                <a:solidFill>
                  <a:srgbClr val="C00000"/>
                </a:solidFill>
                <a:latin typeface="微软雅黑" panose="020B0503020204020204" pitchFamily="34" charset="-122"/>
                <a:ea typeface="微软雅黑" panose="020B0503020204020204" pitchFamily="34" charset="-122"/>
              </a:rPr>
              <a:t>协议</a:t>
            </a:r>
            <a:r>
              <a:rPr lang="zh-CN" altLang="en-US" sz="1600" b="1" dirty="0">
                <a:solidFill>
                  <a:schemeClr val="tx1"/>
                </a:solidFill>
                <a:latin typeface="微软雅黑" panose="020B0503020204020204" pitchFamily="34" charset="-122"/>
                <a:ea typeface="微软雅黑" panose="020B0503020204020204" pitchFamily="34" charset="-122"/>
              </a:rPr>
              <a:t>。在</a:t>
            </a:r>
            <a:r>
              <a:rPr lang="en-US" altLang="zh-CN" sz="1600" b="1" dirty="0">
                <a:solidFill>
                  <a:srgbClr val="C00000"/>
                </a:solidFill>
                <a:latin typeface="微软雅黑" panose="020B0503020204020204" pitchFamily="34" charset="-122"/>
                <a:ea typeface="微软雅黑" panose="020B0503020204020204" pitchFamily="34" charset="-122"/>
              </a:rPr>
              <a:t>40 </a:t>
            </a:r>
            <a:r>
              <a:rPr lang="zh-CN" altLang="en-US" sz="1600" b="1" dirty="0">
                <a:solidFill>
                  <a:srgbClr val="C00000"/>
                </a:solidFill>
                <a:latin typeface="微软雅黑" panose="020B0503020204020204" pitchFamily="34" charset="-122"/>
                <a:ea typeface="微软雅黑" panose="020B0503020204020204" pitchFamily="34" charset="-122"/>
              </a:rPr>
              <a:t>个时钟周期</a:t>
            </a:r>
            <a:r>
              <a:rPr lang="zh-CN" altLang="en-US" sz="1600" b="1" dirty="0">
                <a:solidFill>
                  <a:schemeClr val="tx1"/>
                </a:solidFill>
                <a:latin typeface="微软雅黑" panose="020B0503020204020204" pitchFamily="34" charset="-122"/>
                <a:ea typeface="微软雅黑" panose="020B0503020204020204" pitchFamily="34" charset="-122"/>
              </a:rPr>
              <a:t>内完成数据调度</a:t>
            </a:r>
          </a:p>
        </p:txBody>
      </p:sp>
      <p:sp>
        <p:nvSpPr>
          <p:cNvPr id="2" name="灯片编号占位符 1">
            <a:extLst>
              <a:ext uri="{FF2B5EF4-FFF2-40B4-BE49-F238E27FC236}">
                <a16:creationId xmlns:a16="http://schemas.microsoft.com/office/drawing/2014/main" id="{D095DB82-8AE0-4B8B-877C-91AC3C22FD68}"/>
              </a:ext>
            </a:extLst>
          </p:cNvPr>
          <p:cNvSpPr>
            <a:spLocks noGrp="1"/>
          </p:cNvSpPr>
          <p:nvPr>
            <p:ph type="sldNum" sz="quarter" idx="12"/>
          </p:nvPr>
        </p:nvSpPr>
        <p:spPr/>
        <p:txBody>
          <a:bodyPr/>
          <a:lstStyle/>
          <a:p>
            <a:fld id="{54BD5A17-3153-4A95-988E-B577C14000F1}" type="slidenum">
              <a:rPr lang="en-US" altLang="zh-CN" smtClean="0"/>
              <a:pPr/>
              <a:t>47</a:t>
            </a:fld>
            <a:endParaRPr lang="en-US" altLang="zh-CN" dirty="0"/>
          </a:p>
        </p:txBody>
      </p:sp>
    </p:spTree>
    <p:extLst>
      <p:ext uri="{BB962C8B-B14F-4D97-AF65-F5344CB8AC3E}">
        <p14:creationId xmlns:p14="http://schemas.microsoft.com/office/powerpoint/2010/main" val="3174001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latin typeface="微软雅黑" panose="020B0503020204020204" pitchFamily="34" charset="-122"/>
                <a:ea typeface="微软雅黑" panose="020B0503020204020204" pitchFamily="34" charset="-122"/>
              </a:rPr>
              <a:t>目录 </a:t>
            </a:r>
            <a:r>
              <a:rPr lang="en-US" altLang="zh-CN" dirty="0">
                <a:latin typeface="微软雅黑" panose="020B0503020204020204" pitchFamily="34" charset="-122"/>
                <a:ea typeface="微软雅黑" panose="020B0503020204020204" pitchFamily="34" charset="-122"/>
              </a:rPr>
              <a:t>Contents</a:t>
            </a:r>
            <a:endParaRPr lang="zh-CN" altLang="en-US" dirty="0">
              <a:latin typeface="微软雅黑" panose="020B0503020204020204" pitchFamily="34" charset="-122"/>
              <a:ea typeface="微软雅黑" panose="020B0503020204020204" pitchFamily="34" charset="-122"/>
            </a:endParaRPr>
          </a:p>
        </p:txBody>
      </p:sp>
      <p:grpSp>
        <p:nvGrpSpPr>
          <p:cNvPr id="3" name="组合 2"/>
          <p:cNvGrpSpPr/>
          <p:nvPr/>
        </p:nvGrpSpPr>
        <p:grpSpPr>
          <a:xfrm>
            <a:off x="1788269" y="1569880"/>
            <a:ext cx="843427" cy="443226"/>
            <a:chOff x="666810" y="2586037"/>
            <a:chExt cx="468000" cy="245937"/>
          </a:xfrm>
          <a:solidFill>
            <a:schemeClr val="bg2"/>
          </a:solidFill>
        </p:grpSpPr>
        <p:sp>
          <p:nvSpPr>
            <p:cNvPr id="4"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grpFill/>
            <a:ln>
              <a:noFill/>
            </a:ln>
          </p:spPr>
          <p:txBody>
            <a:bodyPr vert="horz" wrap="square" lIns="91440" tIns="45720" rIns="91440" bIns="45720" numCol="1" anchor="ctr" anchorCtr="0" compatLnSpc="1">
              <a:prstTxWarp prst="textNoShape">
                <a:avLst/>
              </a:prstTxWarp>
              <a:noAutofit/>
            </a:bodyPr>
            <a:lstStyle/>
            <a:p>
              <a:endParaRPr lang="zh-CN" altLang="en-US" sz="3200" b="1">
                <a:latin typeface="微软雅黑" panose="020B0503020204020204" pitchFamily="34" charset="-122"/>
                <a:ea typeface="微软雅黑" panose="020B0503020204020204" pitchFamily="34" charset="-122"/>
              </a:endParaRPr>
            </a:p>
          </p:txBody>
        </p:sp>
        <p:sp>
          <p:nvSpPr>
            <p:cNvPr id="5" name="文本框 4"/>
            <p:cNvSpPr txBox="1"/>
            <p:nvPr userDrawn="1"/>
          </p:nvSpPr>
          <p:spPr>
            <a:xfrm>
              <a:off x="794494" y="2586037"/>
              <a:ext cx="212633" cy="245937"/>
            </a:xfrm>
            <a:prstGeom prst="rect">
              <a:avLst/>
            </a:prstGeom>
            <a:grpFill/>
          </p:spPr>
          <p:txBody>
            <a:bodyPr wrap="none" rtlCol="0" anchor="ctr">
              <a:noAutofit/>
            </a:bodyPr>
            <a:lstStyle/>
            <a:p>
              <a:r>
                <a:rPr lang="en-US" altLang="zh-CN" b="1" dirty="0">
                  <a:solidFill>
                    <a:schemeClr val="bg1"/>
                  </a:solidFill>
                  <a:latin typeface="微软雅黑" panose="020B0503020204020204" pitchFamily="34" charset="-122"/>
                  <a:ea typeface="微软雅黑" panose="020B0503020204020204" pitchFamily="34" charset="-122"/>
                </a:rPr>
                <a:t>1</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7" name="直接连接符 6"/>
          <p:cNvCxnSpPr>
            <a:stCxn id="4" idx="6"/>
          </p:cNvCxnSpPr>
          <p:nvPr/>
        </p:nvCxnSpPr>
        <p:spPr>
          <a:xfrm>
            <a:off x="2480767" y="1977545"/>
            <a:ext cx="486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2861807" y="1541064"/>
            <a:ext cx="3732033" cy="461665"/>
          </a:xfrm>
          <a:prstGeom prst="rect">
            <a:avLst/>
          </a:prstGeom>
          <a:noFill/>
        </p:spPr>
        <p:txBody>
          <a:bodyPr wrap="square" rtlCol="0">
            <a:spAutoFit/>
          </a:bodyPr>
          <a:lstStyle/>
          <a:p>
            <a:r>
              <a:rPr lang="zh-CN" altLang="en-US" sz="2400" b="1" dirty="0">
                <a:solidFill>
                  <a:schemeClr val="bg2"/>
                </a:solidFill>
                <a:latin typeface="微软雅黑" panose="020B0503020204020204" pitchFamily="34" charset="-122"/>
                <a:ea typeface="微软雅黑" panose="020B0503020204020204" pitchFamily="34" charset="-122"/>
              </a:rPr>
              <a:t>研究背景及现状</a:t>
            </a:r>
          </a:p>
        </p:txBody>
      </p:sp>
      <p:grpSp>
        <p:nvGrpSpPr>
          <p:cNvPr id="12" name="组合 11"/>
          <p:cNvGrpSpPr/>
          <p:nvPr/>
        </p:nvGrpSpPr>
        <p:grpSpPr>
          <a:xfrm>
            <a:off x="1788269" y="2352067"/>
            <a:ext cx="843427" cy="443226"/>
            <a:chOff x="666810" y="2586037"/>
            <a:chExt cx="468000" cy="245937"/>
          </a:xfrm>
          <a:solidFill>
            <a:schemeClr val="bg1">
              <a:lumMod val="75000"/>
            </a:schemeClr>
          </a:solidFill>
        </p:grpSpPr>
        <p:sp>
          <p:nvSpPr>
            <p:cNvPr id="13"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grpFill/>
            <a:ln>
              <a:noFill/>
            </a:ln>
          </p:spPr>
          <p:txBody>
            <a:bodyPr vert="horz" wrap="square" lIns="91440" tIns="45720" rIns="91440" bIns="45720" numCol="1" anchor="ctr" anchorCtr="0" compatLnSpc="1">
              <a:prstTxWarp prst="textNoShape">
                <a:avLst/>
              </a:prstTxWarp>
              <a:noAutofit/>
            </a:bodyPr>
            <a:lstStyle/>
            <a:p>
              <a:endParaRPr lang="zh-CN" altLang="en-US" sz="3200" b="1">
                <a:latin typeface="微软雅黑" panose="020B0503020204020204" pitchFamily="34" charset="-122"/>
                <a:ea typeface="微软雅黑" panose="020B0503020204020204" pitchFamily="34" charset="-122"/>
              </a:endParaRPr>
            </a:p>
          </p:txBody>
        </p:sp>
        <p:sp>
          <p:nvSpPr>
            <p:cNvPr id="14" name="文本框 13"/>
            <p:cNvSpPr txBox="1"/>
            <p:nvPr userDrawn="1"/>
          </p:nvSpPr>
          <p:spPr>
            <a:xfrm>
              <a:off x="794494" y="2586037"/>
              <a:ext cx="212633" cy="245937"/>
            </a:xfrm>
            <a:prstGeom prst="rect">
              <a:avLst/>
            </a:prstGeom>
            <a:grpFill/>
          </p:spPr>
          <p:txBody>
            <a:bodyPr wrap="none" rtlCol="0" anchor="ctr">
              <a:noAutofit/>
            </a:bodyPr>
            <a:lstStyle/>
            <a:p>
              <a:r>
                <a:rPr lang="en-US" altLang="zh-CN" b="1" dirty="0">
                  <a:solidFill>
                    <a:schemeClr val="bg1"/>
                  </a:solidFill>
                  <a:latin typeface="微软雅黑" panose="020B0503020204020204" pitchFamily="34" charset="-122"/>
                  <a:ea typeface="微软雅黑" panose="020B0503020204020204" pitchFamily="34" charset="-122"/>
                </a:rPr>
                <a:t>2</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15" name="直接连接符 14"/>
          <p:cNvCxnSpPr>
            <a:stCxn id="13" idx="6"/>
          </p:cNvCxnSpPr>
          <p:nvPr/>
        </p:nvCxnSpPr>
        <p:spPr>
          <a:xfrm>
            <a:off x="2480767" y="2759732"/>
            <a:ext cx="486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2861807" y="2323251"/>
            <a:ext cx="3010673" cy="461665"/>
          </a:xfrm>
          <a:prstGeom prst="rect">
            <a:avLst/>
          </a:prstGeom>
          <a:noFill/>
        </p:spPr>
        <p:txBody>
          <a:bodyPr wrap="square" rtlCol="0">
            <a:spAutoFit/>
          </a:bodyPr>
          <a:lstStyle/>
          <a:p>
            <a:r>
              <a:rPr lang="zh-CN" altLang="en-US" sz="2400" b="1" dirty="0">
                <a:solidFill>
                  <a:schemeClr val="bg2"/>
                </a:solidFill>
                <a:latin typeface="微软雅黑" panose="020B0503020204020204" pitchFamily="34" charset="-122"/>
                <a:ea typeface="微软雅黑" panose="020B0503020204020204" pitchFamily="34" charset="-122"/>
              </a:rPr>
              <a:t>主要研究内容</a:t>
            </a:r>
          </a:p>
        </p:txBody>
      </p:sp>
      <p:grpSp>
        <p:nvGrpSpPr>
          <p:cNvPr id="17" name="组合 16"/>
          <p:cNvGrpSpPr/>
          <p:nvPr/>
        </p:nvGrpSpPr>
        <p:grpSpPr>
          <a:xfrm>
            <a:off x="1788269" y="4887894"/>
            <a:ext cx="843427" cy="443226"/>
            <a:chOff x="666810" y="2586037"/>
            <a:chExt cx="468000" cy="245937"/>
          </a:xfrm>
          <a:solidFill>
            <a:srgbClr val="004098"/>
          </a:solidFill>
        </p:grpSpPr>
        <p:sp>
          <p:nvSpPr>
            <p:cNvPr id="18"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grpFill/>
            <a:ln>
              <a:noFill/>
            </a:ln>
          </p:spPr>
          <p:txBody>
            <a:bodyPr vert="horz" wrap="square" lIns="91440" tIns="45720" rIns="91440" bIns="45720" numCol="1" anchor="ctr" anchorCtr="0" compatLnSpc="1">
              <a:prstTxWarp prst="textNoShape">
                <a:avLst/>
              </a:prstTxWarp>
              <a:noAutofit/>
            </a:bodyPr>
            <a:lstStyle/>
            <a:p>
              <a:endParaRPr lang="zh-CN" altLang="en-US" sz="3200" b="1">
                <a:latin typeface="微软雅黑" panose="020B0503020204020204" pitchFamily="34" charset="-122"/>
                <a:ea typeface="微软雅黑" panose="020B0503020204020204" pitchFamily="34" charset="-122"/>
              </a:endParaRPr>
            </a:p>
          </p:txBody>
        </p:sp>
        <p:sp>
          <p:nvSpPr>
            <p:cNvPr id="19" name="文本框 18"/>
            <p:cNvSpPr txBox="1"/>
            <p:nvPr userDrawn="1"/>
          </p:nvSpPr>
          <p:spPr>
            <a:xfrm>
              <a:off x="794494" y="2586037"/>
              <a:ext cx="212633" cy="245937"/>
            </a:xfrm>
            <a:prstGeom prst="rect">
              <a:avLst/>
            </a:prstGeom>
            <a:grpFill/>
          </p:spPr>
          <p:txBody>
            <a:bodyPr wrap="none" rtlCol="0" anchor="ctr">
              <a:noAutofit/>
            </a:bodyPr>
            <a:lstStyle/>
            <a:p>
              <a:r>
                <a:rPr lang="en-US" altLang="zh-CN" b="1" dirty="0">
                  <a:solidFill>
                    <a:schemeClr val="bg1"/>
                  </a:solidFill>
                  <a:latin typeface="微软雅黑" panose="020B0503020204020204" pitchFamily="34" charset="-122"/>
                  <a:ea typeface="微软雅黑" panose="020B0503020204020204" pitchFamily="34" charset="-122"/>
                </a:rPr>
                <a:t>3</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20" name="直接连接符 19"/>
          <p:cNvCxnSpPr>
            <a:cxnSpLocks/>
            <a:stCxn id="18" idx="6"/>
          </p:cNvCxnSpPr>
          <p:nvPr/>
        </p:nvCxnSpPr>
        <p:spPr>
          <a:xfrm>
            <a:off x="2480767" y="5295559"/>
            <a:ext cx="486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2861807" y="4893681"/>
            <a:ext cx="3234193" cy="461665"/>
          </a:xfrm>
          <a:prstGeom prst="rect">
            <a:avLst/>
          </a:prstGeom>
          <a:noFill/>
        </p:spPr>
        <p:txBody>
          <a:bodyPr wrap="square" rtlCol="0">
            <a:spAutoFit/>
          </a:bodyPr>
          <a:lstStyle/>
          <a:p>
            <a:r>
              <a:rPr lang="zh-CN" altLang="en-US" sz="2400" b="1" dirty="0">
                <a:latin typeface="微软雅黑" panose="020B0503020204020204" pitchFamily="34" charset="-122"/>
                <a:ea typeface="微软雅黑" panose="020B0503020204020204" pitchFamily="34" charset="-122"/>
              </a:rPr>
              <a:t>总结与展望</a:t>
            </a:r>
          </a:p>
        </p:txBody>
      </p:sp>
      <p:cxnSp>
        <p:nvCxnSpPr>
          <p:cNvPr id="25" name="直接连接符 24">
            <a:extLst>
              <a:ext uri="{FF2B5EF4-FFF2-40B4-BE49-F238E27FC236}">
                <a16:creationId xmlns:a16="http://schemas.microsoft.com/office/drawing/2014/main" id="{AC1B9B46-5539-4D85-9241-86C152B8AF2B}"/>
              </a:ext>
            </a:extLst>
          </p:cNvPr>
          <p:cNvCxnSpPr>
            <a:cxnSpLocks/>
          </p:cNvCxnSpPr>
          <p:nvPr/>
        </p:nvCxnSpPr>
        <p:spPr>
          <a:xfrm>
            <a:off x="2480767" y="3342314"/>
            <a:ext cx="486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6" name="文本框 25">
            <a:extLst>
              <a:ext uri="{FF2B5EF4-FFF2-40B4-BE49-F238E27FC236}">
                <a16:creationId xmlns:a16="http://schemas.microsoft.com/office/drawing/2014/main" id="{1F3816B2-1820-4704-ADF1-4040049D5906}"/>
              </a:ext>
            </a:extLst>
          </p:cNvPr>
          <p:cNvSpPr txBox="1"/>
          <p:nvPr/>
        </p:nvSpPr>
        <p:spPr>
          <a:xfrm>
            <a:off x="2493026" y="2970829"/>
            <a:ext cx="5225586" cy="369332"/>
          </a:xfrm>
          <a:prstGeom prst="rect">
            <a:avLst/>
          </a:prstGeom>
          <a:noFill/>
        </p:spPr>
        <p:txBody>
          <a:bodyPr wrap="square" rtlCol="0">
            <a:spAutoFit/>
          </a:bodyPr>
          <a:lstStyle/>
          <a:p>
            <a:r>
              <a:rPr lang="zh-CN" altLang="en-US" b="1" dirty="0">
                <a:solidFill>
                  <a:schemeClr val="bg2"/>
                </a:solidFill>
                <a:latin typeface="微软雅黑" panose="020B0503020204020204" pitchFamily="34" charset="-122"/>
                <a:ea typeface="微软雅黑" panose="020B0503020204020204" pitchFamily="34" charset="-122"/>
              </a:rPr>
              <a:t>基于虚拟队列的并行缓存交换架构（</a:t>
            </a:r>
            <a:r>
              <a:rPr lang="en-US" altLang="zh-CN" b="1" dirty="0">
                <a:solidFill>
                  <a:schemeClr val="bg2"/>
                </a:solidFill>
                <a:latin typeface="微软雅黑" panose="020B0503020204020204" pitchFamily="34" charset="-122"/>
                <a:ea typeface="微软雅黑" panose="020B0503020204020204" pitchFamily="34" charset="-122"/>
              </a:rPr>
              <a:t>VQSA</a:t>
            </a:r>
            <a:r>
              <a:rPr lang="zh-CN" altLang="en-US" b="1" dirty="0">
                <a:solidFill>
                  <a:schemeClr val="bg2"/>
                </a:solidFill>
                <a:latin typeface="微软雅黑" panose="020B0503020204020204" pitchFamily="34" charset="-122"/>
                <a:ea typeface="微软雅黑" panose="020B0503020204020204" pitchFamily="34" charset="-122"/>
              </a:rPr>
              <a:t>）设计</a:t>
            </a:r>
          </a:p>
        </p:txBody>
      </p:sp>
      <p:cxnSp>
        <p:nvCxnSpPr>
          <p:cNvPr id="27" name="直接连接符 26">
            <a:extLst>
              <a:ext uri="{FF2B5EF4-FFF2-40B4-BE49-F238E27FC236}">
                <a16:creationId xmlns:a16="http://schemas.microsoft.com/office/drawing/2014/main" id="{74CEBD55-EA28-43B2-9B91-9EFD5245FF44}"/>
              </a:ext>
            </a:extLst>
          </p:cNvPr>
          <p:cNvCxnSpPr/>
          <p:nvPr/>
        </p:nvCxnSpPr>
        <p:spPr>
          <a:xfrm>
            <a:off x="2480767" y="3963428"/>
            <a:ext cx="486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8" name="文本框 27">
            <a:extLst>
              <a:ext uri="{FF2B5EF4-FFF2-40B4-BE49-F238E27FC236}">
                <a16:creationId xmlns:a16="http://schemas.microsoft.com/office/drawing/2014/main" id="{0C63F021-A6E4-4B47-B995-9AC87A2376ED}"/>
              </a:ext>
            </a:extLst>
          </p:cNvPr>
          <p:cNvSpPr txBox="1"/>
          <p:nvPr/>
        </p:nvSpPr>
        <p:spPr>
          <a:xfrm>
            <a:off x="2480767" y="3594657"/>
            <a:ext cx="4768432" cy="369332"/>
          </a:xfrm>
          <a:prstGeom prst="rect">
            <a:avLst/>
          </a:prstGeom>
          <a:noFill/>
        </p:spPr>
        <p:txBody>
          <a:bodyPr wrap="square" rtlCol="0">
            <a:spAutoFit/>
          </a:bodyPr>
          <a:lstStyle/>
          <a:p>
            <a:r>
              <a:rPr lang="zh-CN" altLang="en-US" b="1" dirty="0">
                <a:solidFill>
                  <a:schemeClr val="bg2"/>
                </a:solidFill>
                <a:latin typeface="微软雅黑" panose="020B0503020204020204" pitchFamily="34" charset="-122"/>
                <a:ea typeface="微软雅黑" panose="020B0503020204020204" pitchFamily="34" charset="-122"/>
              </a:rPr>
              <a:t>基于</a:t>
            </a:r>
            <a:r>
              <a:rPr lang="en-US" altLang="zh-CN" b="1" dirty="0">
                <a:solidFill>
                  <a:schemeClr val="bg2"/>
                </a:solidFill>
                <a:latin typeface="微软雅黑" panose="020B0503020204020204" pitchFamily="34" charset="-122"/>
                <a:ea typeface="微软雅黑" panose="020B0503020204020204" pitchFamily="34" charset="-122"/>
              </a:rPr>
              <a:t>VQSA</a:t>
            </a:r>
            <a:r>
              <a:rPr lang="zh-CN" altLang="en-US" b="1" dirty="0">
                <a:solidFill>
                  <a:schemeClr val="bg2"/>
                </a:solidFill>
                <a:latin typeface="微软雅黑" panose="020B0503020204020204" pitchFamily="34" charset="-122"/>
                <a:ea typeface="微软雅黑" panose="020B0503020204020204" pitchFamily="34" charset="-122"/>
              </a:rPr>
              <a:t>的确定性传输调度算法设计</a:t>
            </a:r>
          </a:p>
        </p:txBody>
      </p:sp>
      <p:cxnSp>
        <p:nvCxnSpPr>
          <p:cNvPr id="29" name="直接连接符 28">
            <a:extLst>
              <a:ext uri="{FF2B5EF4-FFF2-40B4-BE49-F238E27FC236}">
                <a16:creationId xmlns:a16="http://schemas.microsoft.com/office/drawing/2014/main" id="{A9E75C89-92E9-47EC-B49F-AE0414F8DA9E}"/>
              </a:ext>
            </a:extLst>
          </p:cNvPr>
          <p:cNvCxnSpPr/>
          <p:nvPr/>
        </p:nvCxnSpPr>
        <p:spPr>
          <a:xfrm>
            <a:off x="2480767" y="4550246"/>
            <a:ext cx="486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30" name="文本框 29">
            <a:extLst>
              <a:ext uri="{FF2B5EF4-FFF2-40B4-BE49-F238E27FC236}">
                <a16:creationId xmlns:a16="http://schemas.microsoft.com/office/drawing/2014/main" id="{50AC0ECB-0A0F-4233-88E8-927C5DC24B79}"/>
              </a:ext>
            </a:extLst>
          </p:cNvPr>
          <p:cNvSpPr txBox="1"/>
          <p:nvPr/>
        </p:nvSpPr>
        <p:spPr>
          <a:xfrm>
            <a:off x="2493910" y="4181475"/>
            <a:ext cx="4983850" cy="369332"/>
          </a:xfrm>
          <a:prstGeom prst="rect">
            <a:avLst/>
          </a:prstGeom>
          <a:noFill/>
        </p:spPr>
        <p:txBody>
          <a:bodyPr wrap="square" rtlCol="0">
            <a:spAutoFit/>
          </a:bodyPr>
          <a:lstStyle/>
          <a:p>
            <a:r>
              <a:rPr lang="zh-CN" altLang="en-US" b="1" dirty="0">
                <a:solidFill>
                  <a:schemeClr val="bg2"/>
                </a:solidFill>
                <a:latin typeface="微软雅黑" panose="020B0503020204020204" pitchFamily="34" charset="-122"/>
                <a:ea typeface="微软雅黑" panose="020B0503020204020204" pitchFamily="34" charset="-122"/>
              </a:rPr>
              <a:t>基于</a:t>
            </a:r>
            <a:r>
              <a:rPr lang="en-US" altLang="zh-CN" b="1" dirty="0">
                <a:solidFill>
                  <a:schemeClr val="bg2"/>
                </a:solidFill>
                <a:latin typeface="微软雅黑" panose="020B0503020204020204" pitchFamily="34" charset="-122"/>
                <a:ea typeface="微软雅黑" panose="020B0503020204020204" pitchFamily="34" charset="-122"/>
              </a:rPr>
              <a:t>VQSA</a:t>
            </a:r>
            <a:r>
              <a:rPr lang="zh-CN" altLang="en-US" b="1" dirty="0">
                <a:solidFill>
                  <a:schemeClr val="bg2"/>
                </a:solidFill>
                <a:latin typeface="微软雅黑" panose="020B0503020204020204" pitchFamily="34" charset="-122"/>
                <a:ea typeface="微软雅黑" panose="020B0503020204020204" pitchFamily="34" charset="-122"/>
              </a:rPr>
              <a:t>的</a:t>
            </a:r>
            <a:r>
              <a:rPr lang="en-US" altLang="zh-CN" b="1" dirty="0">
                <a:solidFill>
                  <a:schemeClr val="bg2"/>
                </a:solidFill>
                <a:latin typeface="微软雅黑" panose="020B0503020204020204" pitchFamily="34" charset="-122"/>
                <a:ea typeface="微软雅黑" panose="020B0503020204020204" pitchFamily="34" charset="-122"/>
              </a:rPr>
              <a:t>TSN</a:t>
            </a:r>
            <a:r>
              <a:rPr lang="zh-CN" altLang="en-US" b="1" dirty="0">
                <a:solidFill>
                  <a:schemeClr val="bg2"/>
                </a:solidFill>
                <a:latin typeface="微软雅黑" panose="020B0503020204020204" pitchFamily="34" charset="-122"/>
                <a:ea typeface="微软雅黑" panose="020B0503020204020204" pitchFamily="34" charset="-122"/>
              </a:rPr>
              <a:t>交换</a:t>
            </a:r>
            <a:r>
              <a:rPr lang="en-US" altLang="zh-CN" b="1" dirty="0">
                <a:solidFill>
                  <a:schemeClr val="bg2"/>
                </a:solidFill>
                <a:latin typeface="微软雅黑" panose="020B0503020204020204" pitchFamily="34" charset="-122"/>
                <a:ea typeface="微软雅黑" panose="020B0503020204020204" pitchFamily="34" charset="-122"/>
              </a:rPr>
              <a:t>IP</a:t>
            </a:r>
            <a:r>
              <a:rPr lang="zh-CN" altLang="en-US" b="1" dirty="0">
                <a:solidFill>
                  <a:schemeClr val="bg2"/>
                </a:solidFill>
                <a:latin typeface="微软雅黑" panose="020B0503020204020204" pitchFamily="34" charset="-122"/>
                <a:ea typeface="微软雅黑" panose="020B0503020204020204" pitchFamily="34" charset="-122"/>
              </a:rPr>
              <a:t>实现与测试</a:t>
            </a:r>
          </a:p>
        </p:txBody>
      </p:sp>
    </p:spTree>
    <p:extLst>
      <p:ext uri="{BB962C8B-B14F-4D97-AF65-F5344CB8AC3E}">
        <p14:creationId xmlns:p14="http://schemas.microsoft.com/office/powerpoint/2010/main" val="2929384822"/>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7D29717-9C41-4CC7-A8B5-FBDD5B637FAB}"/>
              </a:ext>
            </a:extLst>
          </p:cNvPr>
          <p:cNvSpPr>
            <a:spLocks noGrp="1"/>
          </p:cNvSpPr>
          <p:nvPr>
            <p:ph sz="quarter" idx="10"/>
          </p:nvPr>
        </p:nvSpPr>
        <p:spPr>
          <a:xfrm>
            <a:off x="494025" y="1685678"/>
            <a:ext cx="8649975" cy="4921498"/>
          </a:xfrm>
        </p:spPr>
        <p:txBody>
          <a:bodyPr/>
          <a:lstStyle/>
          <a:p>
            <a:pPr>
              <a:buFont typeface="Wingdings" panose="05000000000000000000" pitchFamily="2" charset="2"/>
              <a:buChar char="Ø"/>
            </a:pPr>
            <a:r>
              <a:rPr lang="zh-CN" altLang="en-US" sz="1800" b="1" dirty="0"/>
              <a:t>基于虚拟队列的并行缓存数据交换架构设计</a:t>
            </a:r>
            <a:endParaRPr lang="en-US" altLang="zh-CN" sz="1800" b="1" dirty="0"/>
          </a:p>
          <a:p>
            <a:pPr lvl="1"/>
            <a:r>
              <a:rPr lang="zh-CN" altLang="en-US" sz="1600" dirty="0"/>
              <a:t>设计了</a:t>
            </a:r>
            <a:r>
              <a:rPr lang="en-US" altLang="zh-CN" sz="1600" dirty="0"/>
              <a:t>VQSA</a:t>
            </a:r>
            <a:r>
              <a:rPr lang="zh-CN" altLang="en-US" sz="1600" dirty="0"/>
              <a:t>交换架构，以支持</a:t>
            </a:r>
            <a:r>
              <a:rPr lang="en-US" altLang="zh-CN" sz="1600" dirty="0"/>
              <a:t>TSN</a:t>
            </a:r>
            <a:r>
              <a:rPr lang="zh-CN" altLang="en-US" sz="1600" dirty="0"/>
              <a:t>交换架构</a:t>
            </a:r>
            <a:r>
              <a:rPr lang="zh-CN" altLang="en-US" sz="1600" b="1" dirty="0">
                <a:solidFill>
                  <a:srgbClr val="C00000"/>
                </a:solidFill>
              </a:rPr>
              <a:t>灵活性、确定性和高效性</a:t>
            </a:r>
            <a:r>
              <a:rPr lang="zh-CN" altLang="en-US" sz="1600" dirty="0"/>
              <a:t>的需求</a:t>
            </a:r>
            <a:endParaRPr lang="en-US" altLang="zh-CN" sz="1600" b="1" dirty="0">
              <a:solidFill>
                <a:srgbClr val="C00000"/>
              </a:solidFill>
            </a:endParaRPr>
          </a:p>
          <a:p>
            <a:pPr lvl="1"/>
            <a:r>
              <a:rPr lang="zh-CN" altLang="en-US" sz="1600" dirty="0"/>
              <a:t>设计了</a:t>
            </a:r>
            <a:r>
              <a:rPr lang="en-US" altLang="zh-CN" sz="1600" dirty="0"/>
              <a:t>VQS</a:t>
            </a:r>
            <a:r>
              <a:rPr lang="zh-CN" altLang="en-US" sz="1600" dirty="0"/>
              <a:t>，实现</a:t>
            </a:r>
            <a:r>
              <a:rPr lang="zh-CN" altLang="en-US" sz="1600" b="1" dirty="0">
                <a:solidFill>
                  <a:srgbClr val="C00000"/>
                </a:solidFill>
              </a:rPr>
              <a:t>异构数据灵活性调度和</a:t>
            </a:r>
            <a:r>
              <a:rPr lang="en-US" altLang="zh-CN" sz="1600" b="1" dirty="0">
                <a:solidFill>
                  <a:srgbClr val="C00000"/>
                </a:solidFill>
              </a:rPr>
              <a:t>TT</a:t>
            </a:r>
            <a:r>
              <a:rPr lang="zh-CN" altLang="en-US" sz="1600" b="1" dirty="0">
                <a:solidFill>
                  <a:srgbClr val="C00000"/>
                </a:solidFill>
              </a:rPr>
              <a:t>流确定性调度</a:t>
            </a:r>
            <a:endParaRPr lang="en-US" altLang="zh-CN" sz="1600" b="1" dirty="0">
              <a:solidFill>
                <a:srgbClr val="C00000"/>
              </a:solidFill>
            </a:endParaRPr>
          </a:p>
          <a:p>
            <a:pPr lvl="1"/>
            <a:r>
              <a:rPr lang="zh-CN" altLang="en-US" sz="1600" dirty="0"/>
              <a:t>设计了</a:t>
            </a:r>
            <a:r>
              <a:rPr lang="en-US" altLang="zh-CN" sz="1600" dirty="0"/>
              <a:t>PSM</a:t>
            </a:r>
            <a:r>
              <a:rPr lang="zh-CN" altLang="en-US" sz="1600" dirty="0"/>
              <a:t>及其管理模块实现</a:t>
            </a:r>
            <a:r>
              <a:rPr lang="zh-CN" altLang="en-US" sz="1600" b="1" dirty="0">
                <a:solidFill>
                  <a:srgbClr val="C00000"/>
                </a:solidFill>
              </a:rPr>
              <a:t>数据高效存储</a:t>
            </a:r>
            <a:endParaRPr lang="en-US" altLang="zh-CN" sz="1600" b="1" dirty="0">
              <a:solidFill>
                <a:srgbClr val="C00000"/>
              </a:solidFill>
            </a:endParaRPr>
          </a:p>
          <a:p>
            <a:pPr>
              <a:buFont typeface="Wingdings" panose="05000000000000000000" pitchFamily="2" charset="2"/>
              <a:buChar char="Ø"/>
            </a:pPr>
            <a:r>
              <a:rPr lang="zh-CN" altLang="en-US" sz="1800" b="1" dirty="0"/>
              <a:t>基于</a:t>
            </a:r>
            <a:r>
              <a:rPr lang="en-US" altLang="zh-CN" sz="1800" b="1" dirty="0"/>
              <a:t>VQSA </a:t>
            </a:r>
            <a:r>
              <a:rPr lang="zh-CN" altLang="en-US" sz="1800" b="1" dirty="0"/>
              <a:t>的</a:t>
            </a:r>
            <a:r>
              <a:rPr lang="en-US" altLang="zh-CN" sz="1800" b="1" dirty="0"/>
              <a:t>TT </a:t>
            </a:r>
            <a:r>
              <a:rPr lang="zh-CN" altLang="en-US" sz="1800" b="1" dirty="0"/>
              <a:t>流确定性传输调度算法设计</a:t>
            </a:r>
            <a:endParaRPr lang="en-US" altLang="zh-CN" sz="1800" b="1" dirty="0"/>
          </a:p>
          <a:p>
            <a:pPr lvl="1"/>
            <a:r>
              <a:rPr lang="zh-CN" altLang="en-US" sz="1600" dirty="0"/>
              <a:t>基于</a:t>
            </a:r>
            <a:r>
              <a:rPr lang="en-US" altLang="zh-CN" sz="1600" dirty="0"/>
              <a:t>VQSA</a:t>
            </a:r>
            <a:r>
              <a:rPr lang="zh-CN" altLang="en-US" sz="1600" dirty="0"/>
              <a:t>设计了</a:t>
            </a:r>
            <a:r>
              <a:rPr lang="en-US" altLang="zh-CN" sz="1600" dirty="0"/>
              <a:t>TT</a:t>
            </a:r>
            <a:r>
              <a:rPr lang="zh-CN" altLang="en-US" sz="1600" dirty="0"/>
              <a:t>流确定性传输调度算法，</a:t>
            </a:r>
            <a:r>
              <a:rPr lang="zh-CN" altLang="en-US" sz="1600" b="1" dirty="0">
                <a:solidFill>
                  <a:srgbClr val="C00000"/>
                </a:solidFill>
              </a:rPr>
              <a:t>降低约束集复杂度</a:t>
            </a:r>
            <a:endParaRPr lang="en-US" altLang="zh-CN" sz="1600" b="1" dirty="0">
              <a:solidFill>
                <a:srgbClr val="C00000"/>
              </a:solidFill>
            </a:endParaRPr>
          </a:p>
          <a:p>
            <a:pPr lvl="1"/>
            <a:r>
              <a:rPr lang="zh-CN" altLang="en-US" sz="1600" dirty="0"/>
              <a:t>设计了</a:t>
            </a:r>
            <a:r>
              <a:rPr lang="en-US" altLang="zh-CN" sz="1600" dirty="0"/>
              <a:t>SORP</a:t>
            </a:r>
            <a:r>
              <a:rPr lang="zh-CN" altLang="en-US" sz="1600" dirty="0"/>
              <a:t>调度算法，支持</a:t>
            </a:r>
            <a:r>
              <a:rPr lang="zh-CN" altLang="en-US" sz="1600" b="1" dirty="0">
                <a:solidFill>
                  <a:srgbClr val="C00000"/>
                </a:solidFill>
              </a:rPr>
              <a:t>规模化流量调度</a:t>
            </a:r>
            <a:endParaRPr lang="en-US" altLang="zh-CN" sz="1600" b="1" dirty="0">
              <a:solidFill>
                <a:srgbClr val="C00000"/>
              </a:solidFill>
            </a:endParaRPr>
          </a:p>
          <a:p>
            <a:pPr>
              <a:buFont typeface="Wingdings" panose="05000000000000000000" pitchFamily="2" charset="2"/>
              <a:buChar char="Ø"/>
            </a:pPr>
            <a:r>
              <a:rPr lang="zh-CN" altLang="en-US" sz="1800" b="1" dirty="0"/>
              <a:t>基于</a:t>
            </a:r>
            <a:r>
              <a:rPr lang="en-US" altLang="zh-CN" sz="1800" b="1" dirty="0"/>
              <a:t>VQSA </a:t>
            </a:r>
            <a:r>
              <a:rPr lang="zh-CN" altLang="en-US" sz="1800" b="1" dirty="0"/>
              <a:t>的</a:t>
            </a:r>
            <a:r>
              <a:rPr lang="en-US" altLang="zh-CN" sz="1800" b="1" dirty="0"/>
              <a:t>TSN </a:t>
            </a:r>
            <a:r>
              <a:rPr lang="zh-CN" altLang="en-US" sz="1800" b="1" dirty="0"/>
              <a:t>交换</a:t>
            </a:r>
            <a:r>
              <a:rPr lang="en-US" altLang="zh-CN" sz="1800" b="1" dirty="0"/>
              <a:t>IP </a:t>
            </a:r>
            <a:r>
              <a:rPr lang="zh-CN" altLang="en-US" sz="1800" b="1" dirty="0"/>
              <a:t>开发与测试</a:t>
            </a:r>
            <a:endParaRPr lang="en-US" altLang="zh-CN" sz="1800" b="1" dirty="0"/>
          </a:p>
          <a:p>
            <a:pPr lvl="1">
              <a:buFont typeface="Arial" panose="020B0604020202020204" pitchFamily="34" charset="0"/>
              <a:buChar char="•"/>
            </a:pPr>
            <a:r>
              <a:rPr lang="zh-CN" altLang="en-US" sz="1600" dirty="0"/>
              <a:t>基于</a:t>
            </a:r>
            <a:r>
              <a:rPr lang="en-US" altLang="zh-CN" sz="1600" dirty="0"/>
              <a:t>VQSA</a:t>
            </a:r>
            <a:r>
              <a:rPr lang="zh-CN" altLang="en-US" sz="1600" dirty="0"/>
              <a:t>设计了</a:t>
            </a:r>
            <a:r>
              <a:rPr lang="en-US" altLang="zh-CN" sz="1600" dirty="0"/>
              <a:t>TSN</a:t>
            </a:r>
            <a:r>
              <a:rPr lang="zh-CN" altLang="en-US" sz="1600" dirty="0"/>
              <a:t>交换</a:t>
            </a:r>
            <a:r>
              <a:rPr lang="en-US" altLang="zh-CN" sz="1600" dirty="0"/>
              <a:t>IP</a:t>
            </a:r>
            <a:r>
              <a:rPr lang="zh-CN" altLang="en-US" sz="1600" dirty="0"/>
              <a:t>，作为后续</a:t>
            </a:r>
            <a:r>
              <a:rPr lang="zh-CN" altLang="en-US" sz="1600" b="1" dirty="0">
                <a:solidFill>
                  <a:srgbClr val="C00000"/>
                </a:solidFill>
              </a:rPr>
              <a:t>开发自主可控</a:t>
            </a:r>
            <a:r>
              <a:rPr lang="en-US" altLang="zh-CN" sz="1600" b="1" dirty="0">
                <a:solidFill>
                  <a:srgbClr val="C00000"/>
                </a:solidFill>
              </a:rPr>
              <a:t>TSN IP</a:t>
            </a:r>
            <a:r>
              <a:rPr lang="zh-CN" altLang="en-US" sz="1600" b="1" dirty="0">
                <a:solidFill>
                  <a:srgbClr val="C00000"/>
                </a:solidFill>
              </a:rPr>
              <a:t>的基础</a:t>
            </a:r>
            <a:r>
              <a:rPr lang="en-US" altLang="zh-CN" sz="1600" b="1" dirty="0">
                <a:solidFill>
                  <a:srgbClr val="C00000"/>
                </a:solidFill>
              </a:rPr>
              <a:t> </a:t>
            </a:r>
          </a:p>
          <a:p>
            <a:pPr lvl="1">
              <a:buFont typeface="Arial" panose="020B0604020202020204" pitchFamily="34" charset="0"/>
              <a:buChar char="•"/>
            </a:pPr>
            <a:r>
              <a:rPr lang="zh-CN" altLang="en-US" sz="1600" dirty="0"/>
              <a:t>使用</a:t>
            </a:r>
            <a:r>
              <a:rPr lang="en-US" altLang="zh-CN" sz="1600" dirty="0"/>
              <a:t>FPGA</a:t>
            </a:r>
            <a:r>
              <a:rPr lang="zh-CN" altLang="en-US" sz="1600" dirty="0"/>
              <a:t>实现</a:t>
            </a:r>
            <a:r>
              <a:rPr lang="en-US" altLang="zh-CN" sz="1600" dirty="0"/>
              <a:t>TSN</a:t>
            </a:r>
            <a:r>
              <a:rPr lang="zh-CN" altLang="en-US" sz="1600" dirty="0"/>
              <a:t>交换机功能搭建，构建测试网络拓扑及流量参数，</a:t>
            </a:r>
            <a:r>
              <a:rPr lang="zh-CN" altLang="en-US" sz="1600" b="1" dirty="0">
                <a:solidFill>
                  <a:srgbClr val="C00000"/>
                </a:solidFill>
              </a:rPr>
              <a:t>完整验证</a:t>
            </a:r>
            <a:r>
              <a:rPr lang="en-US" altLang="zh-CN" sz="1600" b="1" dirty="0">
                <a:solidFill>
                  <a:srgbClr val="C00000"/>
                </a:solidFill>
              </a:rPr>
              <a:t>VQSA</a:t>
            </a:r>
            <a:r>
              <a:rPr lang="zh-CN" altLang="en-US" sz="1600" b="1" dirty="0">
                <a:solidFill>
                  <a:srgbClr val="C00000"/>
                </a:solidFill>
              </a:rPr>
              <a:t>和</a:t>
            </a:r>
            <a:r>
              <a:rPr lang="en-US" altLang="zh-CN" sz="1600" b="1" dirty="0">
                <a:solidFill>
                  <a:srgbClr val="C00000"/>
                </a:solidFill>
              </a:rPr>
              <a:t>SORP</a:t>
            </a:r>
            <a:r>
              <a:rPr lang="zh-CN" altLang="en-US" sz="1600" b="1" dirty="0">
                <a:solidFill>
                  <a:srgbClr val="C00000"/>
                </a:solidFill>
              </a:rPr>
              <a:t>算法</a:t>
            </a:r>
          </a:p>
        </p:txBody>
      </p:sp>
      <p:sp>
        <p:nvSpPr>
          <p:cNvPr id="3" name="Title 2">
            <a:extLst>
              <a:ext uri="{FF2B5EF4-FFF2-40B4-BE49-F238E27FC236}">
                <a16:creationId xmlns:a16="http://schemas.microsoft.com/office/drawing/2014/main" id="{C166C545-AB0C-4111-8E61-B1620D6E4DEC}"/>
              </a:ext>
            </a:extLst>
          </p:cNvPr>
          <p:cNvSpPr>
            <a:spLocks noGrp="1"/>
          </p:cNvSpPr>
          <p:nvPr>
            <p:ph type="title"/>
          </p:nvPr>
        </p:nvSpPr>
        <p:spPr/>
        <p:txBody>
          <a:bodyPr>
            <a:normAutofit/>
          </a:bodyPr>
          <a:lstStyle/>
          <a:p>
            <a:r>
              <a:rPr lang="zh-CN" altLang="en-US" dirty="0"/>
              <a:t>总结</a:t>
            </a:r>
          </a:p>
        </p:txBody>
      </p:sp>
      <p:sp>
        <p:nvSpPr>
          <p:cNvPr id="4" name="灯片编号占位符 3">
            <a:extLst>
              <a:ext uri="{FF2B5EF4-FFF2-40B4-BE49-F238E27FC236}">
                <a16:creationId xmlns:a16="http://schemas.microsoft.com/office/drawing/2014/main" id="{A85BB7D4-B83F-43A4-B464-93512F7BB30C}"/>
              </a:ext>
            </a:extLst>
          </p:cNvPr>
          <p:cNvSpPr>
            <a:spLocks noGrp="1"/>
          </p:cNvSpPr>
          <p:nvPr>
            <p:ph type="sldNum" sz="quarter" idx="12"/>
          </p:nvPr>
        </p:nvSpPr>
        <p:spPr/>
        <p:txBody>
          <a:bodyPr/>
          <a:lstStyle/>
          <a:p>
            <a:fld id="{54BD5A17-3153-4A95-988E-B577C14000F1}" type="slidenum">
              <a:rPr lang="en-US" altLang="zh-CN" smtClean="0"/>
              <a:pPr/>
              <a:t>49</a:t>
            </a:fld>
            <a:endParaRPr lang="en-US" altLang="zh-CN" dirty="0"/>
          </a:p>
        </p:txBody>
      </p:sp>
    </p:spTree>
    <p:extLst>
      <p:ext uri="{BB962C8B-B14F-4D97-AF65-F5344CB8AC3E}">
        <p14:creationId xmlns:p14="http://schemas.microsoft.com/office/powerpoint/2010/main" val="30108961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 name="组合 60">
            <a:extLst>
              <a:ext uri="{FF2B5EF4-FFF2-40B4-BE49-F238E27FC236}">
                <a16:creationId xmlns:a16="http://schemas.microsoft.com/office/drawing/2014/main" id="{BED74400-C69E-47F3-92F3-571F44B84235}"/>
              </a:ext>
            </a:extLst>
          </p:cNvPr>
          <p:cNvGrpSpPr/>
          <p:nvPr/>
        </p:nvGrpSpPr>
        <p:grpSpPr>
          <a:xfrm>
            <a:off x="2360449" y="3979298"/>
            <a:ext cx="4215136" cy="2360317"/>
            <a:chOff x="4978795" y="4025064"/>
            <a:chExt cx="3783056" cy="2076297"/>
          </a:xfrm>
        </p:grpSpPr>
        <p:grpSp>
          <p:nvGrpSpPr>
            <p:cNvPr id="52" name="组合 51">
              <a:extLst>
                <a:ext uri="{FF2B5EF4-FFF2-40B4-BE49-F238E27FC236}">
                  <a16:creationId xmlns:a16="http://schemas.microsoft.com/office/drawing/2014/main" id="{64E371B6-657D-40F8-B976-9D210C18FC0F}"/>
                </a:ext>
              </a:extLst>
            </p:cNvPr>
            <p:cNvGrpSpPr/>
            <p:nvPr/>
          </p:nvGrpSpPr>
          <p:grpSpPr>
            <a:xfrm>
              <a:off x="4978795" y="4025064"/>
              <a:ext cx="3783056" cy="2076297"/>
              <a:chOff x="3329446" y="3701161"/>
              <a:chExt cx="4010138" cy="2286094"/>
            </a:xfrm>
          </p:grpSpPr>
          <p:grpSp>
            <p:nvGrpSpPr>
              <p:cNvPr id="53" name="组合 52">
                <a:extLst>
                  <a:ext uri="{FF2B5EF4-FFF2-40B4-BE49-F238E27FC236}">
                    <a16:creationId xmlns:a16="http://schemas.microsoft.com/office/drawing/2014/main" id="{D2E87E92-23FE-46DE-BA0F-90884F5600A0}"/>
                  </a:ext>
                </a:extLst>
              </p:cNvPr>
              <p:cNvGrpSpPr/>
              <p:nvPr/>
            </p:nvGrpSpPr>
            <p:grpSpPr>
              <a:xfrm>
                <a:off x="3329446" y="3701161"/>
                <a:ext cx="4010138" cy="2286094"/>
                <a:chOff x="5198886" y="3514716"/>
                <a:chExt cx="3697422" cy="2104316"/>
              </a:xfrm>
            </p:grpSpPr>
            <p:pic>
              <p:nvPicPr>
                <p:cNvPr id="55" name="图片 54">
                  <a:extLst>
                    <a:ext uri="{FF2B5EF4-FFF2-40B4-BE49-F238E27FC236}">
                      <a16:creationId xmlns:a16="http://schemas.microsoft.com/office/drawing/2014/main" id="{84D41785-92E2-42B8-8149-B010FE29EE0C}"/>
                    </a:ext>
                  </a:extLst>
                </p:cNvPr>
                <p:cNvPicPr>
                  <a:picLocks noChangeAspect="1"/>
                </p:cNvPicPr>
                <p:nvPr/>
              </p:nvPicPr>
              <p:blipFill rotWithShape="1">
                <a:blip r:embed="rId3"/>
                <a:srcRect t="24471"/>
                <a:stretch/>
              </p:blipFill>
              <p:spPr>
                <a:xfrm>
                  <a:off x="5198886" y="3514716"/>
                  <a:ext cx="3697422" cy="2104316"/>
                </a:xfrm>
                <a:prstGeom prst="rect">
                  <a:avLst/>
                </a:prstGeom>
              </p:spPr>
            </p:pic>
            <p:sp>
              <p:nvSpPr>
                <p:cNvPr id="56" name="矩形 55">
                  <a:extLst>
                    <a:ext uri="{FF2B5EF4-FFF2-40B4-BE49-F238E27FC236}">
                      <a16:creationId xmlns:a16="http://schemas.microsoft.com/office/drawing/2014/main" id="{FA670C57-C44A-446B-BB73-41020218A1C9}"/>
                    </a:ext>
                  </a:extLst>
                </p:cNvPr>
                <p:cNvSpPr/>
                <p:nvPr/>
              </p:nvSpPr>
              <p:spPr>
                <a:xfrm>
                  <a:off x="6160944" y="3965603"/>
                  <a:ext cx="1764401" cy="25152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solidFill>
                        <a:schemeClr val="tx1"/>
                      </a:solidFill>
                      <a:latin typeface="微软雅黑" panose="020B0503020204020204" pitchFamily="34" charset="-122"/>
                      <a:ea typeface="微软雅黑" panose="020B0503020204020204" pitchFamily="34" charset="-122"/>
                    </a:rPr>
                    <a:t>TSN</a:t>
                  </a:r>
                  <a:r>
                    <a:rPr lang="zh-CN" altLang="en-US" sz="1200" b="1" dirty="0">
                      <a:solidFill>
                        <a:schemeClr val="tx1"/>
                      </a:solidFill>
                      <a:latin typeface="微软雅黑" panose="020B0503020204020204" pitchFamily="34" charset="-122"/>
                      <a:ea typeface="微软雅黑" panose="020B0503020204020204" pitchFamily="34" charset="-122"/>
                    </a:rPr>
                    <a:t>交换机</a:t>
                  </a:r>
                </a:p>
              </p:txBody>
            </p:sp>
          </p:grpSp>
          <p:sp>
            <p:nvSpPr>
              <p:cNvPr id="54" name="矩形 53">
                <a:extLst>
                  <a:ext uri="{FF2B5EF4-FFF2-40B4-BE49-F238E27FC236}">
                    <a16:creationId xmlns:a16="http://schemas.microsoft.com/office/drawing/2014/main" id="{417FBB0E-7882-46B1-9DC5-DC818028FBD1}"/>
                  </a:ext>
                </a:extLst>
              </p:cNvPr>
              <p:cNvSpPr/>
              <p:nvPr/>
            </p:nvSpPr>
            <p:spPr>
              <a:xfrm>
                <a:off x="4349713" y="4424361"/>
                <a:ext cx="1982135" cy="3319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微软雅黑" panose="020B0503020204020204" pitchFamily="34" charset="-122"/>
                    <a:ea typeface="微软雅黑" panose="020B0503020204020204" pitchFamily="34" charset="-122"/>
                  </a:rPr>
                  <a:t>基础：</a:t>
                </a:r>
                <a:r>
                  <a:rPr lang="zh-CN" altLang="en-US" sz="1600" dirty="0">
                    <a:solidFill>
                      <a:srgbClr val="C00000"/>
                    </a:solidFill>
                    <a:latin typeface="微软雅黑" panose="020B0503020204020204" pitchFamily="34" charset="-122"/>
                    <a:ea typeface="微软雅黑" panose="020B0503020204020204" pitchFamily="34" charset="-122"/>
                  </a:rPr>
                  <a:t>数据交换架构</a:t>
                </a:r>
              </a:p>
            </p:txBody>
          </p:sp>
        </p:grpSp>
        <p:sp>
          <p:nvSpPr>
            <p:cNvPr id="60" name="矩形 59">
              <a:extLst>
                <a:ext uri="{FF2B5EF4-FFF2-40B4-BE49-F238E27FC236}">
                  <a16:creationId xmlns:a16="http://schemas.microsoft.com/office/drawing/2014/main" id="{3802613A-1B17-43FB-8817-4578A59E28ED}"/>
                </a:ext>
              </a:extLst>
            </p:cNvPr>
            <p:cNvSpPr/>
            <p:nvPr/>
          </p:nvSpPr>
          <p:spPr>
            <a:xfrm>
              <a:off x="6351417" y="4114800"/>
              <a:ext cx="1028700" cy="1769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chemeClr val="tx1"/>
                  </a:solidFill>
                  <a:latin typeface="微软雅黑" panose="020B0503020204020204" pitchFamily="34" charset="-122"/>
                  <a:ea typeface="微软雅黑" panose="020B0503020204020204" pitchFamily="34" charset="-122"/>
                </a:rPr>
                <a:t>数据发送</a:t>
              </a:r>
            </a:p>
          </p:txBody>
        </p:sp>
      </p:grpSp>
      <p:cxnSp>
        <p:nvCxnSpPr>
          <p:cNvPr id="122" name="直接箭头连接符 121">
            <a:extLst>
              <a:ext uri="{FF2B5EF4-FFF2-40B4-BE49-F238E27FC236}">
                <a16:creationId xmlns:a16="http://schemas.microsoft.com/office/drawing/2014/main" id="{31D16628-B0C3-4DE8-A82B-C1D93F8F67E1}"/>
              </a:ext>
            </a:extLst>
          </p:cNvPr>
          <p:cNvCxnSpPr>
            <a:cxnSpLocks/>
          </p:cNvCxnSpPr>
          <p:nvPr/>
        </p:nvCxnSpPr>
        <p:spPr>
          <a:xfrm>
            <a:off x="2979142" y="2997766"/>
            <a:ext cx="326646" cy="0"/>
          </a:xfrm>
          <a:prstGeom prst="straightConnector1">
            <a:avLst/>
          </a:prstGeom>
          <a:ln w="28575">
            <a:solidFill>
              <a:schemeClr val="accent1">
                <a:lumMod val="60000"/>
                <a:lumOff val="4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 name="标题 2">
            <a:extLst>
              <a:ext uri="{FF2B5EF4-FFF2-40B4-BE49-F238E27FC236}">
                <a16:creationId xmlns:a16="http://schemas.microsoft.com/office/drawing/2014/main" id="{B8150CB4-C643-40C0-94BC-A7F254BADF58}"/>
              </a:ext>
            </a:extLst>
          </p:cNvPr>
          <p:cNvSpPr>
            <a:spLocks noGrp="1"/>
          </p:cNvSpPr>
          <p:nvPr>
            <p:ph type="title"/>
          </p:nvPr>
        </p:nvSpPr>
        <p:spPr/>
        <p:txBody>
          <a:bodyPr/>
          <a:lstStyle/>
          <a:p>
            <a:r>
              <a:rPr lang="zh-CN" altLang="en-US" dirty="0"/>
              <a:t>研究背景</a:t>
            </a:r>
          </a:p>
        </p:txBody>
      </p:sp>
      <p:sp>
        <p:nvSpPr>
          <p:cNvPr id="18" name="文本框 17">
            <a:extLst>
              <a:ext uri="{FF2B5EF4-FFF2-40B4-BE49-F238E27FC236}">
                <a16:creationId xmlns:a16="http://schemas.microsoft.com/office/drawing/2014/main" id="{F7D87797-D80C-48BC-8D73-B7957006FA90}"/>
              </a:ext>
            </a:extLst>
          </p:cNvPr>
          <p:cNvSpPr txBox="1"/>
          <p:nvPr/>
        </p:nvSpPr>
        <p:spPr>
          <a:xfrm>
            <a:off x="449128" y="1712768"/>
            <a:ext cx="877163" cy="369332"/>
          </a:xfrm>
          <a:prstGeom prst="rect">
            <a:avLst/>
          </a:prstGeom>
          <a:noFill/>
        </p:spPr>
        <p:txBody>
          <a:bodyPr wrap="non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表示层</a:t>
            </a:r>
          </a:p>
        </p:txBody>
      </p:sp>
      <p:sp>
        <p:nvSpPr>
          <p:cNvPr id="29" name="Rectangle 15">
            <a:extLst>
              <a:ext uri="{FF2B5EF4-FFF2-40B4-BE49-F238E27FC236}">
                <a16:creationId xmlns:a16="http://schemas.microsoft.com/office/drawing/2014/main" id="{5A02A398-E7F7-425F-BC34-83537CFE8C93}"/>
              </a:ext>
            </a:extLst>
          </p:cNvPr>
          <p:cNvSpPr/>
          <p:nvPr/>
        </p:nvSpPr>
        <p:spPr>
          <a:xfrm>
            <a:off x="998618" y="1554113"/>
            <a:ext cx="1330814" cy="369332"/>
          </a:xfrm>
          <a:prstGeom prst="rect">
            <a:avLst/>
          </a:prstGeom>
        </p:spPr>
        <p:txBody>
          <a:bodyPr wrap="none">
            <a:spAutoFit/>
          </a:bodyPr>
          <a:lstStyle/>
          <a:p>
            <a:r>
              <a:rPr lang="en-US" altLang="zh-CN" dirty="0">
                <a:ln w="0"/>
                <a:latin typeface="微软雅黑" panose="020B0503020204020204" pitchFamily="34" charset="-122"/>
                <a:ea typeface="微软雅黑" panose="020B0503020204020204" pitchFamily="34" charset="-122"/>
              </a:rPr>
              <a:t>TSN</a:t>
            </a:r>
            <a:r>
              <a:rPr lang="zh-CN" altLang="en-US" dirty="0">
                <a:ln w="0"/>
                <a:latin typeface="微软雅黑" panose="020B0503020204020204" pitchFamily="34" charset="-122"/>
                <a:ea typeface="微软雅黑" panose="020B0503020204020204" pitchFamily="34" charset="-122"/>
              </a:rPr>
              <a:t>协议簇</a:t>
            </a:r>
          </a:p>
        </p:txBody>
      </p:sp>
      <p:sp>
        <p:nvSpPr>
          <p:cNvPr id="30" name="Rectangle: Rounded Corners 16">
            <a:extLst>
              <a:ext uri="{FF2B5EF4-FFF2-40B4-BE49-F238E27FC236}">
                <a16:creationId xmlns:a16="http://schemas.microsoft.com/office/drawing/2014/main" id="{CCBDF1E9-F330-4CDB-AE1A-636E31583DCC}"/>
              </a:ext>
            </a:extLst>
          </p:cNvPr>
          <p:cNvSpPr/>
          <p:nvPr/>
        </p:nvSpPr>
        <p:spPr>
          <a:xfrm>
            <a:off x="506995" y="2324844"/>
            <a:ext cx="2371096" cy="655206"/>
          </a:xfrm>
          <a:prstGeom prst="round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1200" b="1" dirty="0">
                <a:solidFill>
                  <a:srgbClr val="000000"/>
                </a:solidFill>
                <a:latin typeface="微软雅黑" panose="020B0503020204020204" pitchFamily="34" charset="-122"/>
                <a:ea typeface="微软雅黑" panose="020B0503020204020204" pitchFamily="34" charset="-122"/>
              </a:rPr>
              <a:t>有界低延迟</a:t>
            </a:r>
            <a:endParaRPr lang="en-US" altLang="zh-CN" sz="1200" b="1" dirty="0">
              <a:solidFill>
                <a:srgbClr val="000000"/>
              </a:solidFill>
              <a:latin typeface="微软雅黑" panose="020B0503020204020204" pitchFamily="34" charset="-122"/>
              <a:ea typeface="微软雅黑" panose="020B0503020204020204" pitchFamily="34" charset="-122"/>
            </a:endParaRPr>
          </a:p>
          <a:p>
            <a:pPr lvl="0" algn="ctr"/>
            <a:r>
              <a:rPr lang="en-US" altLang="zh-CN" sz="1050" b="1" dirty="0">
                <a:solidFill>
                  <a:srgbClr val="000000"/>
                </a:solidFill>
                <a:latin typeface="微软雅黑" panose="020B0503020204020204" pitchFamily="34" charset="-122"/>
                <a:ea typeface="微软雅黑" panose="020B0503020204020204" pitchFamily="34" charset="-122"/>
              </a:rPr>
              <a:t>IEEE 802.1Qbv </a:t>
            </a:r>
            <a:r>
              <a:rPr lang="zh-CN" altLang="zh-CN" sz="1050" b="1" dirty="0">
                <a:solidFill>
                  <a:srgbClr val="000000"/>
                </a:solidFill>
                <a:latin typeface="微软雅黑" panose="020B0503020204020204" pitchFamily="34" charset="-122"/>
                <a:ea typeface="微软雅黑" panose="020B0503020204020204" pitchFamily="34" charset="-122"/>
              </a:rPr>
              <a:t>流量增强调度</a:t>
            </a:r>
            <a:endParaRPr lang="en-US" altLang="zh-CN" sz="1050" b="1" dirty="0">
              <a:solidFill>
                <a:srgbClr val="000000"/>
              </a:solidFill>
              <a:latin typeface="微软雅黑" panose="020B0503020204020204" pitchFamily="34" charset="-122"/>
              <a:ea typeface="微软雅黑" panose="020B0503020204020204" pitchFamily="34" charset="-122"/>
            </a:endParaRPr>
          </a:p>
          <a:p>
            <a:pPr lvl="0" algn="ctr"/>
            <a:r>
              <a:rPr lang="en-US" altLang="zh-CN" sz="1050" dirty="0">
                <a:solidFill>
                  <a:srgbClr val="000000"/>
                </a:solidFill>
                <a:latin typeface="微软雅黑" panose="020B0503020204020204" pitchFamily="34" charset="-122"/>
                <a:ea typeface="微软雅黑" panose="020B0503020204020204" pitchFamily="34" charset="-122"/>
              </a:rPr>
              <a:t>IEEE 802.1Qch </a:t>
            </a:r>
            <a:r>
              <a:rPr lang="zh-CN" altLang="zh-CN" sz="1050" dirty="0">
                <a:solidFill>
                  <a:srgbClr val="000000"/>
                </a:solidFill>
                <a:latin typeface="微软雅黑" panose="020B0503020204020204" pitchFamily="34" charset="-122"/>
                <a:ea typeface="微软雅黑" panose="020B0503020204020204" pitchFamily="34" charset="-122"/>
              </a:rPr>
              <a:t>循环队列转发</a:t>
            </a:r>
            <a:endParaRPr lang="en-US" altLang="zh-CN" sz="1050" dirty="0">
              <a:solidFill>
                <a:srgbClr val="000000"/>
              </a:solidFill>
              <a:latin typeface="微软雅黑" panose="020B0503020204020204" pitchFamily="34" charset="-122"/>
              <a:ea typeface="微软雅黑" panose="020B0503020204020204" pitchFamily="34" charset="-122"/>
            </a:endParaRPr>
          </a:p>
          <a:p>
            <a:pPr lvl="0" algn="ctr"/>
            <a:r>
              <a:rPr lang="en-US" altLang="zh-CN" sz="1050" dirty="0">
                <a:solidFill>
                  <a:srgbClr val="000000"/>
                </a:solidFill>
                <a:latin typeface="微软雅黑" panose="020B0503020204020204" pitchFamily="34" charset="-122"/>
                <a:ea typeface="微软雅黑" panose="020B0503020204020204" pitchFamily="34" charset="-122"/>
              </a:rPr>
              <a:t>…</a:t>
            </a:r>
          </a:p>
        </p:txBody>
      </p:sp>
      <p:sp>
        <p:nvSpPr>
          <p:cNvPr id="31" name="Rectangle: Rounded Corners 17">
            <a:extLst>
              <a:ext uri="{FF2B5EF4-FFF2-40B4-BE49-F238E27FC236}">
                <a16:creationId xmlns:a16="http://schemas.microsoft.com/office/drawing/2014/main" id="{FDCAEF6E-605B-49E0-8EF5-C766F3D66275}"/>
              </a:ext>
            </a:extLst>
          </p:cNvPr>
          <p:cNvSpPr/>
          <p:nvPr/>
        </p:nvSpPr>
        <p:spPr>
          <a:xfrm>
            <a:off x="506995" y="1927138"/>
            <a:ext cx="2371096" cy="377681"/>
          </a:xfrm>
          <a:prstGeom prst="round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1200" b="1" dirty="0">
                <a:solidFill>
                  <a:srgbClr val="000000"/>
                </a:solidFill>
                <a:latin typeface="微软雅黑" panose="020B0503020204020204" pitchFamily="34" charset="-122"/>
                <a:ea typeface="微软雅黑" panose="020B0503020204020204" pitchFamily="34" charset="-122"/>
              </a:rPr>
              <a:t>时钟同步</a:t>
            </a:r>
            <a:br>
              <a:rPr lang="en-US" altLang="zh-CN" sz="1100" dirty="0">
                <a:solidFill>
                  <a:srgbClr val="000000"/>
                </a:solidFill>
                <a:latin typeface="微软雅黑" panose="020B0503020204020204" pitchFamily="34" charset="-122"/>
                <a:ea typeface="微软雅黑" panose="020B0503020204020204" pitchFamily="34" charset="-122"/>
              </a:rPr>
            </a:br>
            <a:r>
              <a:rPr lang="zh-CN" altLang="en-US" sz="1050" dirty="0">
                <a:solidFill>
                  <a:srgbClr val="000000"/>
                </a:solidFill>
                <a:latin typeface="微软雅黑" panose="020B0503020204020204" pitchFamily="34" charset="-122"/>
                <a:ea typeface="微软雅黑" panose="020B0503020204020204" pitchFamily="34" charset="-122"/>
              </a:rPr>
              <a:t> </a:t>
            </a:r>
            <a:r>
              <a:rPr lang="en-US" altLang="en-US" sz="1050" b="1" dirty="0">
                <a:solidFill>
                  <a:srgbClr val="000000"/>
                </a:solidFill>
                <a:latin typeface="微软雅黑" panose="020B0503020204020204" pitchFamily="34" charset="-122"/>
                <a:ea typeface="微软雅黑" panose="020B0503020204020204" pitchFamily="34" charset="-122"/>
              </a:rPr>
              <a:t>IEEE 802.1AS </a:t>
            </a:r>
            <a:r>
              <a:rPr lang="zh-CN" altLang="en-US" sz="1050" b="1" dirty="0">
                <a:solidFill>
                  <a:srgbClr val="000000"/>
                </a:solidFill>
                <a:latin typeface="微软雅黑" panose="020B0503020204020204" pitchFamily="34" charset="-122"/>
                <a:ea typeface="微软雅黑" panose="020B0503020204020204" pitchFamily="34" charset="-122"/>
              </a:rPr>
              <a:t>定时与同步</a:t>
            </a:r>
          </a:p>
        </p:txBody>
      </p:sp>
      <p:sp>
        <p:nvSpPr>
          <p:cNvPr id="32" name="Rectangle: Rounded Corners 18">
            <a:extLst>
              <a:ext uri="{FF2B5EF4-FFF2-40B4-BE49-F238E27FC236}">
                <a16:creationId xmlns:a16="http://schemas.microsoft.com/office/drawing/2014/main" id="{21C0D762-4706-4789-9310-4B7888E64C6F}"/>
              </a:ext>
            </a:extLst>
          </p:cNvPr>
          <p:cNvSpPr/>
          <p:nvPr/>
        </p:nvSpPr>
        <p:spPr>
          <a:xfrm>
            <a:off x="506995" y="3584743"/>
            <a:ext cx="2371096" cy="543040"/>
          </a:xfrm>
          <a:prstGeom prst="round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1200" b="1" dirty="0">
                <a:solidFill>
                  <a:srgbClr val="000000"/>
                </a:solidFill>
                <a:latin typeface="微软雅黑" panose="020B0503020204020204" pitchFamily="34" charset="-122"/>
                <a:ea typeface="微软雅黑" panose="020B0503020204020204" pitchFamily="34" charset="-122"/>
              </a:rPr>
              <a:t>资源控制和</a:t>
            </a:r>
            <a:r>
              <a:rPr lang="en-US" altLang="zh-CN" sz="1200" b="1" dirty="0">
                <a:solidFill>
                  <a:srgbClr val="000000"/>
                </a:solidFill>
                <a:latin typeface="微软雅黑" panose="020B0503020204020204" pitchFamily="34" charset="-122"/>
                <a:ea typeface="微软雅黑" panose="020B0503020204020204" pitchFamily="34" charset="-122"/>
              </a:rPr>
              <a:t>API</a:t>
            </a:r>
          </a:p>
          <a:p>
            <a:pPr algn="ctr"/>
            <a:r>
              <a:rPr lang="en-US" altLang="zh-CN" sz="1100" dirty="0">
                <a:solidFill>
                  <a:srgbClr val="000000"/>
                </a:solidFill>
                <a:latin typeface="微软雅黑" panose="020B0503020204020204" pitchFamily="34" charset="-122"/>
                <a:ea typeface="微软雅黑" panose="020B0503020204020204" pitchFamily="34" charset="-122"/>
              </a:rPr>
              <a:t>IEEE 802.1Qat</a:t>
            </a:r>
            <a:r>
              <a:rPr lang="zh-CN" altLang="en-US" sz="1100" dirty="0">
                <a:solidFill>
                  <a:srgbClr val="000000"/>
                </a:solidFill>
                <a:latin typeface="微软雅黑" panose="020B0503020204020204" pitchFamily="34" charset="-122"/>
                <a:ea typeface="微软雅黑" panose="020B0503020204020204" pitchFamily="34" charset="-122"/>
              </a:rPr>
              <a:t>流量预留协议</a:t>
            </a:r>
            <a:endParaRPr lang="en-US" altLang="zh-CN" sz="1100" dirty="0">
              <a:solidFill>
                <a:srgbClr val="000000"/>
              </a:solidFill>
              <a:latin typeface="微软雅黑" panose="020B0503020204020204" pitchFamily="34" charset="-122"/>
              <a:ea typeface="微软雅黑" panose="020B0503020204020204" pitchFamily="34" charset="-122"/>
            </a:endParaRPr>
          </a:p>
          <a:p>
            <a:pPr algn="ctr"/>
            <a:r>
              <a:rPr lang="en-US" altLang="zh-CN" sz="1100" dirty="0">
                <a:solidFill>
                  <a:srgbClr val="000000"/>
                </a:solidFill>
                <a:latin typeface="微软雅黑" panose="020B0503020204020204" pitchFamily="34" charset="-122"/>
                <a:ea typeface="微软雅黑" panose="020B0503020204020204" pitchFamily="34" charset="-122"/>
              </a:rPr>
              <a:t>…</a:t>
            </a:r>
            <a:endParaRPr lang="zh-CN" altLang="en-US" sz="1100" dirty="0">
              <a:solidFill>
                <a:srgbClr val="000000"/>
              </a:solidFill>
              <a:latin typeface="微软雅黑" panose="020B0503020204020204" pitchFamily="34" charset="-122"/>
              <a:ea typeface="微软雅黑" panose="020B0503020204020204" pitchFamily="34" charset="-122"/>
            </a:endParaRPr>
          </a:p>
        </p:txBody>
      </p:sp>
      <p:sp>
        <p:nvSpPr>
          <p:cNvPr id="33" name="Rectangle: Rounded Corners 19">
            <a:extLst>
              <a:ext uri="{FF2B5EF4-FFF2-40B4-BE49-F238E27FC236}">
                <a16:creationId xmlns:a16="http://schemas.microsoft.com/office/drawing/2014/main" id="{7BB78824-1355-48B3-A24C-6DC649C6420A}"/>
              </a:ext>
            </a:extLst>
          </p:cNvPr>
          <p:cNvSpPr/>
          <p:nvPr/>
        </p:nvSpPr>
        <p:spPr>
          <a:xfrm>
            <a:off x="506995" y="2990459"/>
            <a:ext cx="2371096" cy="591313"/>
          </a:xfrm>
          <a:prstGeom prst="round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1200" b="1" dirty="0">
                <a:solidFill>
                  <a:srgbClr val="000000"/>
                </a:solidFill>
                <a:latin typeface="微软雅黑" panose="020B0503020204020204" pitchFamily="34" charset="-122"/>
                <a:ea typeface="微软雅黑" panose="020B0503020204020204" pitchFamily="34" charset="-122"/>
              </a:rPr>
              <a:t>超可靠性</a:t>
            </a:r>
            <a:endParaRPr lang="en-US" altLang="zh-CN" sz="1200" b="1" dirty="0">
              <a:solidFill>
                <a:srgbClr val="000000"/>
              </a:solidFill>
              <a:latin typeface="微软雅黑" panose="020B0503020204020204" pitchFamily="34" charset="-122"/>
              <a:ea typeface="微软雅黑" panose="020B0503020204020204" pitchFamily="34" charset="-122"/>
            </a:endParaRPr>
          </a:p>
          <a:p>
            <a:pPr lvl="0" algn="ctr"/>
            <a:r>
              <a:rPr lang="en-US" altLang="zh-CN" sz="1050" b="1" dirty="0">
                <a:solidFill>
                  <a:srgbClr val="000000"/>
                </a:solidFill>
                <a:latin typeface="微软雅黑" panose="020B0503020204020204" pitchFamily="34" charset="-122"/>
                <a:ea typeface="微软雅黑" panose="020B0503020204020204" pitchFamily="34" charset="-122"/>
              </a:rPr>
              <a:t>IEEE 802.1Qci </a:t>
            </a:r>
            <a:r>
              <a:rPr lang="zh-CN" altLang="en-US" sz="1050" b="1" dirty="0">
                <a:solidFill>
                  <a:srgbClr val="000000"/>
                </a:solidFill>
                <a:latin typeface="微软雅黑" panose="020B0503020204020204" pitchFamily="34" charset="-122"/>
                <a:ea typeface="微软雅黑" panose="020B0503020204020204" pitchFamily="34" charset="-122"/>
              </a:rPr>
              <a:t>流量过滤和监控</a:t>
            </a:r>
            <a:endParaRPr lang="en-US" altLang="zh-CN" sz="1050" b="1" dirty="0">
              <a:solidFill>
                <a:srgbClr val="000000"/>
              </a:solidFill>
              <a:latin typeface="微软雅黑" panose="020B0503020204020204" pitchFamily="34" charset="-122"/>
              <a:ea typeface="微软雅黑" panose="020B0503020204020204" pitchFamily="34" charset="-122"/>
            </a:endParaRPr>
          </a:p>
          <a:p>
            <a:pPr algn="ctr"/>
            <a:r>
              <a:rPr lang="en-US" altLang="zh-CN" sz="1050" dirty="0">
                <a:solidFill>
                  <a:srgbClr val="000000"/>
                </a:solidFill>
                <a:latin typeface="微软雅黑" panose="020B0503020204020204" pitchFamily="34" charset="-122"/>
                <a:ea typeface="微软雅黑" panose="020B0503020204020204" pitchFamily="34" charset="-122"/>
              </a:rPr>
              <a:t>IEEE 802.1CB </a:t>
            </a:r>
            <a:r>
              <a:rPr lang="zh-CN" altLang="en-US" sz="1050" dirty="0">
                <a:solidFill>
                  <a:srgbClr val="000000"/>
                </a:solidFill>
                <a:latin typeface="微软雅黑" panose="020B0503020204020204" pitchFamily="34" charset="-122"/>
                <a:ea typeface="微软雅黑" panose="020B0503020204020204" pitchFamily="34" charset="-122"/>
              </a:rPr>
              <a:t>帧复制和消除</a:t>
            </a:r>
            <a:endParaRPr lang="en-US" altLang="zh-CN" sz="1050" dirty="0">
              <a:solidFill>
                <a:srgbClr val="000000"/>
              </a:solidFill>
              <a:latin typeface="微软雅黑" panose="020B0503020204020204" pitchFamily="34" charset="-122"/>
              <a:ea typeface="微软雅黑" panose="020B0503020204020204" pitchFamily="34" charset="-122"/>
            </a:endParaRPr>
          </a:p>
          <a:p>
            <a:pPr lvl="0" algn="ctr"/>
            <a:r>
              <a:rPr lang="en-US" altLang="zh-CN" sz="1050" b="1" dirty="0">
                <a:solidFill>
                  <a:srgbClr val="000000"/>
                </a:solidFill>
                <a:latin typeface="微软雅黑" panose="020B0503020204020204" pitchFamily="34" charset="-122"/>
                <a:ea typeface="微软雅黑" panose="020B0503020204020204" pitchFamily="34" charset="-122"/>
              </a:rPr>
              <a:t>…</a:t>
            </a:r>
          </a:p>
        </p:txBody>
      </p:sp>
      <p:pic>
        <p:nvPicPr>
          <p:cNvPr id="45" name="图片 44">
            <a:extLst>
              <a:ext uri="{FF2B5EF4-FFF2-40B4-BE49-F238E27FC236}">
                <a16:creationId xmlns:a16="http://schemas.microsoft.com/office/drawing/2014/main" id="{36DA9D9E-6732-453E-8B77-1E0C986B7439}"/>
              </a:ext>
            </a:extLst>
          </p:cNvPr>
          <p:cNvPicPr>
            <a:picLocks noChangeAspect="1"/>
          </p:cNvPicPr>
          <p:nvPr/>
        </p:nvPicPr>
        <p:blipFill>
          <a:blip r:embed="rId4"/>
          <a:stretch>
            <a:fillRect/>
          </a:stretch>
        </p:blipFill>
        <p:spPr>
          <a:xfrm>
            <a:off x="3391693" y="1947024"/>
            <a:ext cx="2606026" cy="2201079"/>
          </a:xfrm>
          <a:prstGeom prst="rect">
            <a:avLst/>
          </a:prstGeom>
        </p:spPr>
      </p:pic>
      <p:sp>
        <p:nvSpPr>
          <p:cNvPr id="49" name="矩形 48">
            <a:extLst>
              <a:ext uri="{FF2B5EF4-FFF2-40B4-BE49-F238E27FC236}">
                <a16:creationId xmlns:a16="http://schemas.microsoft.com/office/drawing/2014/main" id="{4A4A9D21-5DC3-41E9-8D0A-7F55E6033468}"/>
              </a:ext>
            </a:extLst>
          </p:cNvPr>
          <p:cNvSpPr/>
          <p:nvPr/>
        </p:nvSpPr>
        <p:spPr>
          <a:xfrm>
            <a:off x="2979142" y="1562271"/>
            <a:ext cx="3477234" cy="369332"/>
          </a:xfrm>
          <a:prstGeom prst="rect">
            <a:avLst/>
          </a:prstGeom>
        </p:spPr>
        <p:txBody>
          <a:bodyPr wrap="none">
            <a:spAutoFit/>
          </a:bodyPr>
          <a:lstStyle/>
          <a:p>
            <a:r>
              <a:rPr lang="en-US" altLang="zh-CN" dirty="0">
                <a:ln w="0"/>
                <a:solidFill>
                  <a:srgbClr val="C00000"/>
                </a:solidFill>
                <a:latin typeface="微软雅黑" panose="020B0503020204020204" pitchFamily="34" charset="-122"/>
                <a:ea typeface="微软雅黑" panose="020B0503020204020204" pitchFamily="34" charset="-122"/>
              </a:rPr>
              <a:t>TSN </a:t>
            </a:r>
            <a:r>
              <a:rPr lang="zh-CN" altLang="en-US" dirty="0">
                <a:ln w="0"/>
                <a:solidFill>
                  <a:srgbClr val="C00000"/>
                </a:solidFill>
                <a:latin typeface="微软雅黑" panose="020B0503020204020204" pitchFamily="34" charset="-122"/>
                <a:ea typeface="微软雅黑" panose="020B0503020204020204" pitchFamily="34" charset="-122"/>
              </a:rPr>
              <a:t>实现确定性传输的关键机制</a:t>
            </a:r>
            <a:endParaRPr lang="en-US" altLang="zh-CN" dirty="0">
              <a:ln w="0"/>
              <a:solidFill>
                <a:srgbClr val="C00000"/>
              </a:solidFill>
              <a:latin typeface="微软雅黑" panose="020B0503020204020204" pitchFamily="34" charset="-122"/>
              <a:ea typeface="微软雅黑" panose="020B0503020204020204" pitchFamily="34" charset="-122"/>
            </a:endParaRPr>
          </a:p>
        </p:txBody>
      </p:sp>
      <p:sp>
        <p:nvSpPr>
          <p:cNvPr id="80" name="矩形 79">
            <a:extLst>
              <a:ext uri="{FF2B5EF4-FFF2-40B4-BE49-F238E27FC236}">
                <a16:creationId xmlns:a16="http://schemas.microsoft.com/office/drawing/2014/main" id="{B4749BDE-A4A8-4872-A95E-E5A4CB70B054}"/>
              </a:ext>
            </a:extLst>
          </p:cNvPr>
          <p:cNvSpPr/>
          <p:nvPr/>
        </p:nvSpPr>
        <p:spPr>
          <a:xfrm>
            <a:off x="7068197" y="2239167"/>
            <a:ext cx="1847841" cy="28616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latin typeface="微软雅黑" panose="020B0503020204020204" pitchFamily="34" charset="-122"/>
                <a:ea typeface="微软雅黑" panose="020B0503020204020204" pitchFamily="34" charset="-122"/>
              </a:rPr>
              <a:t>确定性传输调度算法</a:t>
            </a:r>
          </a:p>
        </p:txBody>
      </p:sp>
      <p:sp>
        <p:nvSpPr>
          <p:cNvPr id="81" name="矩形 80">
            <a:extLst>
              <a:ext uri="{FF2B5EF4-FFF2-40B4-BE49-F238E27FC236}">
                <a16:creationId xmlns:a16="http://schemas.microsoft.com/office/drawing/2014/main" id="{FD89A1A9-9060-49E7-AB1B-BF051A93AB0D}"/>
              </a:ext>
            </a:extLst>
          </p:cNvPr>
          <p:cNvSpPr/>
          <p:nvPr/>
        </p:nvSpPr>
        <p:spPr>
          <a:xfrm>
            <a:off x="7068197" y="2562495"/>
            <a:ext cx="1847841" cy="286164"/>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latin typeface="微软雅黑" panose="020B0503020204020204" pitchFamily="34" charset="-122"/>
                <a:ea typeface="微软雅黑" panose="020B0503020204020204" pitchFamily="34" charset="-122"/>
              </a:rPr>
              <a:t>基于信用整形算法</a:t>
            </a:r>
          </a:p>
        </p:txBody>
      </p:sp>
      <p:sp>
        <p:nvSpPr>
          <p:cNvPr id="82" name="矩形 81">
            <a:extLst>
              <a:ext uri="{FF2B5EF4-FFF2-40B4-BE49-F238E27FC236}">
                <a16:creationId xmlns:a16="http://schemas.microsoft.com/office/drawing/2014/main" id="{8E12A97E-FE98-4BF3-A4D3-63777D72F71D}"/>
              </a:ext>
            </a:extLst>
          </p:cNvPr>
          <p:cNvSpPr/>
          <p:nvPr/>
        </p:nvSpPr>
        <p:spPr>
          <a:xfrm>
            <a:off x="7068197" y="2883800"/>
            <a:ext cx="1847841" cy="286164"/>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latin typeface="微软雅黑" panose="020B0503020204020204" pitchFamily="34" charset="-122"/>
                <a:ea typeface="微软雅黑" panose="020B0503020204020204" pitchFamily="34" charset="-122"/>
              </a:rPr>
              <a:t>严格优先级算法</a:t>
            </a:r>
          </a:p>
        </p:txBody>
      </p:sp>
      <p:sp>
        <p:nvSpPr>
          <p:cNvPr id="83" name="文本框 82">
            <a:extLst>
              <a:ext uri="{FF2B5EF4-FFF2-40B4-BE49-F238E27FC236}">
                <a16:creationId xmlns:a16="http://schemas.microsoft.com/office/drawing/2014/main" id="{79A09C44-624C-4CEF-B15C-DE3CC12868B7}"/>
              </a:ext>
            </a:extLst>
          </p:cNvPr>
          <p:cNvSpPr txBox="1"/>
          <p:nvPr/>
        </p:nvSpPr>
        <p:spPr>
          <a:xfrm>
            <a:off x="6044929" y="2630992"/>
            <a:ext cx="902811" cy="307777"/>
          </a:xfrm>
          <a:prstGeom prst="rect">
            <a:avLst/>
          </a:prstGeom>
          <a:noFill/>
        </p:spPr>
        <p:txBody>
          <a:bodyPr wrap="none" rtlCol="0">
            <a:spAutoFit/>
          </a:bodyPr>
          <a:lstStyle/>
          <a:p>
            <a:r>
              <a:rPr lang="zh-CN" altLang="en-US" sz="1400" dirty="0">
                <a:latin typeface="微软雅黑" panose="020B0503020204020204" pitchFamily="34" charset="-122"/>
                <a:ea typeface="微软雅黑" panose="020B0503020204020204" pitchFamily="34" charset="-122"/>
              </a:rPr>
              <a:t>算法表达</a:t>
            </a:r>
          </a:p>
        </p:txBody>
      </p:sp>
      <p:cxnSp>
        <p:nvCxnSpPr>
          <p:cNvPr id="88" name="直接箭头连接符 87">
            <a:extLst>
              <a:ext uri="{FF2B5EF4-FFF2-40B4-BE49-F238E27FC236}">
                <a16:creationId xmlns:a16="http://schemas.microsoft.com/office/drawing/2014/main" id="{92830E26-5D24-4543-BD9A-223FFF7FC7CA}"/>
              </a:ext>
            </a:extLst>
          </p:cNvPr>
          <p:cNvCxnSpPr/>
          <p:nvPr/>
        </p:nvCxnSpPr>
        <p:spPr>
          <a:xfrm>
            <a:off x="6029689" y="3114166"/>
            <a:ext cx="866698" cy="0"/>
          </a:xfrm>
          <a:prstGeom prst="straightConnector1">
            <a:avLst/>
          </a:prstGeom>
          <a:ln w="28575">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0" name="直接箭头连接符 89">
            <a:extLst>
              <a:ext uri="{FF2B5EF4-FFF2-40B4-BE49-F238E27FC236}">
                <a16:creationId xmlns:a16="http://schemas.microsoft.com/office/drawing/2014/main" id="{5524E702-D4F5-4DBC-AA3F-B9E7A68E01C6}"/>
              </a:ext>
            </a:extLst>
          </p:cNvPr>
          <p:cNvCxnSpPr/>
          <p:nvPr/>
        </p:nvCxnSpPr>
        <p:spPr>
          <a:xfrm flipH="1">
            <a:off x="6013620" y="2947301"/>
            <a:ext cx="866698" cy="0"/>
          </a:xfrm>
          <a:prstGeom prst="straightConnector1">
            <a:avLst/>
          </a:prstGeom>
          <a:ln w="28575">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1" name="文本框 90">
            <a:extLst>
              <a:ext uri="{FF2B5EF4-FFF2-40B4-BE49-F238E27FC236}">
                <a16:creationId xmlns:a16="http://schemas.microsoft.com/office/drawing/2014/main" id="{16600A80-734A-49C5-BC44-CE31FA0B08E0}"/>
              </a:ext>
            </a:extLst>
          </p:cNvPr>
          <p:cNvSpPr txBox="1"/>
          <p:nvPr/>
        </p:nvSpPr>
        <p:spPr>
          <a:xfrm>
            <a:off x="6047037" y="3144190"/>
            <a:ext cx="902811" cy="307777"/>
          </a:xfrm>
          <a:prstGeom prst="rect">
            <a:avLst/>
          </a:prstGeom>
          <a:noFill/>
        </p:spPr>
        <p:txBody>
          <a:bodyPr wrap="none" rtlCol="0">
            <a:spAutoFit/>
          </a:bodyPr>
          <a:lstStyle/>
          <a:p>
            <a:r>
              <a:rPr lang="zh-CN" altLang="en-US" sz="1400" dirty="0">
                <a:latin typeface="微软雅黑" panose="020B0503020204020204" pitchFamily="34" charset="-122"/>
                <a:ea typeface="微软雅黑" panose="020B0503020204020204" pitchFamily="34" charset="-122"/>
              </a:rPr>
              <a:t>协议规范</a:t>
            </a:r>
          </a:p>
        </p:txBody>
      </p:sp>
      <p:cxnSp>
        <p:nvCxnSpPr>
          <p:cNvPr id="95" name="直接箭头连接符 94">
            <a:extLst>
              <a:ext uri="{FF2B5EF4-FFF2-40B4-BE49-F238E27FC236}">
                <a16:creationId xmlns:a16="http://schemas.microsoft.com/office/drawing/2014/main" id="{57340BD2-D48F-4FD8-BA0E-9E6CD8B328EE}"/>
              </a:ext>
            </a:extLst>
          </p:cNvPr>
          <p:cNvCxnSpPr>
            <a:cxnSpLocks/>
          </p:cNvCxnSpPr>
          <p:nvPr/>
        </p:nvCxnSpPr>
        <p:spPr>
          <a:xfrm flipH="1">
            <a:off x="6090673" y="3616672"/>
            <a:ext cx="1610005" cy="952940"/>
          </a:xfrm>
          <a:prstGeom prst="straightConnector1">
            <a:avLst/>
          </a:prstGeom>
          <a:ln w="28575">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6" name="直接箭头连接符 95">
            <a:extLst>
              <a:ext uri="{FF2B5EF4-FFF2-40B4-BE49-F238E27FC236}">
                <a16:creationId xmlns:a16="http://schemas.microsoft.com/office/drawing/2014/main" id="{3973ACAA-092B-42F6-9AEE-4A101032A42C}"/>
              </a:ext>
            </a:extLst>
          </p:cNvPr>
          <p:cNvCxnSpPr>
            <a:cxnSpLocks/>
          </p:cNvCxnSpPr>
          <p:nvPr/>
        </p:nvCxnSpPr>
        <p:spPr>
          <a:xfrm flipH="1">
            <a:off x="6331352" y="3727021"/>
            <a:ext cx="1577791" cy="906839"/>
          </a:xfrm>
          <a:prstGeom prst="straightConnector1">
            <a:avLst/>
          </a:prstGeom>
          <a:ln w="28575">
            <a:solidFill>
              <a:schemeClr val="accent1">
                <a:lumMod val="60000"/>
                <a:lumOff val="40000"/>
              </a:schemeClr>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105" name="文本框 104">
            <a:extLst>
              <a:ext uri="{FF2B5EF4-FFF2-40B4-BE49-F238E27FC236}">
                <a16:creationId xmlns:a16="http://schemas.microsoft.com/office/drawing/2014/main" id="{CCBAE7F8-E216-457E-A45E-58A7306D3B51}"/>
              </a:ext>
            </a:extLst>
          </p:cNvPr>
          <p:cNvSpPr txBox="1"/>
          <p:nvPr/>
        </p:nvSpPr>
        <p:spPr>
          <a:xfrm rot="19663856">
            <a:off x="6431296" y="3802622"/>
            <a:ext cx="902811" cy="307777"/>
          </a:xfrm>
          <a:prstGeom prst="rect">
            <a:avLst/>
          </a:prstGeom>
          <a:noFill/>
        </p:spPr>
        <p:txBody>
          <a:bodyPr wrap="none" rtlCol="0">
            <a:spAutoFit/>
          </a:bodyPr>
          <a:lstStyle/>
          <a:p>
            <a:r>
              <a:rPr lang="zh-CN" altLang="en-US" sz="1400" dirty="0">
                <a:latin typeface="微软雅黑" panose="020B0503020204020204" pitchFamily="34" charset="-122"/>
                <a:ea typeface="微软雅黑" panose="020B0503020204020204" pitchFamily="34" charset="-122"/>
              </a:rPr>
              <a:t>算法部署</a:t>
            </a:r>
          </a:p>
        </p:txBody>
      </p:sp>
      <p:sp>
        <p:nvSpPr>
          <p:cNvPr id="106" name="文本框 105">
            <a:extLst>
              <a:ext uri="{FF2B5EF4-FFF2-40B4-BE49-F238E27FC236}">
                <a16:creationId xmlns:a16="http://schemas.microsoft.com/office/drawing/2014/main" id="{E7A47B10-F1A1-4872-9719-65458C1EA2E7}"/>
              </a:ext>
            </a:extLst>
          </p:cNvPr>
          <p:cNvSpPr txBox="1"/>
          <p:nvPr/>
        </p:nvSpPr>
        <p:spPr>
          <a:xfrm rot="19397147">
            <a:off x="6690826" y="4213309"/>
            <a:ext cx="902811" cy="307777"/>
          </a:xfrm>
          <a:prstGeom prst="rect">
            <a:avLst/>
          </a:prstGeom>
          <a:noFill/>
        </p:spPr>
        <p:txBody>
          <a:bodyPr wrap="none" rtlCol="0">
            <a:spAutoFit/>
          </a:bodyPr>
          <a:lstStyle/>
          <a:p>
            <a:r>
              <a:rPr lang="zh-CN" altLang="en-US" sz="1400" dirty="0">
                <a:latin typeface="微软雅黑" panose="020B0503020204020204" pitchFamily="34" charset="-122"/>
                <a:ea typeface="微软雅黑" panose="020B0503020204020204" pitchFamily="34" charset="-122"/>
              </a:rPr>
              <a:t>架构支撑</a:t>
            </a:r>
          </a:p>
        </p:txBody>
      </p:sp>
      <p:sp>
        <p:nvSpPr>
          <p:cNvPr id="107" name="矩形 106">
            <a:extLst>
              <a:ext uri="{FF2B5EF4-FFF2-40B4-BE49-F238E27FC236}">
                <a16:creationId xmlns:a16="http://schemas.microsoft.com/office/drawing/2014/main" id="{CA786B7D-F055-4642-8AF4-67AACB36FF8A}"/>
              </a:ext>
            </a:extLst>
          </p:cNvPr>
          <p:cNvSpPr/>
          <p:nvPr/>
        </p:nvSpPr>
        <p:spPr>
          <a:xfrm>
            <a:off x="7454516" y="1849180"/>
            <a:ext cx="1107996" cy="369332"/>
          </a:xfrm>
          <a:prstGeom prst="rect">
            <a:avLst/>
          </a:prstGeom>
        </p:spPr>
        <p:txBody>
          <a:bodyPr wrap="none">
            <a:spAutoFit/>
          </a:bodyPr>
          <a:lstStyle/>
          <a:p>
            <a:r>
              <a:rPr lang="zh-CN" altLang="en-US" dirty="0">
                <a:ln w="0"/>
                <a:solidFill>
                  <a:srgbClr val="C00000"/>
                </a:solidFill>
                <a:latin typeface="微软雅黑" panose="020B0503020204020204" pitchFamily="34" charset="-122"/>
                <a:ea typeface="微软雅黑" panose="020B0503020204020204" pitchFamily="34" charset="-122"/>
              </a:rPr>
              <a:t>调度算法</a:t>
            </a:r>
            <a:endParaRPr lang="en-US" altLang="zh-CN" dirty="0">
              <a:ln w="0"/>
              <a:solidFill>
                <a:srgbClr val="C00000"/>
              </a:solidFill>
              <a:latin typeface="微软雅黑" panose="020B0503020204020204" pitchFamily="34" charset="-122"/>
              <a:ea typeface="微软雅黑" panose="020B0503020204020204" pitchFamily="34" charset="-122"/>
            </a:endParaRPr>
          </a:p>
        </p:txBody>
      </p:sp>
      <p:sp>
        <p:nvSpPr>
          <p:cNvPr id="108" name="矩形: 圆角 107">
            <a:extLst>
              <a:ext uri="{FF2B5EF4-FFF2-40B4-BE49-F238E27FC236}">
                <a16:creationId xmlns:a16="http://schemas.microsoft.com/office/drawing/2014/main" id="{10279D57-8FAD-4D73-8990-F9113E425E05}"/>
              </a:ext>
            </a:extLst>
          </p:cNvPr>
          <p:cNvSpPr/>
          <p:nvPr/>
        </p:nvSpPr>
        <p:spPr>
          <a:xfrm>
            <a:off x="661395" y="6210848"/>
            <a:ext cx="7821209" cy="435005"/>
          </a:xfrm>
          <a:prstGeom prst="roundRect">
            <a:avLst/>
          </a:prstGeom>
          <a:solidFill>
            <a:schemeClr val="bg2">
              <a:lumMod val="40000"/>
              <a:lumOff val="6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rgbClr val="C00000"/>
                </a:solidFill>
                <a:latin typeface="+mn-ea"/>
              </a:rPr>
              <a:t>TSN </a:t>
            </a:r>
            <a:r>
              <a:rPr lang="zh-CN" altLang="en-US" sz="1600" b="1" dirty="0">
                <a:solidFill>
                  <a:srgbClr val="C00000"/>
                </a:solidFill>
                <a:latin typeface="+mn-ea"/>
              </a:rPr>
              <a:t>数据交换架构、数据调度算法</a:t>
            </a:r>
            <a:r>
              <a:rPr lang="zh-CN" altLang="en-US" sz="1600" b="1" dirty="0">
                <a:solidFill>
                  <a:srgbClr val="002060"/>
                </a:solidFill>
                <a:latin typeface="+mn-ea"/>
              </a:rPr>
              <a:t>是</a:t>
            </a:r>
            <a:r>
              <a:rPr lang="en-US" altLang="zh-CN" sz="1600" b="1" dirty="0">
                <a:solidFill>
                  <a:srgbClr val="002060"/>
                </a:solidFill>
                <a:latin typeface="+mn-ea"/>
              </a:rPr>
              <a:t>TSN</a:t>
            </a:r>
            <a:r>
              <a:rPr lang="zh-CN" altLang="en-US" sz="1600" b="1" dirty="0">
                <a:solidFill>
                  <a:srgbClr val="002060"/>
                </a:solidFill>
                <a:latin typeface="+mn-ea"/>
              </a:rPr>
              <a:t>确定性传输的重要组成，具有重要研究意义</a:t>
            </a:r>
          </a:p>
        </p:txBody>
      </p:sp>
      <p:sp>
        <p:nvSpPr>
          <p:cNvPr id="115" name="矩形 114">
            <a:extLst>
              <a:ext uri="{FF2B5EF4-FFF2-40B4-BE49-F238E27FC236}">
                <a16:creationId xmlns:a16="http://schemas.microsoft.com/office/drawing/2014/main" id="{86194DEB-1031-4BE2-969C-DC49833F846D}"/>
              </a:ext>
            </a:extLst>
          </p:cNvPr>
          <p:cNvSpPr/>
          <p:nvPr/>
        </p:nvSpPr>
        <p:spPr>
          <a:xfrm>
            <a:off x="7085024" y="3211898"/>
            <a:ext cx="1847841" cy="28616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latin typeface="微软雅黑" panose="020B0503020204020204" pitchFamily="34" charset="-122"/>
                <a:ea typeface="微软雅黑" panose="020B0503020204020204" pitchFamily="34" charset="-122"/>
              </a:rPr>
              <a:t>其他</a:t>
            </a:r>
          </a:p>
        </p:txBody>
      </p:sp>
      <p:cxnSp>
        <p:nvCxnSpPr>
          <p:cNvPr id="131" name="直接箭头连接符 130">
            <a:extLst>
              <a:ext uri="{FF2B5EF4-FFF2-40B4-BE49-F238E27FC236}">
                <a16:creationId xmlns:a16="http://schemas.microsoft.com/office/drawing/2014/main" id="{00ECD79B-B06F-480D-BB40-E850015DFFE5}"/>
              </a:ext>
            </a:extLst>
          </p:cNvPr>
          <p:cNvCxnSpPr>
            <a:cxnSpLocks/>
          </p:cNvCxnSpPr>
          <p:nvPr/>
        </p:nvCxnSpPr>
        <p:spPr>
          <a:xfrm>
            <a:off x="2316736" y="4232195"/>
            <a:ext cx="905976" cy="406807"/>
          </a:xfrm>
          <a:prstGeom prst="straightConnector1">
            <a:avLst/>
          </a:prstGeom>
          <a:ln w="28575">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5" name="文本框 134">
            <a:extLst>
              <a:ext uri="{FF2B5EF4-FFF2-40B4-BE49-F238E27FC236}">
                <a16:creationId xmlns:a16="http://schemas.microsoft.com/office/drawing/2014/main" id="{FD3C3143-5B2A-4320-B851-BC084E508613}"/>
              </a:ext>
            </a:extLst>
          </p:cNvPr>
          <p:cNvSpPr txBox="1"/>
          <p:nvPr/>
        </p:nvSpPr>
        <p:spPr>
          <a:xfrm rot="1450681">
            <a:off x="2423703" y="4190023"/>
            <a:ext cx="909181" cy="307777"/>
          </a:xfrm>
          <a:prstGeom prst="rect">
            <a:avLst/>
          </a:prstGeom>
          <a:noFill/>
        </p:spPr>
        <p:txBody>
          <a:bodyPr wrap="square" rtlCol="0">
            <a:spAutoFit/>
          </a:bodyPr>
          <a:lstStyle/>
          <a:p>
            <a:r>
              <a:rPr lang="zh-CN" altLang="en-US" sz="1400" dirty="0">
                <a:latin typeface="微软雅黑" panose="020B0503020204020204" pitchFamily="34" charset="-122"/>
                <a:ea typeface="微软雅黑" panose="020B0503020204020204" pitchFamily="34" charset="-122"/>
              </a:rPr>
              <a:t>协议部署</a:t>
            </a:r>
          </a:p>
        </p:txBody>
      </p:sp>
      <p:sp>
        <p:nvSpPr>
          <p:cNvPr id="137" name="灯片编号占位符 136">
            <a:extLst>
              <a:ext uri="{FF2B5EF4-FFF2-40B4-BE49-F238E27FC236}">
                <a16:creationId xmlns:a16="http://schemas.microsoft.com/office/drawing/2014/main" id="{9D7F3385-1C0B-40F4-A671-8F730C4B01AF}"/>
              </a:ext>
            </a:extLst>
          </p:cNvPr>
          <p:cNvSpPr>
            <a:spLocks noGrp="1"/>
          </p:cNvSpPr>
          <p:nvPr>
            <p:ph type="sldNum" sz="quarter" idx="12"/>
          </p:nvPr>
        </p:nvSpPr>
        <p:spPr/>
        <p:txBody>
          <a:bodyPr/>
          <a:lstStyle/>
          <a:p>
            <a:fld id="{54BD5A17-3153-4A95-988E-B577C14000F1}" type="slidenum">
              <a:rPr lang="en-US" altLang="zh-CN" smtClean="0"/>
              <a:pPr/>
              <a:t>5</a:t>
            </a:fld>
            <a:endParaRPr lang="en-US" altLang="zh-CN" dirty="0"/>
          </a:p>
        </p:txBody>
      </p:sp>
    </p:spTree>
    <p:extLst>
      <p:ext uri="{BB962C8B-B14F-4D97-AF65-F5344CB8AC3E}">
        <p14:creationId xmlns:p14="http://schemas.microsoft.com/office/powerpoint/2010/main" val="171879684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4DD768F-64D5-4C95-A0E1-2BA845420AA6}"/>
              </a:ext>
            </a:extLst>
          </p:cNvPr>
          <p:cNvSpPr>
            <a:spLocks noGrp="1"/>
          </p:cNvSpPr>
          <p:nvPr>
            <p:ph sz="quarter" idx="10"/>
          </p:nvPr>
        </p:nvSpPr>
        <p:spPr/>
        <p:txBody>
          <a:bodyPr/>
          <a:lstStyle/>
          <a:p>
            <a:r>
              <a:rPr lang="zh-CN" altLang="en-US" dirty="0"/>
              <a:t>缓存组织和管理方法</a:t>
            </a:r>
            <a:endParaRPr lang="en-US" altLang="zh-CN" dirty="0"/>
          </a:p>
          <a:p>
            <a:r>
              <a:rPr lang="zh-CN" altLang="en-US" dirty="0"/>
              <a:t>扩展实现多项</a:t>
            </a:r>
            <a:r>
              <a:rPr lang="en-US" altLang="zh-CN" dirty="0"/>
              <a:t>TSN</a:t>
            </a:r>
            <a:r>
              <a:rPr lang="zh-CN" altLang="en-US" dirty="0"/>
              <a:t>协议</a:t>
            </a:r>
            <a:endParaRPr lang="en-US" altLang="zh-CN" dirty="0"/>
          </a:p>
          <a:p>
            <a:r>
              <a:rPr lang="zh-CN" altLang="en-US" dirty="0"/>
              <a:t>无线</a:t>
            </a:r>
            <a:r>
              <a:rPr lang="en-US" altLang="zh-CN" dirty="0"/>
              <a:t>TSN</a:t>
            </a:r>
            <a:r>
              <a:rPr lang="zh-CN" altLang="en-US" dirty="0"/>
              <a:t>技术的研究和实现</a:t>
            </a:r>
          </a:p>
        </p:txBody>
      </p:sp>
      <p:sp>
        <p:nvSpPr>
          <p:cNvPr id="3" name="Title 2">
            <a:extLst>
              <a:ext uri="{FF2B5EF4-FFF2-40B4-BE49-F238E27FC236}">
                <a16:creationId xmlns:a16="http://schemas.microsoft.com/office/drawing/2014/main" id="{15B3F591-44DE-4A43-B2EA-7B05FE5E9322}"/>
              </a:ext>
            </a:extLst>
          </p:cNvPr>
          <p:cNvSpPr>
            <a:spLocks noGrp="1"/>
          </p:cNvSpPr>
          <p:nvPr>
            <p:ph type="title"/>
          </p:nvPr>
        </p:nvSpPr>
        <p:spPr/>
        <p:txBody>
          <a:bodyPr/>
          <a:lstStyle/>
          <a:p>
            <a:r>
              <a:rPr lang="zh-CN" altLang="en-US" dirty="0"/>
              <a:t>展望</a:t>
            </a:r>
          </a:p>
        </p:txBody>
      </p:sp>
      <p:sp>
        <p:nvSpPr>
          <p:cNvPr id="4" name="灯片编号占位符 3">
            <a:extLst>
              <a:ext uri="{FF2B5EF4-FFF2-40B4-BE49-F238E27FC236}">
                <a16:creationId xmlns:a16="http://schemas.microsoft.com/office/drawing/2014/main" id="{503E5443-0873-4E27-8E03-502D74B30676}"/>
              </a:ext>
            </a:extLst>
          </p:cNvPr>
          <p:cNvSpPr>
            <a:spLocks noGrp="1"/>
          </p:cNvSpPr>
          <p:nvPr>
            <p:ph type="sldNum" sz="quarter" idx="12"/>
          </p:nvPr>
        </p:nvSpPr>
        <p:spPr/>
        <p:txBody>
          <a:bodyPr/>
          <a:lstStyle/>
          <a:p>
            <a:fld id="{54BD5A17-3153-4A95-988E-B577C14000F1}" type="slidenum">
              <a:rPr lang="en-US" altLang="zh-CN" smtClean="0"/>
              <a:pPr/>
              <a:t>50</a:t>
            </a:fld>
            <a:endParaRPr lang="en-US" altLang="zh-CN" dirty="0"/>
          </a:p>
        </p:txBody>
      </p:sp>
    </p:spTree>
    <p:extLst>
      <p:ext uri="{BB962C8B-B14F-4D97-AF65-F5344CB8AC3E}">
        <p14:creationId xmlns:p14="http://schemas.microsoft.com/office/powerpoint/2010/main" val="109890959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44E0D5C-80F1-44F9-902A-CFED9DC43417}"/>
              </a:ext>
            </a:extLst>
          </p:cNvPr>
          <p:cNvSpPr>
            <a:spLocks noGrp="1"/>
          </p:cNvSpPr>
          <p:nvPr>
            <p:ph sz="quarter" idx="10"/>
          </p:nvPr>
        </p:nvSpPr>
        <p:spPr>
          <a:xfrm>
            <a:off x="494025" y="1685678"/>
            <a:ext cx="8116575" cy="4921498"/>
          </a:xfrm>
        </p:spPr>
        <p:txBody>
          <a:bodyPr>
            <a:normAutofit/>
          </a:bodyPr>
          <a:lstStyle/>
          <a:p>
            <a:r>
              <a:rPr lang="zh-CN" altLang="en-US" b="1" dirty="0"/>
              <a:t>论文：</a:t>
            </a:r>
            <a:endParaRPr lang="en-US" altLang="zh-CN" b="1" dirty="0"/>
          </a:p>
          <a:p>
            <a:pPr marL="0" indent="0">
              <a:buNone/>
            </a:pPr>
            <a:r>
              <a:rPr lang="en-US" altLang="zh-CN" sz="1600" b="1" dirty="0"/>
              <a:t>Flexible Switching Architecture with Virtual-Queue for Time-Sensitive Networking Switches</a:t>
            </a:r>
            <a:r>
              <a:rPr lang="en-US" altLang="zh-CN" sz="1600" dirty="0"/>
              <a:t>, IECON 2021 47th Annual Conference of the IEEE Industrial Electronics Society </a:t>
            </a:r>
            <a:r>
              <a:rPr lang="zh-CN" altLang="en-US" sz="1600" dirty="0"/>
              <a:t>，</a:t>
            </a:r>
            <a:r>
              <a:rPr lang="zh-CN" altLang="en-US" sz="1600" b="1" dirty="0"/>
              <a:t>郧绮雯</a:t>
            </a:r>
            <a:r>
              <a:rPr lang="zh-CN" altLang="en-US" sz="1600" dirty="0"/>
              <a:t>、许齐敏、张延洲、陈营修、孙亚飞、陈彩莲</a:t>
            </a:r>
            <a:endParaRPr lang="en-US" altLang="zh-CN" sz="1600" dirty="0"/>
          </a:p>
          <a:p>
            <a:r>
              <a:rPr lang="zh-CN" altLang="en-US" b="1" dirty="0"/>
              <a:t>专利：</a:t>
            </a:r>
            <a:endParaRPr lang="en-US" altLang="zh-CN" b="1" dirty="0"/>
          </a:p>
          <a:p>
            <a:pPr marL="0" indent="0">
              <a:buNone/>
            </a:pPr>
            <a:r>
              <a:rPr lang="en-US" altLang="zh-CN" sz="1600" dirty="0"/>
              <a:t>CN202111186093.8 </a:t>
            </a:r>
            <a:r>
              <a:rPr lang="en-US" altLang="zh-CN" sz="1600" b="1" dirty="0"/>
              <a:t>  </a:t>
            </a:r>
            <a:r>
              <a:rPr lang="zh-CN" altLang="en-US" sz="1600" b="1" dirty="0"/>
              <a:t>一种基于虚拟队列的时间敏感网络交换架构  </a:t>
            </a:r>
            <a:r>
              <a:rPr lang="zh-CN" altLang="en-US" sz="1600" dirty="0"/>
              <a:t>许齐敏、</a:t>
            </a:r>
            <a:r>
              <a:rPr lang="zh-CN" altLang="en-US" sz="1600" b="1" dirty="0"/>
              <a:t>郧绮雯、</a:t>
            </a:r>
            <a:r>
              <a:rPr lang="zh-CN" altLang="en-US" sz="1600" dirty="0"/>
              <a:t>陈彩莲、陈营修、张延洲、关新平</a:t>
            </a:r>
            <a:endParaRPr lang="en-US" altLang="zh-CN" sz="1600" dirty="0"/>
          </a:p>
          <a:p>
            <a:r>
              <a:rPr lang="zh-CN" altLang="en-US" b="1" dirty="0"/>
              <a:t>参加项目</a:t>
            </a:r>
            <a:r>
              <a:rPr lang="zh-CN" altLang="en-US" dirty="0"/>
              <a:t>：</a:t>
            </a:r>
            <a:endParaRPr lang="en-US" altLang="zh-CN" dirty="0"/>
          </a:p>
          <a:p>
            <a:pPr marL="0" indent="0">
              <a:buNone/>
            </a:pPr>
            <a:r>
              <a:rPr lang="zh-CN" altLang="en-US" sz="1600" dirty="0"/>
              <a:t>面向智能工厂的现场级工业物联网关键设备研发，国家重点研发计划“网络协同制造和智能工厂”重点专项  </a:t>
            </a:r>
            <a:r>
              <a:rPr lang="en-US" altLang="zh-CN" sz="1600" dirty="0"/>
              <a:t>(No. 2018YFB1702100), 2019.03-2022.02</a:t>
            </a:r>
          </a:p>
          <a:p>
            <a:pPr marL="0" indent="0">
              <a:buNone/>
            </a:pPr>
            <a:endParaRPr lang="zh-CN" altLang="en-US" dirty="0"/>
          </a:p>
        </p:txBody>
      </p:sp>
      <p:sp>
        <p:nvSpPr>
          <p:cNvPr id="3" name="Title 2">
            <a:extLst>
              <a:ext uri="{FF2B5EF4-FFF2-40B4-BE49-F238E27FC236}">
                <a16:creationId xmlns:a16="http://schemas.microsoft.com/office/drawing/2014/main" id="{ABBD5EFF-3203-4077-A704-75CA51F0AF0E}"/>
              </a:ext>
            </a:extLst>
          </p:cNvPr>
          <p:cNvSpPr>
            <a:spLocks noGrp="1"/>
          </p:cNvSpPr>
          <p:nvPr>
            <p:ph type="title"/>
          </p:nvPr>
        </p:nvSpPr>
        <p:spPr/>
        <p:txBody>
          <a:bodyPr/>
          <a:lstStyle/>
          <a:p>
            <a:r>
              <a:rPr lang="zh-CN" altLang="en-US" dirty="0"/>
              <a:t>研究成果</a:t>
            </a:r>
          </a:p>
        </p:txBody>
      </p:sp>
      <p:sp>
        <p:nvSpPr>
          <p:cNvPr id="4" name="灯片编号占位符 3">
            <a:extLst>
              <a:ext uri="{FF2B5EF4-FFF2-40B4-BE49-F238E27FC236}">
                <a16:creationId xmlns:a16="http://schemas.microsoft.com/office/drawing/2014/main" id="{1629213D-85BF-4369-B352-CDD58B617676}"/>
              </a:ext>
            </a:extLst>
          </p:cNvPr>
          <p:cNvSpPr>
            <a:spLocks noGrp="1"/>
          </p:cNvSpPr>
          <p:nvPr>
            <p:ph type="sldNum" sz="quarter" idx="12"/>
          </p:nvPr>
        </p:nvSpPr>
        <p:spPr/>
        <p:txBody>
          <a:bodyPr/>
          <a:lstStyle/>
          <a:p>
            <a:fld id="{54BD5A17-3153-4A95-988E-B577C14000F1}" type="slidenum">
              <a:rPr lang="en-US" altLang="zh-CN" smtClean="0"/>
              <a:pPr/>
              <a:t>51</a:t>
            </a:fld>
            <a:endParaRPr lang="en-US" altLang="zh-CN" dirty="0"/>
          </a:p>
        </p:txBody>
      </p:sp>
    </p:spTree>
    <p:extLst>
      <p:ext uri="{BB962C8B-B14F-4D97-AF65-F5344CB8AC3E}">
        <p14:creationId xmlns:p14="http://schemas.microsoft.com/office/powerpoint/2010/main" val="158099619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2BA226-9CD6-4DEC-94C2-56BEBEB9235D}"/>
              </a:ext>
            </a:extLst>
          </p:cNvPr>
          <p:cNvSpPr>
            <a:spLocks noGrp="1"/>
          </p:cNvSpPr>
          <p:nvPr>
            <p:ph type="title"/>
          </p:nvPr>
        </p:nvSpPr>
        <p:spPr/>
        <p:txBody>
          <a:bodyPr/>
          <a:lstStyle/>
          <a:p>
            <a:r>
              <a:rPr lang="zh-CN" altLang="en-US" sz="4800" dirty="0">
                <a:latin typeface="微软雅黑" panose="020B0503020204020204" pitchFamily="34" charset="-122"/>
                <a:ea typeface="微软雅黑" panose="020B0503020204020204" pitchFamily="34" charset="-122"/>
              </a:rPr>
              <a:t>谢谢，请各位老师批评指正！</a:t>
            </a:r>
          </a:p>
        </p:txBody>
      </p:sp>
    </p:spTree>
    <p:extLst>
      <p:ext uri="{BB962C8B-B14F-4D97-AF65-F5344CB8AC3E}">
        <p14:creationId xmlns:p14="http://schemas.microsoft.com/office/powerpoint/2010/main" val="1727030197"/>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A00E43C-30A6-4653-B4E8-3137E53CCF45}"/>
              </a:ext>
            </a:extLst>
          </p:cNvPr>
          <p:cNvSpPr>
            <a:spLocks noGrp="1"/>
          </p:cNvSpPr>
          <p:nvPr>
            <p:ph sz="quarter" idx="10"/>
          </p:nvPr>
        </p:nvSpPr>
        <p:spPr/>
        <p:txBody>
          <a:bodyPr>
            <a:normAutofit fontScale="92500" lnSpcReduction="10000"/>
          </a:bodyPr>
          <a:lstStyle/>
          <a:p>
            <a:pPr marL="0" indent="0">
              <a:buNone/>
            </a:pPr>
            <a:r>
              <a:rPr lang="zh-CN" altLang="en-US" dirty="0"/>
              <a:t>评阅意见一：</a:t>
            </a:r>
            <a:endParaRPr lang="en-US" altLang="zh-CN" dirty="0"/>
          </a:p>
          <a:p>
            <a:r>
              <a:rPr lang="en-US" altLang="zh-CN" sz="1500" b="1" dirty="0"/>
              <a:t>VQSA </a:t>
            </a:r>
            <a:r>
              <a:rPr lang="zh-CN" altLang="en-US" sz="1500" b="1" dirty="0"/>
              <a:t>仿真与测试是如何进行的？ </a:t>
            </a:r>
            <a:endParaRPr lang="en-US" altLang="zh-CN" sz="1500" b="1" dirty="0"/>
          </a:p>
          <a:p>
            <a:pPr marL="0" indent="0">
              <a:buNone/>
            </a:pPr>
            <a:r>
              <a:rPr lang="zh-CN" altLang="en-US" sz="1500" dirty="0"/>
              <a:t>通过硬件描述语言</a:t>
            </a:r>
            <a:r>
              <a:rPr lang="en-US" altLang="zh-CN" sz="1500" dirty="0"/>
              <a:t>System Verilog </a:t>
            </a:r>
            <a:r>
              <a:rPr lang="zh-CN" altLang="en-US" sz="1500" dirty="0"/>
              <a:t>搭建</a:t>
            </a:r>
            <a:r>
              <a:rPr lang="en-US" altLang="zh-CN" sz="1500" dirty="0"/>
              <a:t>VQSA</a:t>
            </a:r>
            <a:r>
              <a:rPr lang="zh-CN" altLang="en-US" sz="1500" dirty="0"/>
              <a:t>的基本功能，</a:t>
            </a:r>
            <a:r>
              <a:rPr lang="en-US" altLang="zh-CN" sz="1500" dirty="0"/>
              <a:t> </a:t>
            </a:r>
            <a:r>
              <a:rPr lang="zh-CN" altLang="en-US" sz="1500" dirty="0"/>
              <a:t>采用</a:t>
            </a:r>
            <a:r>
              <a:rPr lang="en-US" altLang="zh-CN" sz="1500" dirty="0" err="1"/>
              <a:t>cocotb</a:t>
            </a:r>
            <a:r>
              <a:rPr lang="en-US" altLang="zh-CN" sz="1500" dirty="0"/>
              <a:t> 1.6.1 </a:t>
            </a:r>
            <a:r>
              <a:rPr lang="zh-CN" altLang="en-US" sz="1500" dirty="0"/>
              <a:t>（</a:t>
            </a:r>
            <a:r>
              <a:rPr lang="en-US" altLang="zh-CN" sz="1500" dirty="0"/>
              <a:t>Python </a:t>
            </a:r>
            <a:r>
              <a:rPr lang="zh-CN" altLang="en-US" sz="1500" dirty="0"/>
              <a:t>硬件仿真库）和</a:t>
            </a:r>
            <a:r>
              <a:rPr lang="en-US" altLang="zh-CN" sz="1500" dirty="0" err="1"/>
              <a:t>verilator</a:t>
            </a:r>
            <a:r>
              <a:rPr lang="en-US" altLang="zh-CN" sz="1500" dirty="0"/>
              <a:t> </a:t>
            </a:r>
            <a:r>
              <a:rPr lang="zh-CN" altLang="en-US" sz="1500" dirty="0"/>
              <a:t>（硬件仿真工具）作为仿真验证工具，模拟数据发送进行功能仿真测试。已在论文中说明</a:t>
            </a:r>
            <a:endParaRPr lang="en-US" altLang="zh-CN" sz="1500" dirty="0"/>
          </a:p>
          <a:p>
            <a:r>
              <a:rPr lang="zh-CN" altLang="en-US" sz="1500" b="1" dirty="0"/>
              <a:t>基于时隙占用率的迭代调度算法是实时的还是离线的？ </a:t>
            </a:r>
            <a:endParaRPr lang="en-US" altLang="zh-CN" sz="1500" b="1" dirty="0"/>
          </a:p>
          <a:p>
            <a:pPr marL="0" indent="0">
              <a:buNone/>
            </a:pPr>
            <a:r>
              <a:rPr lang="en-US" altLang="zh-CN" sz="1500" dirty="0"/>
              <a:t>SORP</a:t>
            </a:r>
            <a:r>
              <a:rPr lang="zh-CN" altLang="en-US" sz="1500" dirty="0"/>
              <a:t>算法是离线调度，已在论文中添加说明</a:t>
            </a:r>
            <a:endParaRPr lang="en-US" altLang="zh-CN" sz="1500" dirty="0"/>
          </a:p>
          <a:p>
            <a:r>
              <a:rPr lang="zh-CN" altLang="en-US" sz="1500" b="1" dirty="0"/>
              <a:t>图</a:t>
            </a:r>
            <a:r>
              <a:rPr lang="en-US" altLang="zh-CN" sz="1500" b="1" dirty="0"/>
              <a:t>4-20</a:t>
            </a:r>
            <a:r>
              <a:rPr lang="zh-CN" altLang="en-US" sz="1500" b="1" dirty="0"/>
              <a:t>等时序图是如何得到的？ </a:t>
            </a:r>
            <a:endParaRPr lang="en-US" altLang="zh-CN" sz="1500" b="1" dirty="0"/>
          </a:p>
          <a:p>
            <a:pPr marL="0" indent="0">
              <a:buNone/>
            </a:pPr>
            <a:r>
              <a:rPr lang="zh-CN" altLang="en-US" sz="1500" dirty="0"/>
              <a:t>采用</a:t>
            </a:r>
            <a:r>
              <a:rPr lang="en-US" altLang="zh-CN" sz="1500" dirty="0"/>
              <a:t>VIVADO </a:t>
            </a:r>
            <a:r>
              <a:rPr lang="zh-CN" altLang="en-US" sz="1500" dirty="0"/>
              <a:t>软件的</a:t>
            </a:r>
            <a:r>
              <a:rPr lang="en-US" altLang="zh-CN" sz="1500" dirty="0"/>
              <a:t>simulation </a:t>
            </a:r>
            <a:r>
              <a:rPr lang="zh-CN" altLang="en-US" sz="1500" dirty="0"/>
              <a:t>，进行功能测试得到，已在论文中添加说明</a:t>
            </a:r>
            <a:endParaRPr lang="en-US" altLang="zh-CN" sz="1500" dirty="0"/>
          </a:p>
          <a:p>
            <a:r>
              <a:rPr lang="zh-CN" altLang="en-US" sz="1500" b="1" dirty="0"/>
              <a:t>如何表明所设计的结构确定性好于现有的结构？ </a:t>
            </a:r>
            <a:endParaRPr lang="en-US" altLang="zh-CN" sz="1500" b="1" dirty="0"/>
          </a:p>
          <a:p>
            <a:pPr marL="0" indent="0">
              <a:buNone/>
            </a:pPr>
            <a:r>
              <a:rPr lang="zh-CN" altLang="en-US" sz="1600" dirty="0"/>
              <a:t>主要表现在</a:t>
            </a:r>
            <a:r>
              <a:rPr lang="en-US" altLang="zh-CN" sz="1600" dirty="0"/>
              <a:t>TT</a:t>
            </a:r>
            <a:r>
              <a:rPr lang="zh-CN" altLang="en-US" sz="1600" dirty="0"/>
              <a:t>流确定性传输调度算法设计方面，能够降低约束集复杂度，提高求解速度。另外，在数据信息提取、缓存分配、数据调度方面都能达到确定的时间。</a:t>
            </a:r>
            <a:endParaRPr lang="en-US" altLang="zh-CN" sz="1600" dirty="0"/>
          </a:p>
          <a:p>
            <a:r>
              <a:rPr lang="zh-CN" altLang="en-US" sz="1500" b="1" dirty="0"/>
              <a:t>该结构的平均时延及其方差各是多少？</a:t>
            </a:r>
            <a:endParaRPr lang="en-US" altLang="zh-CN" sz="1500" b="1" dirty="0"/>
          </a:p>
          <a:p>
            <a:pPr marL="0" indent="0">
              <a:buNone/>
            </a:pPr>
            <a:r>
              <a:rPr lang="zh-CN" altLang="en-US" sz="1500" dirty="0"/>
              <a:t>在硬件仿真中的调度时延稳定在</a:t>
            </a:r>
            <a:r>
              <a:rPr lang="en-US" altLang="zh-CN" sz="1500" dirty="0"/>
              <a:t>40</a:t>
            </a:r>
            <a:r>
              <a:rPr lang="zh-CN" altLang="en-US" sz="1500" dirty="0"/>
              <a:t>个时钟周期，实际时延与硬件的时钟频率有关。由于目前硬件上还存在一些适配问题，实验室购买的测试仪还没到，暂时没有进行实际的收发包测试。</a:t>
            </a:r>
            <a:endParaRPr lang="en-US" altLang="zh-CN" sz="1500" dirty="0"/>
          </a:p>
        </p:txBody>
      </p:sp>
      <p:sp>
        <p:nvSpPr>
          <p:cNvPr id="3" name="标题 2">
            <a:extLst>
              <a:ext uri="{FF2B5EF4-FFF2-40B4-BE49-F238E27FC236}">
                <a16:creationId xmlns:a16="http://schemas.microsoft.com/office/drawing/2014/main" id="{714B8BA9-1128-49F5-AC40-902D9E1831FC}"/>
              </a:ext>
            </a:extLst>
          </p:cNvPr>
          <p:cNvSpPr>
            <a:spLocks noGrp="1"/>
          </p:cNvSpPr>
          <p:nvPr>
            <p:ph type="title"/>
          </p:nvPr>
        </p:nvSpPr>
        <p:spPr/>
        <p:txBody>
          <a:bodyPr>
            <a:normAutofit/>
          </a:bodyPr>
          <a:lstStyle/>
          <a:p>
            <a:r>
              <a:rPr lang="zh-CN" altLang="en-US" dirty="0">
                <a:latin typeface="+mj-ea"/>
                <a:ea typeface="+mj-ea"/>
              </a:rPr>
              <a:t>评阅意见修改</a:t>
            </a:r>
          </a:p>
        </p:txBody>
      </p:sp>
      <p:sp>
        <p:nvSpPr>
          <p:cNvPr id="4" name="灯片编号占位符 3">
            <a:extLst>
              <a:ext uri="{FF2B5EF4-FFF2-40B4-BE49-F238E27FC236}">
                <a16:creationId xmlns:a16="http://schemas.microsoft.com/office/drawing/2014/main" id="{CB042540-A440-4E8D-A5A5-96DD635BB056}"/>
              </a:ext>
            </a:extLst>
          </p:cNvPr>
          <p:cNvSpPr>
            <a:spLocks noGrp="1"/>
          </p:cNvSpPr>
          <p:nvPr>
            <p:ph type="sldNum" sz="quarter" idx="12"/>
          </p:nvPr>
        </p:nvSpPr>
        <p:spPr/>
        <p:txBody>
          <a:bodyPr/>
          <a:lstStyle/>
          <a:p>
            <a:fld id="{54BD5A17-3153-4A95-988E-B577C14000F1}" type="slidenum">
              <a:rPr lang="en-US" altLang="zh-CN" smtClean="0"/>
              <a:pPr/>
              <a:t>53</a:t>
            </a:fld>
            <a:endParaRPr lang="en-US" altLang="zh-CN" dirty="0"/>
          </a:p>
        </p:txBody>
      </p:sp>
    </p:spTree>
    <p:extLst>
      <p:ext uri="{BB962C8B-B14F-4D97-AF65-F5344CB8AC3E}">
        <p14:creationId xmlns:p14="http://schemas.microsoft.com/office/powerpoint/2010/main" val="108643295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FBDF79F-4848-40F4-AB90-2C157CD67AE4}"/>
              </a:ext>
            </a:extLst>
          </p:cNvPr>
          <p:cNvSpPr>
            <a:spLocks noGrp="1"/>
          </p:cNvSpPr>
          <p:nvPr>
            <p:ph sz="quarter" idx="10"/>
          </p:nvPr>
        </p:nvSpPr>
        <p:spPr/>
        <p:txBody>
          <a:bodyPr/>
          <a:lstStyle/>
          <a:p>
            <a:pPr marL="0" indent="0">
              <a:buNone/>
            </a:pPr>
            <a:r>
              <a:rPr lang="zh-CN" altLang="en-US" dirty="0"/>
              <a:t>评阅意见二：</a:t>
            </a:r>
            <a:endParaRPr lang="en-US" altLang="zh-CN" dirty="0"/>
          </a:p>
          <a:p>
            <a:r>
              <a:rPr lang="en-US" altLang="zh-CN" sz="1400" b="1" dirty="0"/>
              <a:t>SORP </a:t>
            </a:r>
            <a:r>
              <a:rPr lang="zh-CN" altLang="en-US" sz="1400" b="1" dirty="0"/>
              <a:t>算法是否考虑到业务数据流量的优先级？ </a:t>
            </a:r>
            <a:endParaRPr lang="en-US" altLang="zh-CN" sz="1400" b="1" dirty="0"/>
          </a:p>
          <a:p>
            <a:pPr marL="0" indent="0">
              <a:buNone/>
            </a:pPr>
            <a:r>
              <a:rPr lang="en-US" altLang="zh-CN" sz="1400" dirty="0"/>
              <a:t>SORP</a:t>
            </a:r>
            <a:r>
              <a:rPr lang="zh-CN" altLang="en-US" sz="1400" dirty="0"/>
              <a:t>对</a:t>
            </a:r>
            <a:r>
              <a:rPr lang="en-US" altLang="zh-CN" sz="1400" dirty="0"/>
              <a:t>TT</a:t>
            </a:r>
            <a:r>
              <a:rPr lang="zh-CN" altLang="en-US" sz="1400" dirty="0"/>
              <a:t>流进行调度，不区分</a:t>
            </a:r>
            <a:r>
              <a:rPr lang="en-US" altLang="zh-CN" sz="1400" dirty="0"/>
              <a:t>TT</a:t>
            </a:r>
            <a:r>
              <a:rPr lang="zh-CN" altLang="en-US" sz="1400" dirty="0"/>
              <a:t>流的优先级。已在论文中添加说明</a:t>
            </a:r>
            <a:endParaRPr lang="en-US" altLang="zh-CN" sz="1400" dirty="0"/>
          </a:p>
          <a:p>
            <a:r>
              <a:rPr lang="zh-CN" altLang="en-US" sz="1400" b="1" dirty="0"/>
              <a:t>文中的仿真数据需要给出具体的参考来源</a:t>
            </a:r>
          </a:p>
          <a:p>
            <a:pPr marL="0" indent="0">
              <a:buNone/>
            </a:pPr>
            <a:r>
              <a:rPr lang="zh-CN" altLang="en-US" sz="1400" dirty="0"/>
              <a:t>已添加</a:t>
            </a:r>
          </a:p>
        </p:txBody>
      </p:sp>
      <p:sp>
        <p:nvSpPr>
          <p:cNvPr id="3" name="标题 2">
            <a:extLst>
              <a:ext uri="{FF2B5EF4-FFF2-40B4-BE49-F238E27FC236}">
                <a16:creationId xmlns:a16="http://schemas.microsoft.com/office/drawing/2014/main" id="{352161CD-C7D5-4729-970F-B3D013EC666F}"/>
              </a:ext>
            </a:extLst>
          </p:cNvPr>
          <p:cNvSpPr>
            <a:spLocks noGrp="1"/>
          </p:cNvSpPr>
          <p:nvPr>
            <p:ph type="title"/>
          </p:nvPr>
        </p:nvSpPr>
        <p:spPr/>
        <p:txBody>
          <a:bodyPr/>
          <a:lstStyle/>
          <a:p>
            <a:r>
              <a:rPr lang="zh-CN" altLang="en-US" dirty="0"/>
              <a:t>评阅意见修改</a:t>
            </a:r>
          </a:p>
        </p:txBody>
      </p:sp>
      <p:sp>
        <p:nvSpPr>
          <p:cNvPr id="4" name="灯片编号占位符 3">
            <a:extLst>
              <a:ext uri="{FF2B5EF4-FFF2-40B4-BE49-F238E27FC236}">
                <a16:creationId xmlns:a16="http://schemas.microsoft.com/office/drawing/2014/main" id="{C6473134-04E1-4AA1-A76F-8F45CEB691BA}"/>
              </a:ext>
            </a:extLst>
          </p:cNvPr>
          <p:cNvSpPr>
            <a:spLocks noGrp="1"/>
          </p:cNvSpPr>
          <p:nvPr>
            <p:ph type="sldNum" sz="quarter" idx="12"/>
          </p:nvPr>
        </p:nvSpPr>
        <p:spPr/>
        <p:txBody>
          <a:bodyPr/>
          <a:lstStyle/>
          <a:p>
            <a:fld id="{54BD5A17-3153-4A95-988E-B577C14000F1}" type="slidenum">
              <a:rPr lang="en-US" altLang="zh-CN" smtClean="0"/>
              <a:pPr/>
              <a:t>54</a:t>
            </a:fld>
            <a:endParaRPr lang="en-US" altLang="zh-CN" dirty="0"/>
          </a:p>
        </p:txBody>
      </p:sp>
    </p:spTree>
    <p:extLst>
      <p:ext uri="{BB962C8B-B14F-4D97-AF65-F5344CB8AC3E}">
        <p14:creationId xmlns:p14="http://schemas.microsoft.com/office/powerpoint/2010/main" val="40936380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8F0541E-1656-48B4-9532-A8039C3FD8AB}"/>
              </a:ext>
            </a:extLst>
          </p:cNvPr>
          <p:cNvSpPr>
            <a:spLocks noGrp="1"/>
          </p:cNvSpPr>
          <p:nvPr>
            <p:ph type="title"/>
          </p:nvPr>
        </p:nvSpPr>
        <p:spPr/>
        <p:txBody>
          <a:bodyPr>
            <a:normAutofit/>
          </a:bodyPr>
          <a:lstStyle/>
          <a:p>
            <a:r>
              <a:rPr lang="zh-CN" altLang="en-US" dirty="0"/>
              <a:t>研究现状</a:t>
            </a:r>
            <a:r>
              <a:rPr lang="en-US" altLang="zh-CN" dirty="0"/>
              <a:t>—</a:t>
            </a:r>
            <a:r>
              <a:rPr lang="zh-CN" altLang="en-US" dirty="0"/>
              <a:t>传统以太网数据交换结构</a:t>
            </a:r>
          </a:p>
        </p:txBody>
      </p:sp>
      <p:sp>
        <p:nvSpPr>
          <p:cNvPr id="5" name="Freeform: Shape 4">
            <a:extLst>
              <a:ext uri="{FF2B5EF4-FFF2-40B4-BE49-F238E27FC236}">
                <a16:creationId xmlns:a16="http://schemas.microsoft.com/office/drawing/2014/main" id="{82147AA5-48DE-4C88-ABDE-0B6D671D8B29}"/>
              </a:ext>
            </a:extLst>
          </p:cNvPr>
          <p:cNvSpPr/>
          <p:nvPr/>
        </p:nvSpPr>
        <p:spPr>
          <a:xfrm>
            <a:off x="830510" y="3087149"/>
            <a:ext cx="2256639" cy="2726422"/>
          </a:xfrm>
          <a:custGeom>
            <a:avLst/>
            <a:gdLst>
              <a:gd name="connsiteX0" fmla="*/ 92279 w 2256639"/>
              <a:gd name="connsiteY0" fmla="*/ 33556 h 2726422"/>
              <a:gd name="connsiteX1" fmla="*/ 92279 w 2256639"/>
              <a:gd name="connsiteY1" fmla="*/ 33556 h 2726422"/>
              <a:gd name="connsiteX2" fmla="*/ 167780 w 2256639"/>
              <a:gd name="connsiteY2" fmla="*/ 8389 h 2726422"/>
              <a:gd name="connsiteX3" fmla="*/ 494951 w 2256639"/>
              <a:gd name="connsiteY3" fmla="*/ 25167 h 2726422"/>
              <a:gd name="connsiteX4" fmla="*/ 553673 w 2256639"/>
              <a:gd name="connsiteY4" fmla="*/ 33556 h 2726422"/>
              <a:gd name="connsiteX5" fmla="*/ 612396 w 2256639"/>
              <a:gd name="connsiteY5" fmla="*/ 50334 h 2726422"/>
              <a:gd name="connsiteX6" fmla="*/ 645952 w 2256639"/>
              <a:gd name="connsiteY6" fmla="*/ 58723 h 2726422"/>
              <a:gd name="connsiteX7" fmla="*/ 687897 w 2256639"/>
              <a:gd name="connsiteY7" fmla="*/ 67112 h 2726422"/>
              <a:gd name="connsiteX8" fmla="*/ 729842 w 2256639"/>
              <a:gd name="connsiteY8" fmla="*/ 83890 h 2726422"/>
              <a:gd name="connsiteX9" fmla="*/ 864066 w 2256639"/>
              <a:gd name="connsiteY9" fmla="*/ 100668 h 2726422"/>
              <a:gd name="connsiteX10" fmla="*/ 889233 w 2256639"/>
              <a:gd name="connsiteY10" fmla="*/ 109057 h 2726422"/>
              <a:gd name="connsiteX11" fmla="*/ 1073791 w 2256639"/>
              <a:gd name="connsiteY11" fmla="*/ 125834 h 2726422"/>
              <a:gd name="connsiteX12" fmla="*/ 1115736 w 2256639"/>
              <a:gd name="connsiteY12" fmla="*/ 134223 h 2726422"/>
              <a:gd name="connsiteX13" fmla="*/ 1140903 w 2256639"/>
              <a:gd name="connsiteY13" fmla="*/ 142612 h 2726422"/>
              <a:gd name="connsiteX14" fmla="*/ 1224793 w 2256639"/>
              <a:gd name="connsiteY14" fmla="*/ 167779 h 2726422"/>
              <a:gd name="connsiteX15" fmla="*/ 1249960 w 2256639"/>
              <a:gd name="connsiteY15" fmla="*/ 176168 h 2726422"/>
              <a:gd name="connsiteX16" fmla="*/ 1300294 w 2256639"/>
              <a:gd name="connsiteY16" fmla="*/ 201335 h 2726422"/>
              <a:gd name="connsiteX17" fmla="*/ 1325461 w 2256639"/>
              <a:gd name="connsiteY17" fmla="*/ 218113 h 2726422"/>
              <a:gd name="connsiteX18" fmla="*/ 1384184 w 2256639"/>
              <a:gd name="connsiteY18" fmla="*/ 226502 h 2726422"/>
              <a:gd name="connsiteX19" fmla="*/ 1409351 w 2256639"/>
              <a:gd name="connsiteY19" fmla="*/ 234891 h 2726422"/>
              <a:gd name="connsiteX20" fmla="*/ 1459684 w 2256639"/>
              <a:gd name="connsiteY20" fmla="*/ 276836 h 2726422"/>
              <a:gd name="connsiteX21" fmla="*/ 1484851 w 2256639"/>
              <a:gd name="connsiteY21" fmla="*/ 293614 h 2726422"/>
              <a:gd name="connsiteX22" fmla="*/ 1501629 w 2256639"/>
              <a:gd name="connsiteY22" fmla="*/ 318781 h 2726422"/>
              <a:gd name="connsiteX23" fmla="*/ 1510018 w 2256639"/>
              <a:gd name="connsiteY23" fmla="*/ 343948 h 2726422"/>
              <a:gd name="connsiteX24" fmla="*/ 1543574 w 2256639"/>
              <a:gd name="connsiteY24" fmla="*/ 394282 h 2726422"/>
              <a:gd name="connsiteX25" fmla="*/ 1560352 w 2256639"/>
              <a:gd name="connsiteY25" fmla="*/ 453005 h 2726422"/>
              <a:gd name="connsiteX26" fmla="*/ 1551963 w 2256639"/>
              <a:gd name="connsiteY26" fmla="*/ 671119 h 2726422"/>
              <a:gd name="connsiteX27" fmla="*/ 1535185 w 2256639"/>
              <a:gd name="connsiteY27" fmla="*/ 755009 h 2726422"/>
              <a:gd name="connsiteX28" fmla="*/ 1526796 w 2256639"/>
              <a:gd name="connsiteY28" fmla="*/ 830510 h 2726422"/>
              <a:gd name="connsiteX29" fmla="*/ 1510018 w 2256639"/>
              <a:gd name="connsiteY29" fmla="*/ 931178 h 2726422"/>
              <a:gd name="connsiteX30" fmla="*/ 1501629 w 2256639"/>
              <a:gd name="connsiteY30" fmla="*/ 1031845 h 2726422"/>
              <a:gd name="connsiteX31" fmla="*/ 1526796 w 2256639"/>
              <a:gd name="connsiteY31" fmla="*/ 1333849 h 2726422"/>
              <a:gd name="connsiteX32" fmla="*/ 1551963 w 2256639"/>
              <a:gd name="connsiteY32" fmla="*/ 1367405 h 2726422"/>
              <a:gd name="connsiteX33" fmla="*/ 1602297 w 2256639"/>
              <a:gd name="connsiteY33" fmla="*/ 1392572 h 2726422"/>
              <a:gd name="connsiteX34" fmla="*/ 1652631 w 2256639"/>
              <a:gd name="connsiteY34" fmla="*/ 1434517 h 2726422"/>
              <a:gd name="connsiteX35" fmla="*/ 1702965 w 2256639"/>
              <a:gd name="connsiteY35" fmla="*/ 1451295 h 2726422"/>
              <a:gd name="connsiteX36" fmla="*/ 1786855 w 2256639"/>
              <a:gd name="connsiteY36" fmla="*/ 1510018 h 2726422"/>
              <a:gd name="connsiteX37" fmla="*/ 1812022 w 2256639"/>
              <a:gd name="connsiteY37" fmla="*/ 1526796 h 2726422"/>
              <a:gd name="connsiteX38" fmla="*/ 1879134 w 2256639"/>
              <a:gd name="connsiteY38" fmla="*/ 1551963 h 2726422"/>
              <a:gd name="connsiteX39" fmla="*/ 1904301 w 2256639"/>
              <a:gd name="connsiteY39" fmla="*/ 1568741 h 2726422"/>
              <a:gd name="connsiteX40" fmla="*/ 1946246 w 2256639"/>
              <a:gd name="connsiteY40" fmla="*/ 1577130 h 2726422"/>
              <a:gd name="connsiteX41" fmla="*/ 2030136 w 2256639"/>
              <a:gd name="connsiteY41" fmla="*/ 1602297 h 2726422"/>
              <a:gd name="connsiteX42" fmla="*/ 2055303 w 2256639"/>
              <a:gd name="connsiteY42" fmla="*/ 1619075 h 2726422"/>
              <a:gd name="connsiteX43" fmla="*/ 2114026 w 2256639"/>
              <a:gd name="connsiteY43" fmla="*/ 1635853 h 2726422"/>
              <a:gd name="connsiteX44" fmla="*/ 2139193 w 2256639"/>
              <a:gd name="connsiteY44" fmla="*/ 1644242 h 2726422"/>
              <a:gd name="connsiteX45" fmla="*/ 2155971 w 2256639"/>
              <a:gd name="connsiteY45" fmla="*/ 1677798 h 2726422"/>
              <a:gd name="connsiteX46" fmla="*/ 2172749 w 2256639"/>
              <a:gd name="connsiteY46" fmla="*/ 1744910 h 2726422"/>
              <a:gd name="connsiteX47" fmla="*/ 2206305 w 2256639"/>
              <a:gd name="connsiteY47" fmla="*/ 1795244 h 2726422"/>
              <a:gd name="connsiteX48" fmla="*/ 2239861 w 2256639"/>
              <a:gd name="connsiteY48" fmla="*/ 1853967 h 2726422"/>
              <a:gd name="connsiteX49" fmla="*/ 2248250 w 2256639"/>
              <a:gd name="connsiteY49" fmla="*/ 1887523 h 2726422"/>
              <a:gd name="connsiteX50" fmla="*/ 2256639 w 2256639"/>
              <a:gd name="connsiteY50" fmla="*/ 1912690 h 2726422"/>
              <a:gd name="connsiteX51" fmla="*/ 2248250 w 2256639"/>
              <a:gd name="connsiteY51" fmla="*/ 2155970 h 2726422"/>
              <a:gd name="connsiteX52" fmla="*/ 2231472 w 2256639"/>
              <a:gd name="connsiteY52" fmla="*/ 2214693 h 2726422"/>
              <a:gd name="connsiteX53" fmla="*/ 2214694 w 2256639"/>
              <a:gd name="connsiteY53" fmla="*/ 2248249 h 2726422"/>
              <a:gd name="connsiteX54" fmla="*/ 2189527 w 2256639"/>
              <a:gd name="connsiteY54" fmla="*/ 2323750 h 2726422"/>
              <a:gd name="connsiteX55" fmla="*/ 2181138 w 2256639"/>
              <a:gd name="connsiteY55" fmla="*/ 2348917 h 2726422"/>
              <a:gd name="connsiteX56" fmla="*/ 2164360 w 2256639"/>
              <a:gd name="connsiteY56" fmla="*/ 2382473 h 2726422"/>
              <a:gd name="connsiteX57" fmla="*/ 2155971 w 2256639"/>
              <a:gd name="connsiteY57" fmla="*/ 2407640 h 2726422"/>
              <a:gd name="connsiteX58" fmla="*/ 2080470 w 2256639"/>
              <a:gd name="connsiteY58" fmla="*/ 2499919 h 2726422"/>
              <a:gd name="connsiteX59" fmla="*/ 2063692 w 2256639"/>
              <a:gd name="connsiteY59" fmla="*/ 2533475 h 2726422"/>
              <a:gd name="connsiteX60" fmla="*/ 2013358 w 2256639"/>
              <a:gd name="connsiteY60" fmla="*/ 2558642 h 2726422"/>
              <a:gd name="connsiteX61" fmla="*/ 2004969 w 2256639"/>
              <a:gd name="connsiteY61" fmla="*/ 2583809 h 2726422"/>
              <a:gd name="connsiteX62" fmla="*/ 1946246 w 2256639"/>
              <a:gd name="connsiteY62" fmla="*/ 2617365 h 2726422"/>
              <a:gd name="connsiteX63" fmla="*/ 1887523 w 2256639"/>
              <a:gd name="connsiteY63" fmla="*/ 2650921 h 2726422"/>
              <a:gd name="connsiteX64" fmla="*/ 1812022 w 2256639"/>
              <a:gd name="connsiteY64" fmla="*/ 2667699 h 2726422"/>
              <a:gd name="connsiteX65" fmla="*/ 1711354 w 2256639"/>
              <a:gd name="connsiteY65" fmla="*/ 2692866 h 2726422"/>
              <a:gd name="connsiteX66" fmla="*/ 1619075 w 2256639"/>
              <a:gd name="connsiteY66" fmla="*/ 2718033 h 2726422"/>
              <a:gd name="connsiteX67" fmla="*/ 1434518 w 2256639"/>
              <a:gd name="connsiteY67" fmla="*/ 2726422 h 2726422"/>
              <a:gd name="connsiteX68" fmla="*/ 1124125 w 2256639"/>
              <a:gd name="connsiteY68" fmla="*/ 2709644 h 2726422"/>
              <a:gd name="connsiteX69" fmla="*/ 1090569 w 2256639"/>
              <a:gd name="connsiteY69" fmla="*/ 2701255 h 2726422"/>
              <a:gd name="connsiteX70" fmla="*/ 1048624 w 2256639"/>
              <a:gd name="connsiteY70" fmla="*/ 2692866 h 2726422"/>
              <a:gd name="connsiteX71" fmla="*/ 956345 w 2256639"/>
              <a:gd name="connsiteY71" fmla="*/ 2650921 h 2726422"/>
              <a:gd name="connsiteX72" fmla="*/ 906011 w 2256639"/>
              <a:gd name="connsiteY72" fmla="*/ 2617365 h 2726422"/>
              <a:gd name="connsiteX73" fmla="*/ 880844 w 2256639"/>
              <a:gd name="connsiteY73" fmla="*/ 2592198 h 2726422"/>
              <a:gd name="connsiteX74" fmla="*/ 847288 w 2256639"/>
              <a:gd name="connsiteY74" fmla="*/ 2541864 h 2726422"/>
              <a:gd name="connsiteX75" fmla="*/ 822121 w 2256639"/>
              <a:gd name="connsiteY75" fmla="*/ 2483141 h 2726422"/>
              <a:gd name="connsiteX76" fmla="*/ 813732 w 2256639"/>
              <a:gd name="connsiteY76" fmla="*/ 2449585 h 2726422"/>
              <a:gd name="connsiteX77" fmla="*/ 788565 w 2256639"/>
              <a:gd name="connsiteY77" fmla="*/ 2416029 h 2726422"/>
              <a:gd name="connsiteX78" fmla="*/ 771787 w 2256639"/>
              <a:gd name="connsiteY78" fmla="*/ 2357306 h 2726422"/>
              <a:gd name="connsiteX79" fmla="*/ 755009 w 2256639"/>
              <a:gd name="connsiteY79" fmla="*/ 2323750 h 2726422"/>
              <a:gd name="connsiteX80" fmla="*/ 746620 w 2256639"/>
              <a:gd name="connsiteY80" fmla="*/ 2290194 h 2726422"/>
              <a:gd name="connsiteX81" fmla="*/ 729842 w 2256639"/>
              <a:gd name="connsiteY81" fmla="*/ 2256638 h 2726422"/>
              <a:gd name="connsiteX82" fmla="*/ 713064 w 2256639"/>
              <a:gd name="connsiteY82" fmla="*/ 2189526 h 2726422"/>
              <a:gd name="connsiteX83" fmla="*/ 696286 w 2256639"/>
              <a:gd name="connsiteY83" fmla="*/ 2164359 h 2726422"/>
              <a:gd name="connsiteX84" fmla="*/ 679508 w 2256639"/>
              <a:gd name="connsiteY84" fmla="*/ 2114025 h 2726422"/>
              <a:gd name="connsiteX85" fmla="*/ 662730 w 2256639"/>
              <a:gd name="connsiteY85" fmla="*/ 2088858 h 2726422"/>
              <a:gd name="connsiteX86" fmla="*/ 654341 w 2256639"/>
              <a:gd name="connsiteY86" fmla="*/ 2063691 h 2726422"/>
              <a:gd name="connsiteX87" fmla="*/ 620785 w 2256639"/>
              <a:gd name="connsiteY87" fmla="*/ 2013357 h 2726422"/>
              <a:gd name="connsiteX88" fmla="*/ 595618 w 2256639"/>
              <a:gd name="connsiteY88" fmla="*/ 1954634 h 2726422"/>
              <a:gd name="connsiteX89" fmla="*/ 570451 w 2256639"/>
              <a:gd name="connsiteY89" fmla="*/ 1904301 h 2726422"/>
              <a:gd name="connsiteX90" fmla="*/ 553673 w 2256639"/>
              <a:gd name="connsiteY90" fmla="*/ 1845578 h 2726422"/>
              <a:gd name="connsiteX91" fmla="*/ 528507 w 2256639"/>
              <a:gd name="connsiteY91" fmla="*/ 1820411 h 2726422"/>
              <a:gd name="connsiteX92" fmla="*/ 503340 w 2256639"/>
              <a:gd name="connsiteY92" fmla="*/ 1736521 h 2726422"/>
              <a:gd name="connsiteX93" fmla="*/ 494951 w 2256639"/>
              <a:gd name="connsiteY93" fmla="*/ 1711354 h 2726422"/>
              <a:gd name="connsiteX94" fmla="*/ 478173 w 2256639"/>
              <a:gd name="connsiteY94" fmla="*/ 1652631 h 2726422"/>
              <a:gd name="connsiteX95" fmla="*/ 461395 w 2256639"/>
              <a:gd name="connsiteY95" fmla="*/ 1627464 h 2726422"/>
              <a:gd name="connsiteX96" fmla="*/ 436228 w 2256639"/>
              <a:gd name="connsiteY96" fmla="*/ 1568741 h 2726422"/>
              <a:gd name="connsiteX97" fmla="*/ 419450 w 2256639"/>
              <a:gd name="connsiteY97" fmla="*/ 1518407 h 2726422"/>
              <a:gd name="connsiteX98" fmla="*/ 402672 w 2256639"/>
              <a:gd name="connsiteY98" fmla="*/ 1484851 h 2726422"/>
              <a:gd name="connsiteX99" fmla="*/ 385894 w 2256639"/>
              <a:gd name="connsiteY99" fmla="*/ 1459684 h 2726422"/>
              <a:gd name="connsiteX100" fmla="*/ 360727 w 2256639"/>
              <a:gd name="connsiteY100" fmla="*/ 1409350 h 2726422"/>
              <a:gd name="connsiteX101" fmla="*/ 293615 w 2256639"/>
              <a:gd name="connsiteY101" fmla="*/ 1392572 h 2726422"/>
              <a:gd name="connsiteX102" fmla="*/ 218114 w 2256639"/>
              <a:gd name="connsiteY102" fmla="*/ 1359016 h 2726422"/>
              <a:gd name="connsiteX103" fmla="*/ 184558 w 2256639"/>
              <a:gd name="connsiteY103" fmla="*/ 1333849 h 2726422"/>
              <a:gd name="connsiteX104" fmla="*/ 151002 w 2256639"/>
              <a:gd name="connsiteY104" fmla="*/ 1317071 h 2726422"/>
              <a:gd name="connsiteX105" fmla="*/ 100668 w 2256639"/>
              <a:gd name="connsiteY105" fmla="*/ 1283515 h 2726422"/>
              <a:gd name="connsiteX106" fmla="*/ 75501 w 2256639"/>
              <a:gd name="connsiteY106" fmla="*/ 1266737 h 2726422"/>
              <a:gd name="connsiteX107" fmla="*/ 50334 w 2256639"/>
              <a:gd name="connsiteY107" fmla="*/ 1249959 h 2726422"/>
              <a:gd name="connsiteX108" fmla="*/ 16778 w 2256639"/>
              <a:gd name="connsiteY108" fmla="*/ 1199625 h 2726422"/>
              <a:gd name="connsiteX109" fmla="*/ 0 w 2256639"/>
              <a:gd name="connsiteY109" fmla="*/ 1132513 h 2726422"/>
              <a:gd name="connsiteX110" fmla="*/ 8389 w 2256639"/>
              <a:gd name="connsiteY110" fmla="*/ 964734 h 2726422"/>
              <a:gd name="connsiteX111" fmla="*/ 16778 w 2256639"/>
              <a:gd name="connsiteY111" fmla="*/ 914400 h 2726422"/>
              <a:gd name="connsiteX112" fmla="*/ 25167 w 2256639"/>
              <a:gd name="connsiteY112" fmla="*/ 822121 h 2726422"/>
              <a:gd name="connsiteX113" fmla="*/ 33556 w 2256639"/>
              <a:gd name="connsiteY113" fmla="*/ 788565 h 2726422"/>
              <a:gd name="connsiteX114" fmla="*/ 41945 w 2256639"/>
              <a:gd name="connsiteY114" fmla="*/ 721453 h 2726422"/>
              <a:gd name="connsiteX115" fmla="*/ 58723 w 2256639"/>
              <a:gd name="connsiteY115" fmla="*/ 654341 h 2726422"/>
              <a:gd name="connsiteX116" fmla="*/ 75501 w 2256639"/>
              <a:gd name="connsiteY116" fmla="*/ 545284 h 2726422"/>
              <a:gd name="connsiteX117" fmla="*/ 83890 w 2256639"/>
              <a:gd name="connsiteY117" fmla="*/ 503339 h 2726422"/>
              <a:gd name="connsiteX118" fmla="*/ 100668 w 2256639"/>
              <a:gd name="connsiteY118" fmla="*/ 469783 h 2726422"/>
              <a:gd name="connsiteX119" fmla="*/ 125835 w 2256639"/>
              <a:gd name="connsiteY119" fmla="*/ 360726 h 2726422"/>
              <a:gd name="connsiteX120" fmla="*/ 142613 w 2256639"/>
              <a:gd name="connsiteY120" fmla="*/ 318781 h 2726422"/>
              <a:gd name="connsiteX121" fmla="*/ 159391 w 2256639"/>
              <a:gd name="connsiteY121" fmla="*/ 234891 h 2726422"/>
              <a:gd name="connsiteX122" fmla="*/ 176169 w 2256639"/>
              <a:gd name="connsiteY122" fmla="*/ 184557 h 2726422"/>
              <a:gd name="connsiteX123" fmla="*/ 192947 w 2256639"/>
              <a:gd name="connsiteY123" fmla="*/ 159390 h 2726422"/>
              <a:gd name="connsiteX124" fmla="*/ 209725 w 2256639"/>
              <a:gd name="connsiteY124" fmla="*/ 109057 h 2726422"/>
              <a:gd name="connsiteX125" fmla="*/ 226503 w 2256639"/>
              <a:gd name="connsiteY125" fmla="*/ 83890 h 2726422"/>
              <a:gd name="connsiteX126" fmla="*/ 234892 w 2256639"/>
              <a:gd name="connsiteY126" fmla="*/ 58723 h 2726422"/>
              <a:gd name="connsiteX127" fmla="*/ 251670 w 2256639"/>
              <a:gd name="connsiteY127" fmla="*/ 33556 h 2726422"/>
              <a:gd name="connsiteX128" fmla="*/ 268448 w 2256639"/>
              <a:gd name="connsiteY128" fmla="*/ 0 h 2726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Lst>
            <a:rect l="l" t="t" r="r" b="b"/>
            <a:pathLst>
              <a:path w="2256639" h="2726422">
                <a:moveTo>
                  <a:pt x="92279" y="33556"/>
                </a:moveTo>
                <a:lnTo>
                  <a:pt x="92279" y="33556"/>
                </a:lnTo>
                <a:cubicBezTo>
                  <a:pt x="117446" y="25167"/>
                  <a:pt x="141280" y="9622"/>
                  <a:pt x="167780" y="8389"/>
                </a:cubicBezTo>
                <a:cubicBezTo>
                  <a:pt x="501631" y="-7139"/>
                  <a:pt x="354584" y="1772"/>
                  <a:pt x="494951" y="25167"/>
                </a:cubicBezTo>
                <a:cubicBezTo>
                  <a:pt x="514455" y="28418"/>
                  <a:pt x="534219" y="30019"/>
                  <a:pt x="553673" y="33556"/>
                </a:cubicBezTo>
                <a:cubicBezTo>
                  <a:pt x="589734" y="40113"/>
                  <a:pt x="580950" y="41349"/>
                  <a:pt x="612396" y="50334"/>
                </a:cubicBezTo>
                <a:cubicBezTo>
                  <a:pt x="623482" y="53501"/>
                  <a:pt x="634697" y="56222"/>
                  <a:pt x="645952" y="58723"/>
                </a:cubicBezTo>
                <a:cubicBezTo>
                  <a:pt x="659871" y="61816"/>
                  <a:pt x="674240" y="63015"/>
                  <a:pt x="687897" y="67112"/>
                </a:cubicBezTo>
                <a:cubicBezTo>
                  <a:pt x="702321" y="71439"/>
                  <a:pt x="715418" y="79563"/>
                  <a:pt x="729842" y="83890"/>
                </a:cubicBezTo>
                <a:cubicBezTo>
                  <a:pt x="767528" y="95196"/>
                  <a:pt x="832419" y="97791"/>
                  <a:pt x="864066" y="100668"/>
                </a:cubicBezTo>
                <a:cubicBezTo>
                  <a:pt x="872455" y="103464"/>
                  <a:pt x="880601" y="107139"/>
                  <a:pt x="889233" y="109057"/>
                </a:cubicBezTo>
                <a:cubicBezTo>
                  <a:pt x="950891" y="122758"/>
                  <a:pt x="1009285" y="121802"/>
                  <a:pt x="1073791" y="125834"/>
                </a:cubicBezTo>
                <a:cubicBezTo>
                  <a:pt x="1087773" y="128630"/>
                  <a:pt x="1101903" y="130765"/>
                  <a:pt x="1115736" y="134223"/>
                </a:cubicBezTo>
                <a:cubicBezTo>
                  <a:pt x="1124315" y="136368"/>
                  <a:pt x="1132400" y="140183"/>
                  <a:pt x="1140903" y="142612"/>
                </a:cubicBezTo>
                <a:cubicBezTo>
                  <a:pt x="1229652" y="167969"/>
                  <a:pt x="1105178" y="127907"/>
                  <a:pt x="1224793" y="167779"/>
                </a:cubicBezTo>
                <a:cubicBezTo>
                  <a:pt x="1233182" y="170575"/>
                  <a:pt x="1242602" y="171263"/>
                  <a:pt x="1249960" y="176168"/>
                </a:cubicBezTo>
                <a:cubicBezTo>
                  <a:pt x="1322085" y="224251"/>
                  <a:pt x="1230830" y="166603"/>
                  <a:pt x="1300294" y="201335"/>
                </a:cubicBezTo>
                <a:cubicBezTo>
                  <a:pt x="1309312" y="205844"/>
                  <a:pt x="1315804" y="215216"/>
                  <a:pt x="1325461" y="218113"/>
                </a:cubicBezTo>
                <a:cubicBezTo>
                  <a:pt x="1344400" y="223795"/>
                  <a:pt x="1364610" y="223706"/>
                  <a:pt x="1384184" y="226502"/>
                </a:cubicBezTo>
                <a:cubicBezTo>
                  <a:pt x="1392573" y="229298"/>
                  <a:pt x="1401442" y="230936"/>
                  <a:pt x="1409351" y="234891"/>
                </a:cubicBezTo>
                <a:cubicBezTo>
                  <a:pt x="1440595" y="250513"/>
                  <a:pt x="1431853" y="253643"/>
                  <a:pt x="1459684" y="276836"/>
                </a:cubicBezTo>
                <a:cubicBezTo>
                  <a:pt x="1467429" y="283291"/>
                  <a:pt x="1476462" y="288021"/>
                  <a:pt x="1484851" y="293614"/>
                </a:cubicBezTo>
                <a:cubicBezTo>
                  <a:pt x="1490444" y="302003"/>
                  <a:pt x="1497120" y="309763"/>
                  <a:pt x="1501629" y="318781"/>
                </a:cubicBezTo>
                <a:cubicBezTo>
                  <a:pt x="1505584" y="326690"/>
                  <a:pt x="1505724" y="336218"/>
                  <a:pt x="1510018" y="343948"/>
                </a:cubicBezTo>
                <a:cubicBezTo>
                  <a:pt x="1519811" y="361575"/>
                  <a:pt x="1537197" y="375152"/>
                  <a:pt x="1543574" y="394282"/>
                </a:cubicBezTo>
                <a:cubicBezTo>
                  <a:pt x="1555609" y="430387"/>
                  <a:pt x="1549818" y="410870"/>
                  <a:pt x="1560352" y="453005"/>
                </a:cubicBezTo>
                <a:cubicBezTo>
                  <a:pt x="1557556" y="525710"/>
                  <a:pt x="1556502" y="598502"/>
                  <a:pt x="1551963" y="671119"/>
                </a:cubicBezTo>
                <a:cubicBezTo>
                  <a:pt x="1550249" y="698544"/>
                  <a:pt x="1541890" y="728189"/>
                  <a:pt x="1535185" y="755009"/>
                </a:cubicBezTo>
                <a:cubicBezTo>
                  <a:pt x="1532389" y="780176"/>
                  <a:pt x="1530377" y="805443"/>
                  <a:pt x="1526796" y="830510"/>
                </a:cubicBezTo>
                <a:cubicBezTo>
                  <a:pt x="1512219" y="932549"/>
                  <a:pt x="1523627" y="801892"/>
                  <a:pt x="1510018" y="931178"/>
                </a:cubicBezTo>
                <a:cubicBezTo>
                  <a:pt x="1506493" y="964665"/>
                  <a:pt x="1504425" y="998289"/>
                  <a:pt x="1501629" y="1031845"/>
                </a:cubicBezTo>
                <a:cubicBezTo>
                  <a:pt x="1508353" y="1253746"/>
                  <a:pt x="1459022" y="1238966"/>
                  <a:pt x="1526796" y="1333849"/>
                </a:cubicBezTo>
                <a:cubicBezTo>
                  <a:pt x="1534923" y="1345226"/>
                  <a:pt x="1542076" y="1357518"/>
                  <a:pt x="1551963" y="1367405"/>
                </a:cubicBezTo>
                <a:cubicBezTo>
                  <a:pt x="1568225" y="1383667"/>
                  <a:pt x="1581828" y="1385749"/>
                  <a:pt x="1602297" y="1392572"/>
                </a:cubicBezTo>
                <a:cubicBezTo>
                  <a:pt x="1618101" y="1408376"/>
                  <a:pt x="1631608" y="1425173"/>
                  <a:pt x="1652631" y="1434517"/>
                </a:cubicBezTo>
                <a:cubicBezTo>
                  <a:pt x="1668792" y="1441700"/>
                  <a:pt x="1702965" y="1451295"/>
                  <a:pt x="1702965" y="1451295"/>
                </a:cubicBezTo>
                <a:cubicBezTo>
                  <a:pt x="1752653" y="1488561"/>
                  <a:pt x="1724888" y="1468706"/>
                  <a:pt x="1786855" y="1510018"/>
                </a:cubicBezTo>
                <a:cubicBezTo>
                  <a:pt x="1795244" y="1515611"/>
                  <a:pt x="1802457" y="1523608"/>
                  <a:pt x="1812022" y="1526796"/>
                </a:cubicBezTo>
                <a:cubicBezTo>
                  <a:pt x="1833804" y="1534057"/>
                  <a:pt x="1859072" y="1541932"/>
                  <a:pt x="1879134" y="1551963"/>
                </a:cubicBezTo>
                <a:cubicBezTo>
                  <a:pt x="1888152" y="1556472"/>
                  <a:pt x="1894861" y="1565201"/>
                  <a:pt x="1904301" y="1568741"/>
                </a:cubicBezTo>
                <a:cubicBezTo>
                  <a:pt x="1917652" y="1573748"/>
                  <a:pt x="1932589" y="1573033"/>
                  <a:pt x="1946246" y="1577130"/>
                </a:cubicBezTo>
                <a:cubicBezTo>
                  <a:pt x="2056613" y="1610240"/>
                  <a:pt x="1921173" y="1580504"/>
                  <a:pt x="2030136" y="1602297"/>
                </a:cubicBezTo>
                <a:cubicBezTo>
                  <a:pt x="2038525" y="1607890"/>
                  <a:pt x="2046285" y="1614566"/>
                  <a:pt x="2055303" y="1619075"/>
                </a:cubicBezTo>
                <a:cubicBezTo>
                  <a:pt x="2068712" y="1625780"/>
                  <a:pt x="2101483" y="1632269"/>
                  <a:pt x="2114026" y="1635853"/>
                </a:cubicBezTo>
                <a:cubicBezTo>
                  <a:pt x="2122529" y="1638282"/>
                  <a:pt x="2130804" y="1641446"/>
                  <a:pt x="2139193" y="1644242"/>
                </a:cubicBezTo>
                <a:cubicBezTo>
                  <a:pt x="2144786" y="1655427"/>
                  <a:pt x="2152016" y="1665934"/>
                  <a:pt x="2155971" y="1677798"/>
                </a:cubicBezTo>
                <a:cubicBezTo>
                  <a:pt x="2163263" y="1699674"/>
                  <a:pt x="2159958" y="1725724"/>
                  <a:pt x="2172749" y="1744910"/>
                </a:cubicBezTo>
                <a:cubicBezTo>
                  <a:pt x="2183934" y="1761688"/>
                  <a:pt x="2197287" y="1777208"/>
                  <a:pt x="2206305" y="1795244"/>
                </a:cubicBezTo>
                <a:cubicBezTo>
                  <a:pt x="2227592" y="1837818"/>
                  <a:pt x="2216146" y="1818395"/>
                  <a:pt x="2239861" y="1853967"/>
                </a:cubicBezTo>
                <a:cubicBezTo>
                  <a:pt x="2242657" y="1865152"/>
                  <a:pt x="2245083" y="1876437"/>
                  <a:pt x="2248250" y="1887523"/>
                </a:cubicBezTo>
                <a:cubicBezTo>
                  <a:pt x="2250679" y="1896026"/>
                  <a:pt x="2256639" y="1903847"/>
                  <a:pt x="2256639" y="1912690"/>
                </a:cubicBezTo>
                <a:cubicBezTo>
                  <a:pt x="2256639" y="1993832"/>
                  <a:pt x="2253159" y="2074977"/>
                  <a:pt x="2248250" y="2155970"/>
                </a:cubicBezTo>
                <a:cubicBezTo>
                  <a:pt x="2247749" y="2164234"/>
                  <a:pt x="2235812" y="2204566"/>
                  <a:pt x="2231472" y="2214693"/>
                </a:cubicBezTo>
                <a:cubicBezTo>
                  <a:pt x="2226546" y="2226187"/>
                  <a:pt x="2219338" y="2236638"/>
                  <a:pt x="2214694" y="2248249"/>
                </a:cubicBezTo>
                <a:lnTo>
                  <a:pt x="2189527" y="2323750"/>
                </a:lnTo>
                <a:cubicBezTo>
                  <a:pt x="2186731" y="2332139"/>
                  <a:pt x="2185093" y="2341008"/>
                  <a:pt x="2181138" y="2348917"/>
                </a:cubicBezTo>
                <a:cubicBezTo>
                  <a:pt x="2175545" y="2360102"/>
                  <a:pt x="2169286" y="2370979"/>
                  <a:pt x="2164360" y="2382473"/>
                </a:cubicBezTo>
                <a:cubicBezTo>
                  <a:pt x="2160877" y="2390601"/>
                  <a:pt x="2160427" y="2400002"/>
                  <a:pt x="2155971" y="2407640"/>
                </a:cubicBezTo>
                <a:cubicBezTo>
                  <a:pt x="2111484" y="2483904"/>
                  <a:pt x="2126991" y="2468905"/>
                  <a:pt x="2080470" y="2499919"/>
                </a:cubicBezTo>
                <a:cubicBezTo>
                  <a:pt x="2074877" y="2511104"/>
                  <a:pt x="2071698" y="2523868"/>
                  <a:pt x="2063692" y="2533475"/>
                </a:cubicBezTo>
                <a:cubicBezTo>
                  <a:pt x="2051183" y="2548486"/>
                  <a:pt x="2030535" y="2552916"/>
                  <a:pt x="2013358" y="2558642"/>
                </a:cubicBezTo>
                <a:cubicBezTo>
                  <a:pt x="2010562" y="2567031"/>
                  <a:pt x="2010493" y="2576904"/>
                  <a:pt x="2004969" y="2583809"/>
                </a:cubicBezTo>
                <a:cubicBezTo>
                  <a:pt x="1996363" y="2594566"/>
                  <a:pt x="1955372" y="2612150"/>
                  <a:pt x="1946246" y="2617365"/>
                </a:cubicBezTo>
                <a:cubicBezTo>
                  <a:pt x="1915269" y="2635066"/>
                  <a:pt x="1924397" y="2637093"/>
                  <a:pt x="1887523" y="2650921"/>
                </a:cubicBezTo>
                <a:cubicBezTo>
                  <a:pt x="1873983" y="2655998"/>
                  <a:pt x="1823412" y="2665421"/>
                  <a:pt x="1812022" y="2667699"/>
                </a:cubicBezTo>
                <a:cubicBezTo>
                  <a:pt x="1750425" y="2698498"/>
                  <a:pt x="1805075" y="2675826"/>
                  <a:pt x="1711354" y="2692866"/>
                </a:cubicBezTo>
                <a:cubicBezTo>
                  <a:pt x="1630409" y="2707583"/>
                  <a:pt x="1783172" y="2701623"/>
                  <a:pt x="1619075" y="2718033"/>
                </a:cubicBezTo>
                <a:cubicBezTo>
                  <a:pt x="1557798" y="2724161"/>
                  <a:pt x="1496037" y="2723626"/>
                  <a:pt x="1434518" y="2726422"/>
                </a:cubicBezTo>
                <a:lnTo>
                  <a:pt x="1124125" y="2709644"/>
                </a:lnTo>
                <a:cubicBezTo>
                  <a:pt x="1112626" y="2708803"/>
                  <a:pt x="1101824" y="2703756"/>
                  <a:pt x="1090569" y="2701255"/>
                </a:cubicBezTo>
                <a:cubicBezTo>
                  <a:pt x="1076650" y="2698162"/>
                  <a:pt x="1062457" y="2696324"/>
                  <a:pt x="1048624" y="2692866"/>
                </a:cubicBezTo>
                <a:cubicBezTo>
                  <a:pt x="1020118" y="2685739"/>
                  <a:pt x="973699" y="2662490"/>
                  <a:pt x="956345" y="2650921"/>
                </a:cubicBezTo>
                <a:cubicBezTo>
                  <a:pt x="939567" y="2639736"/>
                  <a:pt x="920270" y="2631624"/>
                  <a:pt x="906011" y="2617365"/>
                </a:cubicBezTo>
                <a:lnTo>
                  <a:pt x="880844" y="2592198"/>
                </a:lnTo>
                <a:cubicBezTo>
                  <a:pt x="862849" y="2538212"/>
                  <a:pt x="886563" y="2596849"/>
                  <a:pt x="847288" y="2541864"/>
                </a:cubicBezTo>
                <a:cubicBezTo>
                  <a:pt x="836635" y="2526950"/>
                  <a:pt x="827337" y="2501397"/>
                  <a:pt x="822121" y="2483141"/>
                </a:cubicBezTo>
                <a:cubicBezTo>
                  <a:pt x="818954" y="2472055"/>
                  <a:pt x="818888" y="2459897"/>
                  <a:pt x="813732" y="2449585"/>
                </a:cubicBezTo>
                <a:cubicBezTo>
                  <a:pt x="807479" y="2437079"/>
                  <a:pt x="796954" y="2427214"/>
                  <a:pt x="788565" y="2416029"/>
                </a:cubicBezTo>
                <a:cubicBezTo>
                  <a:pt x="784308" y="2399001"/>
                  <a:pt x="779008" y="2374155"/>
                  <a:pt x="771787" y="2357306"/>
                </a:cubicBezTo>
                <a:cubicBezTo>
                  <a:pt x="766861" y="2345812"/>
                  <a:pt x="759400" y="2335459"/>
                  <a:pt x="755009" y="2323750"/>
                </a:cubicBezTo>
                <a:cubicBezTo>
                  <a:pt x="750961" y="2312955"/>
                  <a:pt x="750668" y="2300989"/>
                  <a:pt x="746620" y="2290194"/>
                </a:cubicBezTo>
                <a:cubicBezTo>
                  <a:pt x="742229" y="2278485"/>
                  <a:pt x="733797" y="2268502"/>
                  <a:pt x="729842" y="2256638"/>
                </a:cubicBezTo>
                <a:cubicBezTo>
                  <a:pt x="722550" y="2234762"/>
                  <a:pt x="725855" y="2208712"/>
                  <a:pt x="713064" y="2189526"/>
                </a:cubicBezTo>
                <a:cubicBezTo>
                  <a:pt x="707471" y="2181137"/>
                  <a:pt x="700381" y="2173572"/>
                  <a:pt x="696286" y="2164359"/>
                </a:cubicBezTo>
                <a:cubicBezTo>
                  <a:pt x="689103" y="2148198"/>
                  <a:pt x="689318" y="2128740"/>
                  <a:pt x="679508" y="2114025"/>
                </a:cubicBezTo>
                <a:cubicBezTo>
                  <a:pt x="673915" y="2105636"/>
                  <a:pt x="667239" y="2097876"/>
                  <a:pt x="662730" y="2088858"/>
                </a:cubicBezTo>
                <a:cubicBezTo>
                  <a:pt x="658775" y="2080949"/>
                  <a:pt x="658635" y="2071421"/>
                  <a:pt x="654341" y="2063691"/>
                </a:cubicBezTo>
                <a:cubicBezTo>
                  <a:pt x="644548" y="2046064"/>
                  <a:pt x="620785" y="2013357"/>
                  <a:pt x="620785" y="2013357"/>
                </a:cubicBezTo>
                <a:cubicBezTo>
                  <a:pt x="603326" y="1943522"/>
                  <a:pt x="624584" y="2012565"/>
                  <a:pt x="595618" y="1954634"/>
                </a:cubicBezTo>
                <a:cubicBezTo>
                  <a:pt x="560886" y="1885171"/>
                  <a:pt x="618535" y="1976428"/>
                  <a:pt x="570451" y="1904301"/>
                </a:cubicBezTo>
                <a:cubicBezTo>
                  <a:pt x="569332" y="1899826"/>
                  <a:pt x="558487" y="1852799"/>
                  <a:pt x="553673" y="1845578"/>
                </a:cubicBezTo>
                <a:cubicBezTo>
                  <a:pt x="547092" y="1835707"/>
                  <a:pt x="536896" y="1828800"/>
                  <a:pt x="528507" y="1820411"/>
                </a:cubicBezTo>
                <a:cubicBezTo>
                  <a:pt x="488635" y="1700796"/>
                  <a:pt x="528697" y="1825270"/>
                  <a:pt x="503340" y="1736521"/>
                </a:cubicBezTo>
                <a:cubicBezTo>
                  <a:pt x="500911" y="1728018"/>
                  <a:pt x="497380" y="1719857"/>
                  <a:pt x="494951" y="1711354"/>
                </a:cubicBezTo>
                <a:cubicBezTo>
                  <a:pt x="491367" y="1698811"/>
                  <a:pt x="484878" y="1666040"/>
                  <a:pt x="478173" y="1652631"/>
                </a:cubicBezTo>
                <a:cubicBezTo>
                  <a:pt x="473664" y="1643613"/>
                  <a:pt x="466988" y="1635853"/>
                  <a:pt x="461395" y="1627464"/>
                </a:cubicBezTo>
                <a:cubicBezTo>
                  <a:pt x="439204" y="1538698"/>
                  <a:pt x="469333" y="1643227"/>
                  <a:pt x="436228" y="1568741"/>
                </a:cubicBezTo>
                <a:cubicBezTo>
                  <a:pt x="429045" y="1552580"/>
                  <a:pt x="427359" y="1534225"/>
                  <a:pt x="419450" y="1518407"/>
                </a:cubicBezTo>
                <a:cubicBezTo>
                  <a:pt x="413857" y="1507222"/>
                  <a:pt x="408877" y="1495709"/>
                  <a:pt x="402672" y="1484851"/>
                </a:cubicBezTo>
                <a:cubicBezTo>
                  <a:pt x="397670" y="1476097"/>
                  <a:pt x="390403" y="1468702"/>
                  <a:pt x="385894" y="1459684"/>
                </a:cubicBezTo>
                <a:cubicBezTo>
                  <a:pt x="375762" y="1439421"/>
                  <a:pt x="380762" y="1425378"/>
                  <a:pt x="360727" y="1409350"/>
                </a:cubicBezTo>
                <a:cubicBezTo>
                  <a:pt x="351950" y="1402328"/>
                  <a:pt x="295992" y="1393220"/>
                  <a:pt x="293615" y="1392572"/>
                </a:cubicBezTo>
                <a:cubicBezTo>
                  <a:pt x="249482" y="1380536"/>
                  <a:pt x="249008" y="1381083"/>
                  <a:pt x="218114" y="1359016"/>
                </a:cubicBezTo>
                <a:cubicBezTo>
                  <a:pt x="206737" y="1350889"/>
                  <a:pt x="196414" y="1341259"/>
                  <a:pt x="184558" y="1333849"/>
                </a:cubicBezTo>
                <a:cubicBezTo>
                  <a:pt x="173953" y="1327221"/>
                  <a:pt x="161725" y="1323505"/>
                  <a:pt x="151002" y="1317071"/>
                </a:cubicBezTo>
                <a:cubicBezTo>
                  <a:pt x="133711" y="1306696"/>
                  <a:pt x="117446" y="1294700"/>
                  <a:pt x="100668" y="1283515"/>
                </a:cubicBezTo>
                <a:lnTo>
                  <a:pt x="75501" y="1266737"/>
                </a:lnTo>
                <a:lnTo>
                  <a:pt x="50334" y="1249959"/>
                </a:lnTo>
                <a:cubicBezTo>
                  <a:pt x="39149" y="1233181"/>
                  <a:pt x="20733" y="1219398"/>
                  <a:pt x="16778" y="1199625"/>
                </a:cubicBezTo>
                <a:cubicBezTo>
                  <a:pt x="6655" y="1149009"/>
                  <a:pt x="12898" y="1171207"/>
                  <a:pt x="0" y="1132513"/>
                </a:cubicBezTo>
                <a:cubicBezTo>
                  <a:pt x="2796" y="1076587"/>
                  <a:pt x="4094" y="1020565"/>
                  <a:pt x="8389" y="964734"/>
                </a:cubicBezTo>
                <a:cubicBezTo>
                  <a:pt x="9694" y="947775"/>
                  <a:pt x="14791" y="931293"/>
                  <a:pt x="16778" y="914400"/>
                </a:cubicBezTo>
                <a:cubicBezTo>
                  <a:pt x="20387" y="883725"/>
                  <a:pt x="21085" y="852737"/>
                  <a:pt x="25167" y="822121"/>
                </a:cubicBezTo>
                <a:cubicBezTo>
                  <a:pt x="26691" y="810693"/>
                  <a:pt x="31661" y="799938"/>
                  <a:pt x="33556" y="788565"/>
                </a:cubicBezTo>
                <a:cubicBezTo>
                  <a:pt x="37262" y="766327"/>
                  <a:pt x="38517" y="743736"/>
                  <a:pt x="41945" y="721453"/>
                </a:cubicBezTo>
                <a:cubicBezTo>
                  <a:pt x="47730" y="683852"/>
                  <a:pt x="48516" y="684963"/>
                  <a:pt x="58723" y="654341"/>
                </a:cubicBezTo>
                <a:cubicBezTo>
                  <a:pt x="65007" y="610351"/>
                  <a:pt x="67741" y="587963"/>
                  <a:pt x="75501" y="545284"/>
                </a:cubicBezTo>
                <a:cubicBezTo>
                  <a:pt x="78052" y="531255"/>
                  <a:pt x="79381" y="516866"/>
                  <a:pt x="83890" y="503339"/>
                </a:cubicBezTo>
                <a:cubicBezTo>
                  <a:pt x="87845" y="491475"/>
                  <a:pt x="96713" y="481647"/>
                  <a:pt x="100668" y="469783"/>
                </a:cubicBezTo>
                <a:cubicBezTo>
                  <a:pt x="164597" y="277996"/>
                  <a:pt x="85906" y="493821"/>
                  <a:pt x="125835" y="360726"/>
                </a:cubicBezTo>
                <a:cubicBezTo>
                  <a:pt x="130162" y="346302"/>
                  <a:pt x="137020" y="332763"/>
                  <a:pt x="142613" y="318781"/>
                </a:cubicBezTo>
                <a:cubicBezTo>
                  <a:pt x="148282" y="284768"/>
                  <a:pt x="150005" y="266177"/>
                  <a:pt x="159391" y="234891"/>
                </a:cubicBezTo>
                <a:cubicBezTo>
                  <a:pt x="164473" y="217951"/>
                  <a:pt x="166359" y="199272"/>
                  <a:pt x="176169" y="184557"/>
                </a:cubicBezTo>
                <a:cubicBezTo>
                  <a:pt x="181762" y="176168"/>
                  <a:pt x="188852" y="168603"/>
                  <a:pt x="192947" y="159390"/>
                </a:cubicBezTo>
                <a:cubicBezTo>
                  <a:pt x="200130" y="143229"/>
                  <a:pt x="199915" y="123772"/>
                  <a:pt x="209725" y="109057"/>
                </a:cubicBezTo>
                <a:cubicBezTo>
                  <a:pt x="215318" y="100668"/>
                  <a:pt x="221994" y="92908"/>
                  <a:pt x="226503" y="83890"/>
                </a:cubicBezTo>
                <a:cubicBezTo>
                  <a:pt x="230458" y="75981"/>
                  <a:pt x="230937" y="66632"/>
                  <a:pt x="234892" y="58723"/>
                </a:cubicBezTo>
                <a:cubicBezTo>
                  <a:pt x="239401" y="49705"/>
                  <a:pt x="247161" y="42574"/>
                  <a:pt x="251670" y="33556"/>
                </a:cubicBezTo>
                <a:cubicBezTo>
                  <a:pt x="270949" y="-5002"/>
                  <a:pt x="249495" y="18953"/>
                  <a:pt x="268448" y="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1" name="Content Placeholder 1">
            <a:extLst>
              <a:ext uri="{FF2B5EF4-FFF2-40B4-BE49-F238E27FC236}">
                <a16:creationId xmlns:a16="http://schemas.microsoft.com/office/drawing/2014/main" id="{2A938571-27C0-4483-A1DB-99430A1F5EBD}"/>
              </a:ext>
            </a:extLst>
          </p:cNvPr>
          <p:cNvSpPr>
            <a:spLocks noGrp="1"/>
          </p:cNvSpPr>
          <p:nvPr>
            <p:ph sz="quarter" idx="10"/>
          </p:nvPr>
        </p:nvSpPr>
        <p:spPr>
          <a:xfrm>
            <a:off x="385918" y="1632268"/>
            <a:ext cx="3873640" cy="5063807"/>
          </a:xfrm>
        </p:spPr>
        <p:txBody>
          <a:bodyPr>
            <a:normAutofit/>
          </a:bodyPr>
          <a:lstStyle/>
          <a:p>
            <a:pPr marL="0" indent="0">
              <a:buNone/>
            </a:pPr>
            <a:endParaRPr lang="en-US" altLang="zh-CN" sz="1500" dirty="0"/>
          </a:p>
          <a:p>
            <a:pPr marL="0" indent="0">
              <a:buNone/>
            </a:pPr>
            <a:endParaRPr lang="en-US" altLang="zh-CN" b="1" dirty="0"/>
          </a:p>
          <a:p>
            <a:pPr marL="0" indent="0">
              <a:buNone/>
            </a:pPr>
            <a:endParaRPr lang="en-US" altLang="zh-CN" sz="1800" b="1" dirty="0"/>
          </a:p>
          <a:p>
            <a:pPr marL="0" indent="0">
              <a:buNone/>
            </a:pPr>
            <a:endParaRPr lang="en-US" altLang="zh-CN" sz="1800" dirty="0"/>
          </a:p>
          <a:p>
            <a:pPr marL="0" indent="0">
              <a:buNone/>
            </a:pPr>
            <a:endParaRPr lang="zh-CN" altLang="en-US" sz="1800" dirty="0"/>
          </a:p>
        </p:txBody>
      </p:sp>
      <p:sp>
        <p:nvSpPr>
          <p:cNvPr id="14" name="Content Placeholder 1">
            <a:extLst>
              <a:ext uri="{FF2B5EF4-FFF2-40B4-BE49-F238E27FC236}">
                <a16:creationId xmlns:a16="http://schemas.microsoft.com/office/drawing/2014/main" id="{D63AB26F-DA37-4A98-B9DE-41E481C0F3A7}"/>
              </a:ext>
            </a:extLst>
          </p:cNvPr>
          <p:cNvSpPr txBox="1">
            <a:spLocks/>
          </p:cNvSpPr>
          <p:nvPr/>
        </p:nvSpPr>
        <p:spPr>
          <a:xfrm>
            <a:off x="494023" y="1643698"/>
            <a:ext cx="4077977" cy="4997132"/>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0000"/>
              </a:lnSpc>
              <a:spcBef>
                <a:spcPts val="600"/>
              </a:spcBef>
              <a:buFont typeface="Calibri" panose="020F0502020204030204" pitchFamily="34" charset="0"/>
              <a:buNone/>
            </a:pPr>
            <a:endParaRPr lang="en-US" altLang="zh-CN" sz="1800" b="1" dirty="0"/>
          </a:p>
          <a:p>
            <a:pPr marL="342900" indent="-342900">
              <a:lnSpc>
                <a:spcPct val="110000"/>
              </a:lnSpc>
              <a:spcBef>
                <a:spcPts val="600"/>
              </a:spcBef>
              <a:buFont typeface="+mj-lt"/>
              <a:buAutoNum type="alphaLcParenR"/>
            </a:pPr>
            <a:r>
              <a:rPr lang="zh-CN" altLang="en-US" sz="1400" b="1" dirty="0"/>
              <a:t>输入端口队列结构（</a:t>
            </a:r>
            <a:r>
              <a:rPr lang="en-US" altLang="zh-CN" sz="1400" b="1" dirty="0"/>
              <a:t>Input Queue</a:t>
            </a:r>
            <a:r>
              <a:rPr lang="zh-CN" altLang="en-US" sz="1400" b="1" dirty="0"/>
              <a:t>，</a:t>
            </a:r>
            <a:r>
              <a:rPr lang="en-US" altLang="zh-CN" sz="1400" b="1" dirty="0"/>
              <a:t>IQ) </a:t>
            </a:r>
            <a:r>
              <a:rPr lang="zh-CN" altLang="en-US" sz="1400" dirty="0"/>
              <a:t>：存在</a:t>
            </a:r>
            <a:r>
              <a:rPr lang="zh-CN" altLang="en-US" sz="1400" dirty="0">
                <a:solidFill>
                  <a:srgbClr val="C00000"/>
                </a:solidFill>
              </a:rPr>
              <a:t>队头阻塞（</a:t>
            </a:r>
            <a:r>
              <a:rPr lang="en-US" altLang="zh-CN" sz="1400" dirty="0">
                <a:solidFill>
                  <a:srgbClr val="C00000"/>
                </a:solidFill>
              </a:rPr>
              <a:t>HOL</a:t>
            </a:r>
            <a:r>
              <a:rPr lang="zh-CN" altLang="en-US" sz="1400" dirty="0">
                <a:solidFill>
                  <a:srgbClr val="C00000"/>
                </a:solidFill>
              </a:rPr>
              <a:t>） 问题</a:t>
            </a:r>
            <a:endParaRPr lang="en-US" altLang="zh-CN" sz="1400" dirty="0">
              <a:solidFill>
                <a:srgbClr val="C00000"/>
              </a:solidFill>
            </a:endParaRPr>
          </a:p>
          <a:p>
            <a:pPr marL="342900" indent="-342900">
              <a:lnSpc>
                <a:spcPct val="110000"/>
              </a:lnSpc>
              <a:spcBef>
                <a:spcPts val="600"/>
              </a:spcBef>
              <a:buFont typeface="+mj-lt"/>
              <a:buAutoNum type="alphaLcParenR"/>
            </a:pPr>
            <a:r>
              <a:rPr lang="zh-CN" altLang="en-US" sz="1400" b="1" dirty="0"/>
              <a:t>虚拟输出队列结构（</a:t>
            </a:r>
            <a:r>
              <a:rPr lang="en-US" altLang="zh-CN" sz="1400" b="1" dirty="0"/>
              <a:t>Virtual Output Queue</a:t>
            </a:r>
            <a:r>
              <a:rPr lang="zh-CN" altLang="en-US" sz="1400" b="1" dirty="0"/>
              <a:t>，</a:t>
            </a:r>
            <a:r>
              <a:rPr lang="en-US" altLang="zh-CN" sz="1400" b="1" dirty="0"/>
              <a:t>VOQ</a:t>
            </a:r>
            <a:r>
              <a:rPr lang="zh-CN" altLang="en-US" sz="1400" dirty="0"/>
              <a:t>）：</a:t>
            </a:r>
            <a:r>
              <a:rPr lang="zh-CN" altLang="en-US" sz="1400" dirty="0">
                <a:solidFill>
                  <a:srgbClr val="C00000"/>
                </a:solidFill>
              </a:rPr>
              <a:t>无法保证实时性和确定性调度</a:t>
            </a:r>
            <a:r>
              <a:rPr lang="zh-CN" altLang="en-US" sz="1400" dirty="0"/>
              <a:t>，常用在</a:t>
            </a:r>
            <a:r>
              <a:rPr lang="en-US" altLang="zh-CN" sz="1400" dirty="0"/>
              <a:t>BE </a:t>
            </a:r>
            <a:r>
              <a:rPr lang="zh-CN" altLang="en-US" sz="1400" dirty="0"/>
              <a:t>流的调度</a:t>
            </a:r>
            <a:endParaRPr lang="en-US" altLang="zh-CN" sz="1400" dirty="0"/>
          </a:p>
          <a:p>
            <a:pPr marL="342900" indent="-342900">
              <a:lnSpc>
                <a:spcPct val="110000"/>
              </a:lnSpc>
              <a:spcBef>
                <a:spcPts val="600"/>
              </a:spcBef>
              <a:buFont typeface="+mj-lt"/>
              <a:buAutoNum type="alphaLcParenR"/>
            </a:pPr>
            <a:r>
              <a:rPr lang="zh-CN" altLang="en-US" sz="1400" b="1" dirty="0"/>
              <a:t>输出端口队列结构（</a:t>
            </a:r>
            <a:r>
              <a:rPr lang="en-US" altLang="zh-CN" sz="1400" b="1" dirty="0"/>
              <a:t>Output Queue</a:t>
            </a:r>
            <a:r>
              <a:rPr lang="zh-CN" altLang="en-US" sz="1400" b="1" dirty="0"/>
              <a:t>，</a:t>
            </a:r>
            <a:r>
              <a:rPr lang="en-US" altLang="zh-CN" sz="1400" b="1" dirty="0"/>
              <a:t>OQ)</a:t>
            </a:r>
            <a:r>
              <a:rPr lang="zh-CN" altLang="en-US" sz="1400" dirty="0"/>
              <a:t>：能够达到最优的服务质量（</a:t>
            </a:r>
            <a:r>
              <a:rPr lang="en-US" altLang="zh-CN" sz="1400" dirty="0"/>
              <a:t>QoS</a:t>
            </a:r>
            <a:r>
              <a:rPr lang="zh-CN" altLang="en-US" sz="1400" dirty="0"/>
              <a:t>），</a:t>
            </a:r>
            <a:r>
              <a:rPr lang="zh-CN" altLang="en-US" sz="1400" dirty="0">
                <a:solidFill>
                  <a:srgbClr val="C00000"/>
                </a:solidFill>
              </a:rPr>
              <a:t>交换节点需要</a:t>
            </a:r>
            <a:r>
              <a:rPr lang="en-US" altLang="zh-CN" sz="1400" dirty="0">
                <a:solidFill>
                  <a:srgbClr val="C00000"/>
                </a:solidFill>
              </a:rPr>
              <a:t>N</a:t>
            </a:r>
            <a:r>
              <a:rPr lang="zh-CN" altLang="en-US" sz="1400" dirty="0">
                <a:solidFill>
                  <a:srgbClr val="C00000"/>
                </a:solidFill>
              </a:rPr>
              <a:t>倍线速率</a:t>
            </a:r>
            <a:endParaRPr lang="en-US" altLang="zh-CN" sz="1400" dirty="0">
              <a:solidFill>
                <a:srgbClr val="C00000"/>
              </a:solidFill>
            </a:endParaRPr>
          </a:p>
          <a:p>
            <a:pPr marL="342900" indent="-342900">
              <a:lnSpc>
                <a:spcPct val="110000"/>
              </a:lnSpc>
              <a:spcBef>
                <a:spcPts val="600"/>
              </a:spcBef>
              <a:buFont typeface="+mj-lt"/>
              <a:buAutoNum type="alphaLcParenR"/>
            </a:pPr>
            <a:r>
              <a:rPr lang="zh-CN" altLang="en-US" sz="1400" b="1" dirty="0"/>
              <a:t>共享缓存结构（</a:t>
            </a:r>
            <a:r>
              <a:rPr lang="en-US" altLang="zh-CN" sz="1400" b="1" dirty="0"/>
              <a:t>Shared Memory</a:t>
            </a:r>
            <a:r>
              <a:rPr lang="zh-CN" altLang="en-US" sz="1400" b="1" dirty="0"/>
              <a:t>）</a:t>
            </a:r>
            <a:r>
              <a:rPr lang="zh-CN" altLang="en-US" sz="1400" dirty="0"/>
              <a:t>：具有</a:t>
            </a:r>
            <a:r>
              <a:rPr lang="en-US" altLang="zh-CN" sz="1400" dirty="0"/>
              <a:t>OQ</a:t>
            </a:r>
            <a:r>
              <a:rPr lang="zh-CN" altLang="en-US" sz="1400" dirty="0"/>
              <a:t>结构的优势，不需要</a:t>
            </a:r>
            <a:r>
              <a:rPr lang="en-US" altLang="zh-CN" sz="1400" dirty="0"/>
              <a:t>N</a:t>
            </a:r>
            <a:r>
              <a:rPr lang="zh-CN" altLang="en-US" sz="1400" dirty="0"/>
              <a:t>倍线速率加速，</a:t>
            </a:r>
            <a:r>
              <a:rPr lang="zh-CN" altLang="en-US" sz="1400" dirty="0">
                <a:solidFill>
                  <a:srgbClr val="C00000"/>
                </a:solidFill>
              </a:rPr>
              <a:t>共享缓存带宽需要为</a:t>
            </a:r>
            <a:r>
              <a:rPr lang="en-US" altLang="zh-CN" sz="1400" dirty="0">
                <a:solidFill>
                  <a:srgbClr val="C00000"/>
                </a:solidFill>
              </a:rPr>
              <a:t>2N</a:t>
            </a:r>
            <a:r>
              <a:rPr lang="zh-CN" altLang="en-US" sz="1400" dirty="0">
                <a:solidFill>
                  <a:srgbClr val="C00000"/>
                </a:solidFill>
              </a:rPr>
              <a:t>倍的线速率</a:t>
            </a:r>
            <a:r>
              <a:rPr lang="zh-CN" altLang="en-US" sz="1400" dirty="0"/>
              <a:t>。</a:t>
            </a:r>
            <a:endParaRPr lang="en-US" altLang="zh-CN" sz="1400" dirty="0"/>
          </a:p>
          <a:p>
            <a:pPr marL="342900" indent="-342900">
              <a:lnSpc>
                <a:spcPct val="110000"/>
              </a:lnSpc>
              <a:spcBef>
                <a:spcPts val="600"/>
              </a:spcBef>
              <a:buFont typeface="+mj-lt"/>
              <a:buAutoNum type="alphaLcParenR"/>
            </a:pPr>
            <a:r>
              <a:rPr lang="zh-CN" altLang="en-US" sz="1400" b="1" dirty="0"/>
              <a:t>并行缓存结构（</a:t>
            </a:r>
            <a:r>
              <a:rPr lang="en-US" altLang="zh-CN" sz="1400" b="1" dirty="0"/>
              <a:t>Parallel Shared Memory</a:t>
            </a:r>
            <a:r>
              <a:rPr lang="zh-CN" altLang="en-US" sz="1400" b="1" dirty="0"/>
              <a:t>，</a:t>
            </a:r>
            <a:r>
              <a:rPr lang="en-US" altLang="zh-CN" sz="1400" b="1" dirty="0"/>
              <a:t>PSM</a:t>
            </a:r>
            <a:r>
              <a:rPr lang="zh-CN" altLang="en-US" sz="1400" b="1" dirty="0"/>
              <a:t>）</a:t>
            </a:r>
            <a:r>
              <a:rPr lang="en-US" altLang="zh-CN" sz="1400" b="1" dirty="0"/>
              <a:t>/ SMS</a:t>
            </a:r>
            <a:r>
              <a:rPr lang="zh-CN" altLang="en-US" sz="1400" b="1" dirty="0"/>
              <a:t>：</a:t>
            </a:r>
            <a:r>
              <a:rPr lang="zh-CN" altLang="en-US" sz="1400" dirty="0"/>
              <a:t>匹配算法</a:t>
            </a:r>
            <a:r>
              <a:rPr lang="zh-CN" altLang="en-US" sz="1400" dirty="0">
                <a:solidFill>
                  <a:srgbClr val="C00000"/>
                </a:solidFill>
              </a:rPr>
              <a:t>无法保证实时性和确定性调度</a:t>
            </a:r>
            <a:endParaRPr lang="en-US" altLang="zh-CN" sz="1400" dirty="0">
              <a:solidFill>
                <a:srgbClr val="C00000"/>
              </a:solidFill>
            </a:endParaRPr>
          </a:p>
          <a:p>
            <a:pPr marL="342900" indent="-342900">
              <a:buFont typeface="+mj-lt"/>
              <a:buAutoNum type="alphaLcParenR"/>
            </a:pPr>
            <a:endParaRPr lang="en-US" altLang="zh-CN" sz="1400" dirty="0"/>
          </a:p>
          <a:p>
            <a:endParaRPr lang="en-US" altLang="zh-CN" sz="1400" dirty="0"/>
          </a:p>
          <a:p>
            <a:pPr marL="0" indent="0">
              <a:buNone/>
            </a:pPr>
            <a:endParaRPr lang="en-US" altLang="zh-CN" sz="1400" dirty="0"/>
          </a:p>
          <a:p>
            <a:pPr marL="0" indent="0">
              <a:buFont typeface="Calibri" panose="020F0502020204030204" pitchFamily="34" charset="0"/>
              <a:buNone/>
            </a:pPr>
            <a:endParaRPr lang="en-US" altLang="zh-CN" sz="1800" dirty="0"/>
          </a:p>
          <a:p>
            <a:pPr marL="0" indent="0">
              <a:buFont typeface="Calibri" panose="020F0502020204030204" pitchFamily="34" charset="0"/>
              <a:buNone/>
            </a:pPr>
            <a:endParaRPr lang="zh-CN" altLang="en-US" sz="1800" dirty="0"/>
          </a:p>
        </p:txBody>
      </p:sp>
      <p:pic>
        <p:nvPicPr>
          <p:cNvPr id="15" name="图片 6">
            <a:extLst>
              <a:ext uri="{FF2B5EF4-FFF2-40B4-BE49-F238E27FC236}">
                <a16:creationId xmlns:a16="http://schemas.microsoft.com/office/drawing/2014/main" id="{682A158B-19C5-4573-824A-70D0A144F3C1}"/>
              </a:ext>
            </a:extLst>
          </p:cNvPr>
          <p:cNvPicPr/>
          <p:nvPr/>
        </p:nvPicPr>
        <p:blipFill>
          <a:blip r:embed="rId3"/>
          <a:stretch>
            <a:fillRect/>
          </a:stretch>
        </p:blipFill>
        <p:spPr>
          <a:xfrm>
            <a:off x="4984600" y="2202886"/>
            <a:ext cx="1074334" cy="1124101"/>
          </a:xfrm>
          <a:prstGeom prst="rect">
            <a:avLst/>
          </a:prstGeom>
        </p:spPr>
      </p:pic>
      <p:pic>
        <p:nvPicPr>
          <p:cNvPr id="16" name="图片 7">
            <a:extLst>
              <a:ext uri="{FF2B5EF4-FFF2-40B4-BE49-F238E27FC236}">
                <a16:creationId xmlns:a16="http://schemas.microsoft.com/office/drawing/2014/main" id="{56A9C043-A5CC-4E31-96DD-5BD26F6DDF5C}"/>
              </a:ext>
            </a:extLst>
          </p:cNvPr>
          <p:cNvPicPr/>
          <p:nvPr/>
        </p:nvPicPr>
        <p:blipFill>
          <a:blip r:embed="rId4"/>
          <a:stretch>
            <a:fillRect/>
          </a:stretch>
        </p:blipFill>
        <p:spPr>
          <a:xfrm>
            <a:off x="7925382" y="2226345"/>
            <a:ext cx="986167" cy="1077183"/>
          </a:xfrm>
          <a:prstGeom prst="rect">
            <a:avLst/>
          </a:prstGeom>
        </p:spPr>
      </p:pic>
      <p:pic>
        <p:nvPicPr>
          <p:cNvPr id="17" name="图片 9" descr="https://ars.els-cdn.com/content/image/1-s2.0-S1434841107001288-gr1.jpg">
            <a:extLst>
              <a:ext uri="{FF2B5EF4-FFF2-40B4-BE49-F238E27FC236}">
                <a16:creationId xmlns:a16="http://schemas.microsoft.com/office/drawing/2014/main" id="{00843F77-A499-415F-9387-CD9F5A19F4C7}"/>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6275954" y="2202886"/>
            <a:ext cx="1380129" cy="1124101"/>
          </a:xfrm>
          <a:prstGeom prst="rect">
            <a:avLst/>
          </a:prstGeom>
          <a:noFill/>
          <a:ln>
            <a:noFill/>
          </a:ln>
        </p:spPr>
      </p:pic>
      <p:pic>
        <p:nvPicPr>
          <p:cNvPr id="8" name="Picture 7">
            <a:extLst>
              <a:ext uri="{FF2B5EF4-FFF2-40B4-BE49-F238E27FC236}">
                <a16:creationId xmlns:a16="http://schemas.microsoft.com/office/drawing/2014/main" id="{89436E12-8E29-45CD-83A3-93AEF53F22B1}"/>
              </a:ext>
            </a:extLst>
          </p:cNvPr>
          <p:cNvPicPr>
            <a:picLocks noChangeAspect="1"/>
          </p:cNvPicPr>
          <p:nvPr/>
        </p:nvPicPr>
        <p:blipFill>
          <a:blip r:embed="rId6"/>
          <a:stretch>
            <a:fillRect/>
          </a:stretch>
        </p:blipFill>
        <p:spPr>
          <a:xfrm>
            <a:off x="5148880" y="4250725"/>
            <a:ext cx="1863037" cy="1124101"/>
          </a:xfrm>
          <a:prstGeom prst="rect">
            <a:avLst/>
          </a:prstGeom>
        </p:spPr>
      </p:pic>
      <p:sp>
        <p:nvSpPr>
          <p:cNvPr id="56" name="TextBox 55">
            <a:extLst>
              <a:ext uri="{FF2B5EF4-FFF2-40B4-BE49-F238E27FC236}">
                <a16:creationId xmlns:a16="http://schemas.microsoft.com/office/drawing/2014/main" id="{9FC1DF29-4393-42CD-ABD4-5CDE0687C776}"/>
              </a:ext>
            </a:extLst>
          </p:cNvPr>
          <p:cNvSpPr txBox="1"/>
          <p:nvPr/>
        </p:nvSpPr>
        <p:spPr>
          <a:xfrm>
            <a:off x="5028684" y="3453752"/>
            <a:ext cx="1021433" cy="307777"/>
          </a:xfrm>
          <a:prstGeom prst="rect">
            <a:avLst/>
          </a:prstGeom>
          <a:noFill/>
        </p:spPr>
        <p:txBody>
          <a:bodyPr wrap="none" rtlCol="0">
            <a:spAutoFit/>
          </a:bodyPr>
          <a:lstStyle/>
          <a:p>
            <a:r>
              <a:rPr lang="en-US" altLang="zh-CN" sz="1400" dirty="0">
                <a:latin typeface="微软雅黑" panose="020B0503020204020204" pitchFamily="34" charset="-122"/>
                <a:ea typeface="微软雅黑" panose="020B0503020204020204" pitchFamily="34" charset="-122"/>
              </a:rPr>
              <a:t>a</a:t>
            </a:r>
            <a:r>
              <a:rPr lang="zh-CN" altLang="en-US" sz="1400" dirty="0">
                <a:latin typeface="微软雅黑" panose="020B0503020204020204" pitchFamily="34" charset="-122"/>
                <a:ea typeface="微软雅黑" panose="020B0503020204020204" pitchFamily="34" charset="-122"/>
              </a:rPr>
              <a:t>）</a:t>
            </a:r>
            <a:r>
              <a:rPr lang="en-US" altLang="zh-CN" sz="1400" dirty="0">
                <a:latin typeface="微软雅黑" panose="020B0503020204020204" pitchFamily="34" charset="-122"/>
                <a:ea typeface="微软雅黑" panose="020B0503020204020204" pitchFamily="34" charset="-122"/>
              </a:rPr>
              <a:t>IQ</a:t>
            </a:r>
            <a:r>
              <a:rPr lang="zh-CN" altLang="en-US" sz="1400" dirty="0">
                <a:latin typeface="微软雅黑" panose="020B0503020204020204" pitchFamily="34" charset="-122"/>
                <a:ea typeface="微软雅黑" panose="020B0503020204020204" pitchFamily="34" charset="-122"/>
              </a:rPr>
              <a:t>结构</a:t>
            </a:r>
          </a:p>
        </p:txBody>
      </p:sp>
      <p:sp>
        <p:nvSpPr>
          <p:cNvPr id="58" name="TextBox 57">
            <a:extLst>
              <a:ext uri="{FF2B5EF4-FFF2-40B4-BE49-F238E27FC236}">
                <a16:creationId xmlns:a16="http://schemas.microsoft.com/office/drawing/2014/main" id="{FD487AB0-9894-4B5C-AF9C-574F9277C65B}"/>
              </a:ext>
            </a:extLst>
          </p:cNvPr>
          <p:cNvSpPr txBox="1"/>
          <p:nvPr/>
        </p:nvSpPr>
        <p:spPr>
          <a:xfrm>
            <a:off x="6363930" y="3453752"/>
            <a:ext cx="1251112" cy="307777"/>
          </a:xfrm>
          <a:prstGeom prst="rect">
            <a:avLst/>
          </a:prstGeom>
          <a:noFill/>
        </p:spPr>
        <p:txBody>
          <a:bodyPr wrap="none" rtlCol="0">
            <a:spAutoFit/>
          </a:bodyPr>
          <a:lstStyle/>
          <a:p>
            <a:r>
              <a:rPr lang="en-US" altLang="zh-CN" sz="1400" dirty="0">
                <a:latin typeface="微软雅黑" panose="020B0503020204020204" pitchFamily="34" charset="-122"/>
                <a:ea typeface="微软雅黑" panose="020B0503020204020204" pitchFamily="34" charset="-122"/>
              </a:rPr>
              <a:t>b</a:t>
            </a:r>
            <a:r>
              <a:rPr lang="zh-CN" altLang="en-US" sz="1400" dirty="0">
                <a:latin typeface="微软雅黑" panose="020B0503020204020204" pitchFamily="34" charset="-122"/>
                <a:ea typeface="微软雅黑" panose="020B0503020204020204" pitchFamily="34" charset="-122"/>
              </a:rPr>
              <a:t>）</a:t>
            </a:r>
            <a:r>
              <a:rPr lang="en-US" altLang="zh-CN" sz="1400" dirty="0">
                <a:latin typeface="微软雅黑" panose="020B0503020204020204" pitchFamily="34" charset="-122"/>
                <a:ea typeface="微软雅黑" panose="020B0503020204020204" pitchFamily="34" charset="-122"/>
              </a:rPr>
              <a:t>VOQ</a:t>
            </a:r>
            <a:r>
              <a:rPr lang="zh-CN" altLang="en-US" sz="1400" dirty="0">
                <a:latin typeface="微软雅黑" panose="020B0503020204020204" pitchFamily="34" charset="-122"/>
                <a:ea typeface="微软雅黑" panose="020B0503020204020204" pitchFamily="34" charset="-122"/>
              </a:rPr>
              <a:t>结构</a:t>
            </a:r>
          </a:p>
        </p:txBody>
      </p:sp>
      <p:sp>
        <p:nvSpPr>
          <p:cNvPr id="59" name="TextBox 58">
            <a:extLst>
              <a:ext uri="{FF2B5EF4-FFF2-40B4-BE49-F238E27FC236}">
                <a16:creationId xmlns:a16="http://schemas.microsoft.com/office/drawing/2014/main" id="{572BB7D1-9D9E-43DB-B3D4-ABC14F24DF84}"/>
              </a:ext>
            </a:extLst>
          </p:cNvPr>
          <p:cNvSpPr txBox="1"/>
          <p:nvPr/>
        </p:nvSpPr>
        <p:spPr>
          <a:xfrm>
            <a:off x="7881299" y="3453752"/>
            <a:ext cx="1104790" cy="307777"/>
          </a:xfrm>
          <a:prstGeom prst="rect">
            <a:avLst/>
          </a:prstGeom>
          <a:noFill/>
        </p:spPr>
        <p:txBody>
          <a:bodyPr wrap="none" rtlCol="0">
            <a:spAutoFit/>
          </a:bodyPr>
          <a:lstStyle/>
          <a:p>
            <a:r>
              <a:rPr lang="en-US" altLang="zh-CN" sz="1400" dirty="0">
                <a:latin typeface="微软雅黑" panose="020B0503020204020204" pitchFamily="34" charset="-122"/>
                <a:ea typeface="微软雅黑" panose="020B0503020204020204" pitchFamily="34" charset="-122"/>
              </a:rPr>
              <a:t>c</a:t>
            </a:r>
            <a:r>
              <a:rPr lang="zh-CN" altLang="en-US" sz="1400" dirty="0">
                <a:latin typeface="微软雅黑" panose="020B0503020204020204" pitchFamily="34" charset="-122"/>
                <a:ea typeface="微软雅黑" panose="020B0503020204020204" pitchFamily="34" charset="-122"/>
              </a:rPr>
              <a:t>）</a:t>
            </a:r>
            <a:r>
              <a:rPr lang="en-US" altLang="zh-CN" sz="1400" dirty="0">
                <a:latin typeface="微软雅黑" panose="020B0503020204020204" pitchFamily="34" charset="-122"/>
                <a:ea typeface="微软雅黑" panose="020B0503020204020204" pitchFamily="34" charset="-122"/>
              </a:rPr>
              <a:t>OQ</a:t>
            </a:r>
            <a:r>
              <a:rPr lang="zh-CN" altLang="en-US" sz="1400" dirty="0">
                <a:latin typeface="微软雅黑" panose="020B0503020204020204" pitchFamily="34" charset="-122"/>
                <a:ea typeface="微软雅黑" panose="020B0503020204020204" pitchFamily="34" charset="-122"/>
              </a:rPr>
              <a:t>结构</a:t>
            </a:r>
          </a:p>
        </p:txBody>
      </p:sp>
      <p:sp>
        <p:nvSpPr>
          <p:cNvPr id="60" name="TextBox 59">
            <a:extLst>
              <a:ext uri="{FF2B5EF4-FFF2-40B4-BE49-F238E27FC236}">
                <a16:creationId xmlns:a16="http://schemas.microsoft.com/office/drawing/2014/main" id="{13D74065-94F9-4F55-AABB-0364391F9623}"/>
              </a:ext>
            </a:extLst>
          </p:cNvPr>
          <p:cNvSpPr txBox="1"/>
          <p:nvPr/>
        </p:nvSpPr>
        <p:spPr>
          <a:xfrm>
            <a:off x="5309193" y="5477833"/>
            <a:ext cx="1542410" cy="307777"/>
          </a:xfrm>
          <a:prstGeom prst="rect">
            <a:avLst/>
          </a:prstGeom>
          <a:noFill/>
        </p:spPr>
        <p:txBody>
          <a:bodyPr wrap="none" rtlCol="0">
            <a:spAutoFit/>
          </a:bodyPr>
          <a:lstStyle/>
          <a:p>
            <a:r>
              <a:rPr lang="en-US" altLang="zh-CN" sz="1400" dirty="0">
                <a:latin typeface="微软雅黑" panose="020B0503020204020204" pitchFamily="34" charset="-122"/>
                <a:ea typeface="微软雅黑" panose="020B0503020204020204" pitchFamily="34" charset="-122"/>
              </a:rPr>
              <a:t>d</a:t>
            </a:r>
            <a:r>
              <a:rPr lang="zh-CN" altLang="en-US" sz="1400" dirty="0">
                <a:latin typeface="微软雅黑" panose="020B0503020204020204" pitchFamily="34" charset="-122"/>
                <a:ea typeface="微软雅黑" panose="020B0503020204020204" pitchFamily="34" charset="-122"/>
              </a:rPr>
              <a:t>）共享缓存结构</a:t>
            </a:r>
          </a:p>
        </p:txBody>
      </p:sp>
      <p:sp>
        <p:nvSpPr>
          <p:cNvPr id="57" name="Rectangle 56">
            <a:extLst>
              <a:ext uri="{FF2B5EF4-FFF2-40B4-BE49-F238E27FC236}">
                <a16:creationId xmlns:a16="http://schemas.microsoft.com/office/drawing/2014/main" id="{8277CFC5-0688-4DC1-8CCB-79F9A6FFD977}"/>
              </a:ext>
            </a:extLst>
          </p:cNvPr>
          <p:cNvSpPr/>
          <p:nvPr/>
        </p:nvSpPr>
        <p:spPr>
          <a:xfrm>
            <a:off x="5521767" y="5729834"/>
            <a:ext cx="2967479" cy="307777"/>
          </a:xfrm>
          <a:prstGeom prst="rect">
            <a:avLst/>
          </a:prstGeom>
        </p:spPr>
        <p:txBody>
          <a:bodyPr wrap="none">
            <a:spAutoFit/>
          </a:bodyPr>
          <a:lstStyle/>
          <a:p>
            <a:pPr indent="269875" algn="ctr">
              <a:spcAft>
                <a:spcPts val="0"/>
              </a:spcAft>
            </a:pPr>
            <a:r>
              <a:rPr lang="en-US" altLang="zh-CN" sz="1400" dirty="0">
                <a:latin typeface="微软雅黑" panose="020B0503020204020204" pitchFamily="34" charset="-122"/>
                <a:ea typeface="微软雅黑" panose="020B0503020204020204" pitchFamily="34" charset="-122"/>
              </a:rPr>
              <a:t> N</a:t>
            </a:r>
            <a:r>
              <a:rPr lang="zh-CN" altLang="zh-CN" sz="1400" dirty="0">
                <a:latin typeface="微软雅黑" panose="020B0503020204020204" pitchFamily="34" charset="-122"/>
                <a:ea typeface="微软雅黑" panose="020B0503020204020204" pitchFamily="34" charset="-122"/>
              </a:rPr>
              <a:t>端口输入输出的</a:t>
            </a:r>
            <a:r>
              <a:rPr lang="zh-CN" altLang="en-US" sz="1400" dirty="0">
                <a:latin typeface="微软雅黑" panose="020B0503020204020204" pitchFamily="34" charset="-122"/>
                <a:ea typeface="微软雅黑" panose="020B0503020204020204" pitchFamily="34" charset="-122"/>
              </a:rPr>
              <a:t>数据</a:t>
            </a:r>
            <a:r>
              <a:rPr lang="zh-CN" altLang="zh-CN" sz="1400" dirty="0">
                <a:latin typeface="微软雅黑" panose="020B0503020204020204" pitchFamily="34" charset="-122"/>
                <a:ea typeface="微软雅黑" panose="020B0503020204020204" pitchFamily="34" charset="-122"/>
              </a:rPr>
              <a:t>交换</a:t>
            </a:r>
            <a:r>
              <a:rPr lang="zh-CN" altLang="en-US" sz="1400" dirty="0">
                <a:latin typeface="微软雅黑" panose="020B0503020204020204" pitchFamily="34" charset="-122"/>
                <a:ea typeface="微软雅黑" panose="020B0503020204020204" pitchFamily="34" charset="-122"/>
              </a:rPr>
              <a:t>架构</a:t>
            </a:r>
            <a:endParaRPr lang="zh-CN" altLang="zh-CN" sz="1400" dirty="0">
              <a:latin typeface="微软雅黑" panose="020B0503020204020204" pitchFamily="34" charset="-122"/>
              <a:ea typeface="微软雅黑" panose="020B0503020204020204" pitchFamily="34" charset="-122"/>
            </a:endParaRPr>
          </a:p>
        </p:txBody>
      </p:sp>
      <p:pic>
        <p:nvPicPr>
          <p:cNvPr id="20" name="Picture 19">
            <a:extLst>
              <a:ext uri="{FF2B5EF4-FFF2-40B4-BE49-F238E27FC236}">
                <a16:creationId xmlns:a16="http://schemas.microsoft.com/office/drawing/2014/main" id="{C3EFB2BD-ADAC-4784-B684-2DE90490EE8C}"/>
              </a:ext>
            </a:extLst>
          </p:cNvPr>
          <p:cNvPicPr>
            <a:picLocks noChangeAspect="1"/>
          </p:cNvPicPr>
          <p:nvPr/>
        </p:nvPicPr>
        <p:blipFill>
          <a:blip r:embed="rId7"/>
          <a:stretch>
            <a:fillRect/>
          </a:stretch>
        </p:blipFill>
        <p:spPr>
          <a:xfrm>
            <a:off x="7197165" y="4250725"/>
            <a:ext cx="1863037" cy="1124101"/>
          </a:xfrm>
          <a:prstGeom prst="rect">
            <a:avLst/>
          </a:prstGeom>
        </p:spPr>
      </p:pic>
      <p:sp>
        <p:nvSpPr>
          <p:cNvPr id="21" name="TextBox 20">
            <a:extLst>
              <a:ext uri="{FF2B5EF4-FFF2-40B4-BE49-F238E27FC236}">
                <a16:creationId xmlns:a16="http://schemas.microsoft.com/office/drawing/2014/main" id="{9F77252B-9731-4938-9AB1-421EBDB602B8}"/>
              </a:ext>
            </a:extLst>
          </p:cNvPr>
          <p:cNvSpPr txBox="1"/>
          <p:nvPr/>
        </p:nvSpPr>
        <p:spPr>
          <a:xfrm>
            <a:off x="7401561" y="5477832"/>
            <a:ext cx="1476686" cy="307777"/>
          </a:xfrm>
          <a:prstGeom prst="rect">
            <a:avLst/>
          </a:prstGeom>
          <a:noFill/>
        </p:spPr>
        <p:txBody>
          <a:bodyPr wrap="none" rtlCol="0">
            <a:spAutoFit/>
          </a:bodyPr>
          <a:lstStyle/>
          <a:p>
            <a:r>
              <a:rPr lang="en-US" altLang="zh-CN" sz="1400" dirty="0">
                <a:latin typeface="微软雅黑" panose="020B0503020204020204" pitchFamily="34" charset="-122"/>
                <a:ea typeface="微软雅黑" panose="020B0503020204020204" pitchFamily="34" charset="-122"/>
              </a:rPr>
              <a:t>e) </a:t>
            </a:r>
            <a:r>
              <a:rPr lang="zh-CN" altLang="en-US" sz="1400" dirty="0">
                <a:latin typeface="微软雅黑" panose="020B0503020204020204" pitchFamily="34" charset="-122"/>
                <a:ea typeface="微软雅黑" panose="020B0503020204020204" pitchFamily="34" charset="-122"/>
              </a:rPr>
              <a:t>并行缓存结构</a:t>
            </a:r>
          </a:p>
        </p:txBody>
      </p:sp>
      <p:sp>
        <p:nvSpPr>
          <p:cNvPr id="18" name="矩形: 圆角 17">
            <a:extLst>
              <a:ext uri="{FF2B5EF4-FFF2-40B4-BE49-F238E27FC236}">
                <a16:creationId xmlns:a16="http://schemas.microsoft.com/office/drawing/2014/main" id="{F6ED95AF-C1B1-47E4-A886-EE8B4199E64C}"/>
              </a:ext>
            </a:extLst>
          </p:cNvPr>
          <p:cNvSpPr/>
          <p:nvPr/>
        </p:nvSpPr>
        <p:spPr>
          <a:xfrm>
            <a:off x="942209" y="6078643"/>
            <a:ext cx="7486467" cy="435005"/>
          </a:xfrm>
          <a:prstGeom prst="roundRect">
            <a:avLst/>
          </a:prstGeom>
          <a:solidFill>
            <a:schemeClr val="bg2">
              <a:lumMod val="40000"/>
              <a:lumOff val="6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rgbClr val="002060"/>
                </a:solidFill>
                <a:latin typeface="微软雅黑" panose="020B0503020204020204" pitchFamily="34" charset="-122"/>
                <a:ea typeface="微软雅黑" panose="020B0503020204020204" pitchFamily="34" charset="-122"/>
              </a:rPr>
              <a:t>传统以太网交换结构</a:t>
            </a:r>
            <a:r>
              <a:rPr lang="zh-CN" altLang="en-US" sz="1600" b="1" dirty="0">
                <a:solidFill>
                  <a:srgbClr val="C00000"/>
                </a:solidFill>
                <a:latin typeface="微软雅黑" panose="020B0503020204020204" pitchFamily="34" charset="-122"/>
                <a:ea typeface="微软雅黑" panose="020B0503020204020204" pitchFamily="34" charset="-122"/>
              </a:rPr>
              <a:t>无法满足</a:t>
            </a:r>
            <a:r>
              <a:rPr lang="en-US" altLang="zh-CN" sz="1600" b="1" dirty="0">
                <a:solidFill>
                  <a:srgbClr val="C00000"/>
                </a:solidFill>
                <a:latin typeface="微软雅黑" panose="020B0503020204020204" pitchFamily="34" charset="-122"/>
                <a:ea typeface="微软雅黑" panose="020B0503020204020204" pitchFamily="34" charset="-122"/>
              </a:rPr>
              <a:t>TSN</a:t>
            </a:r>
            <a:r>
              <a:rPr lang="zh-CN" altLang="en-US" sz="1600" b="1" dirty="0">
                <a:solidFill>
                  <a:srgbClr val="C00000"/>
                </a:solidFill>
                <a:latin typeface="微软雅黑" panose="020B0503020204020204" pitchFamily="34" charset="-122"/>
                <a:ea typeface="微软雅黑" panose="020B0503020204020204" pitchFamily="34" charset="-122"/>
              </a:rPr>
              <a:t>确定性的需求，对异构数据调度能力差</a:t>
            </a:r>
          </a:p>
        </p:txBody>
      </p:sp>
      <p:sp>
        <p:nvSpPr>
          <p:cNvPr id="2" name="灯片编号占位符 1">
            <a:extLst>
              <a:ext uri="{FF2B5EF4-FFF2-40B4-BE49-F238E27FC236}">
                <a16:creationId xmlns:a16="http://schemas.microsoft.com/office/drawing/2014/main" id="{FE162F87-4AF7-4887-8860-E80284A17FBC}"/>
              </a:ext>
            </a:extLst>
          </p:cNvPr>
          <p:cNvSpPr>
            <a:spLocks noGrp="1"/>
          </p:cNvSpPr>
          <p:nvPr>
            <p:ph type="sldNum" sz="quarter" idx="12"/>
          </p:nvPr>
        </p:nvSpPr>
        <p:spPr/>
        <p:txBody>
          <a:bodyPr/>
          <a:lstStyle/>
          <a:p>
            <a:fld id="{54BD5A17-3153-4A95-988E-B577C14000F1}" type="slidenum">
              <a:rPr lang="en-US" altLang="zh-CN" smtClean="0"/>
              <a:pPr/>
              <a:t>6</a:t>
            </a:fld>
            <a:endParaRPr lang="en-US" altLang="zh-CN" dirty="0"/>
          </a:p>
        </p:txBody>
      </p:sp>
    </p:spTree>
    <p:extLst>
      <p:ext uri="{BB962C8B-B14F-4D97-AF65-F5344CB8AC3E}">
        <p14:creationId xmlns:p14="http://schemas.microsoft.com/office/powerpoint/2010/main" val="36107542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370D2A-F36D-4E61-BC8F-B84CD4EABCC1}"/>
              </a:ext>
            </a:extLst>
          </p:cNvPr>
          <p:cNvSpPr>
            <a:spLocks noGrp="1"/>
          </p:cNvSpPr>
          <p:nvPr>
            <p:ph type="title"/>
          </p:nvPr>
        </p:nvSpPr>
        <p:spPr/>
        <p:txBody>
          <a:bodyPr/>
          <a:lstStyle/>
          <a:p>
            <a:r>
              <a:rPr lang="zh-CN" altLang="en-US" dirty="0"/>
              <a:t>研究现状</a:t>
            </a:r>
            <a:r>
              <a:rPr lang="en-US" altLang="zh-CN" dirty="0"/>
              <a:t>—TSN</a:t>
            </a:r>
            <a:r>
              <a:rPr lang="zh-CN" altLang="en-US" dirty="0"/>
              <a:t>数据交换结构</a:t>
            </a:r>
          </a:p>
        </p:txBody>
      </p:sp>
      <p:sp>
        <p:nvSpPr>
          <p:cNvPr id="4" name="Content Placeholder 1">
            <a:extLst>
              <a:ext uri="{FF2B5EF4-FFF2-40B4-BE49-F238E27FC236}">
                <a16:creationId xmlns:a16="http://schemas.microsoft.com/office/drawing/2014/main" id="{A8C1E606-D98A-49BA-84C4-C66A15A5EB5F}"/>
              </a:ext>
            </a:extLst>
          </p:cNvPr>
          <p:cNvSpPr txBox="1">
            <a:spLocks/>
          </p:cNvSpPr>
          <p:nvPr/>
        </p:nvSpPr>
        <p:spPr>
          <a:xfrm>
            <a:off x="593083" y="1938188"/>
            <a:ext cx="4338839" cy="394553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ts val="1500"/>
              </a:lnSpc>
              <a:buNone/>
            </a:pPr>
            <a:endParaRPr lang="en-US" altLang="zh-CN" sz="1800" b="1" dirty="0"/>
          </a:p>
          <a:p>
            <a:pPr marL="342900" indent="-342900">
              <a:lnSpc>
                <a:spcPts val="1500"/>
              </a:lnSpc>
              <a:buFont typeface="+mj-lt"/>
              <a:buAutoNum type="alphaLcParenR"/>
            </a:pPr>
            <a:r>
              <a:rPr lang="zh-CN" altLang="en-US" sz="1600" b="1" dirty="0">
                <a:solidFill>
                  <a:schemeClr val="tx1">
                    <a:lumMod val="95000"/>
                    <a:lumOff val="5000"/>
                  </a:schemeClr>
                </a:solidFill>
              </a:rPr>
              <a:t>输出端口队列的数据交换结构</a:t>
            </a:r>
            <a:endParaRPr lang="en-US" altLang="zh-CN" sz="1600" b="1" dirty="0">
              <a:solidFill>
                <a:schemeClr val="tx1">
                  <a:lumMod val="95000"/>
                  <a:lumOff val="5000"/>
                </a:schemeClr>
              </a:solidFill>
            </a:endParaRPr>
          </a:p>
          <a:p>
            <a:pPr>
              <a:lnSpc>
                <a:spcPts val="1500"/>
              </a:lnSpc>
            </a:pPr>
            <a:r>
              <a:rPr lang="zh-CN" altLang="en-US" sz="1600" dirty="0"/>
              <a:t>端口队列无法共享，</a:t>
            </a:r>
            <a:r>
              <a:rPr lang="zh-CN" altLang="en-US" sz="1600" b="1" dirty="0">
                <a:solidFill>
                  <a:srgbClr val="C00000"/>
                </a:solidFill>
              </a:rPr>
              <a:t>资源利用率低</a:t>
            </a:r>
            <a:endParaRPr lang="en-US" altLang="zh-CN" sz="1600" b="1" dirty="0">
              <a:solidFill>
                <a:srgbClr val="C00000"/>
              </a:solidFill>
            </a:endParaRPr>
          </a:p>
          <a:p>
            <a:pPr>
              <a:lnSpc>
                <a:spcPts val="1500"/>
              </a:lnSpc>
            </a:pPr>
            <a:r>
              <a:rPr lang="zh-CN" altLang="en-US" sz="1600" b="1" dirty="0">
                <a:solidFill>
                  <a:srgbClr val="C00000"/>
                </a:solidFill>
              </a:rPr>
              <a:t>应对突发流量能力差</a:t>
            </a:r>
            <a:endParaRPr lang="en-US" altLang="zh-CN" sz="1600" b="1" dirty="0">
              <a:solidFill>
                <a:srgbClr val="C00000"/>
              </a:solidFill>
            </a:endParaRPr>
          </a:p>
          <a:p>
            <a:pPr>
              <a:lnSpc>
                <a:spcPts val="1500"/>
              </a:lnSpc>
            </a:pPr>
            <a:endParaRPr lang="en-US" altLang="zh-CN" sz="1600" b="1" dirty="0">
              <a:solidFill>
                <a:srgbClr val="C00000"/>
              </a:solidFill>
            </a:endParaRPr>
          </a:p>
          <a:p>
            <a:pPr>
              <a:lnSpc>
                <a:spcPts val="1500"/>
              </a:lnSpc>
            </a:pPr>
            <a:endParaRPr lang="en-US" altLang="zh-CN" sz="1600" b="1" dirty="0">
              <a:solidFill>
                <a:srgbClr val="C00000"/>
              </a:solidFill>
            </a:endParaRPr>
          </a:p>
          <a:p>
            <a:pPr>
              <a:lnSpc>
                <a:spcPts val="1500"/>
              </a:lnSpc>
            </a:pPr>
            <a:endParaRPr lang="en-US" altLang="zh-CN" sz="1600" b="1" dirty="0">
              <a:solidFill>
                <a:srgbClr val="C00000"/>
              </a:solidFill>
            </a:endParaRPr>
          </a:p>
          <a:p>
            <a:pPr>
              <a:lnSpc>
                <a:spcPts val="1500"/>
              </a:lnSpc>
            </a:pPr>
            <a:endParaRPr lang="en-US" altLang="zh-CN" sz="1600" b="1" dirty="0">
              <a:solidFill>
                <a:srgbClr val="C00000"/>
              </a:solidFill>
            </a:endParaRPr>
          </a:p>
          <a:p>
            <a:pPr marL="342900" indent="-342900">
              <a:lnSpc>
                <a:spcPct val="100000"/>
              </a:lnSpc>
              <a:buFont typeface="+mj-lt"/>
              <a:buAutoNum type="alphaLcParenR" startAt="2"/>
            </a:pPr>
            <a:r>
              <a:rPr lang="en-US" altLang="zh-CN" sz="1600" b="1" dirty="0">
                <a:solidFill>
                  <a:schemeClr val="tx1">
                    <a:lumMod val="95000"/>
                    <a:lumOff val="5000"/>
                  </a:schemeClr>
                </a:solidFill>
              </a:rPr>
              <a:t>SMS</a:t>
            </a:r>
            <a:r>
              <a:rPr lang="zh-CN" altLang="en-US" sz="1600" b="1" dirty="0">
                <a:solidFill>
                  <a:schemeClr val="tx1">
                    <a:lumMod val="95000"/>
                    <a:lumOff val="5000"/>
                  </a:schemeClr>
                </a:solidFill>
              </a:rPr>
              <a:t>（</a:t>
            </a:r>
            <a:r>
              <a:rPr lang="en-US" altLang="zh-CN" sz="1600" b="1" dirty="0">
                <a:solidFill>
                  <a:schemeClr val="tx1">
                    <a:lumMod val="95000"/>
                    <a:lumOff val="5000"/>
                  </a:schemeClr>
                </a:solidFill>
              </a:rPr>
              <a:t>Shared Memory Switch</a:t>
            </a:r>
            <a:r>
              <a:rPr lang="zh-CN" altLang="en-US" sz="1600" b="1" dirty="0">
                <a:solidFill>
                  <a:schemeClr val="tx1">
                    <a:lumMod val="95000"/>
                    <a:lumOff val="5000"/>
                  </a:schemeClr>
                </a:solidFill>
              </a:rPr>
              <a:t>）数据交换结构</a:t>
            </a:r>
            <a:endParaRPr lang="en-US" altLang="zh-CN" sz="1600" b="1" dirty="0">
              <a:solidFill>
                <a:schemeClr val="tx1">
                  <a:lumMod val="95000"/>
                  <a:lumOff val="5000"/>
                </a:schemeClr>
              </a:solidFill>
            </a:endParaRPr>
          </a:p>
          <a:p>
            <a:pPr>
              <a:lnSpc>
                <a:spcPts val="1500"/>
              </a:lnSpc>
            </a:pPr>
            <a:r>
              <a:rPr lang="zh-CN" altLang="en-US" sz="1600" dirty="0"/>
              <a:t>通过不同结构实现异构数据调度</a:t>
            </a:r>
            <a:r>
              <a:rPr lang="en-US" altLang="zh-CN" sz="1600" dirty="0"/>
              <a:t>—</a:t>
            </a:r>
            <a:r>
              <a:rPr lang="zh-CN" altLang="en-US" sz="1600" b="1" dirty="0">
                <a:solidFill>
                  <a:srgbClr val="C00000"/>
                </a:solidFill>
              </a:rPr>
              <a:t>灵活性差</a:t>
            </a:r>
            <a:endParaRPr lang="en-US" altLang="zh-CN" sz="1600" b="1" dirty="0">
              <a:solidFill>
                <a:srgbClr val="C00000"/>
              </a:solidFill>
            </a:endParaRPr>
          </a:p>
          <a:p>
            <a:pPr>
              <a:lnSpc>
                <a:spcPts val="1500"/>
              </a:lnSpc>
            </a:pPr>
            <a:r>
              <a:rPr lang="zh-CN" altLang="en-US" sz="1600" dirty="0"/>
              <a:t>缓存总带宽为</a:t>
            </a:r>
            <a:r>
              <a:rPr lang="en-US" altLang="zh-CN" sz="1600" dirty="0"/>
              <a:t>4</a:t>
            </a:r>
            <a:r>
              <a:rPr lang="zh-CN" altLang="en-US" sz="1600" dirty="0"/>
              <a:t>倍的链路线速率</a:t>
            </a:r>
            <a:r>
              <a:rPr lang="en-US" altLang="zh-CN" sz="1600" dirty="0"/>
              <a:t>—</a:t>
            </a:r>
            <a:r>
              <a:rPr lang="zh-CN" altLang="en-US" sz="1600" b="1" dirty="0">
                <a:solidFill>
                  <a:srgbClr val="C00000"/>
                </a:solidFill>
              </a:rPr>
              <a:t>扩展性差</a:t>
            </a:r>
            <a:endParaRPr lang="en-US" altLang="zh-CN" sz="1600" b="1" dirty="0">
              <a:solidFill>
                <a:srgbClr val="C00000"/>
              </a:solidFill>
            </a:endParaRPr>
          </a:p>
          <a:p>
            <a:pPr marL="0" indent="0">
              <a:buNone/>
            </a:pPr>
            <a:endParaRPr lang="en-US" altLang="zh-CN" sz="1400" dirty="0"/>
          </a:p>
          <a:p>
            <a:pPr marL="0" indent="0">
              <a:buNone/>
            </a:pPr>
            <a:endParaRPr lang="en-US" altLang="zh-CN" sz="1400" dirty="0"/>
          </a:p>
          <a:p>
            <a:pPr lvl="1">
              <a:buFont typeface="Arial" panose="020B0604020202020204" pitchFamily="34" charset="0"/>
              <a:buChar char="•"/>
            </a:pPr>
            <a:endParaRPr lang="en-US" altLang="zh-CN" sz="1400" dirty="0"/>
          </a:p>
          <a:p>
            <a:pPr lvl="1">
              <a:buFont typeface="Arial" panose="020B0604020202020204" pitchFamily="34" charset="0"/>
              <a:buChar char="•"/>
            </a:pPr>
            <a:endParaRPr lang="en-US" altLang="zh-CN" sz="1400" dirty="0"/>
          </a:p>
          <a:p>
            <a:pPr lvl="1">
              <a:buFont typeface="Arial" panose="020B0604020202020204" pitchFamily="34" charset="0"/>
              <a:buChar char="•"/>
            </a:pPr>
            <a:endParaRPr lang="en-US" altLang="zh-CN" sz="1400" dirty="0"/>
          </a:p>
          <a:p>
            <a:endParaRPr lang="en-US" altLang="zh-CN" sz="1400" dirty="0"/>
          </a:p>
          <a:p>
            <a:pPr marL="0" indent="0">
              <a:buFont typeface="Calibri" panose="020F0502020204030204" pitchFamily="34" charset="0"/>
              <a:buNone/>
            </a:pPr>
            <a:endParaRPr lang="en-US" altLang="zh-CN" sz="1800" dirty="0"/>
          </a:p>
          <a:p>
            <a:pPr marL="0" indent="0">
              <a:buFont typeface="Calibri" panose="020F0502020204030204" pitchFamily="34" charset="0"/>
              <a:buNone/>
            </a:pPr>
            <a:endParaRPr lang="zh-CN" altLang="en-US" sz="1800" dirty="0"/>
          </a:p>
        </p:txBody>
      </p:sp>
      <p:pic>
        <p:nvPicPr>
          <p:cNvPr id="5" name="Picture 4">
            <a:extLst>
              <a:ext uri="{FF2B5EF4-FFF2-40B4-BE49-F238E27FC236}">
                <a16:creationId xmlns:a16="http://schemas.microsoft.com/office/drawing/2014/main" id="{2F68D8A0-2B23-45A6-88F6-787FA12A3937}"/>
              </a:ext>
            </a:extLst>
          </p:cNvPr>
          <p:cNvPicPr>
            <a:picLocks noChangeAspect="1"/>
          </p:cNvPicPr>
          <p:nvPr/>
        </p:nvPicPr>
        <p:blipFill>
          <a:blip r:embed="rId3"/>
          <a:stretch>
            <a:fillRect/>
          </a:stretch>
        </p:blipFill>
        <p:spPr>
          <a:xfrm>
            <a:off x="5226695" y="1938189"/>
            <a:ext cx="2765767" cy="1490811"/>
          </a:xfrm>
          <a:prstGeom prst="rect">
            <a:avLst/>
          </a:prstGeom>
        </p:spPr>
      </p:pic>
      <p:pic>
        <p:nvPicPr>
          <p:cNvPr id="6" name="Picture 5">
            <a:extLst>
              <a:ext uri="{FF2B5EF4-FFF2-40B4-BE49-F238E27FC236}">
                <a16:creationId xmlns:a16="http://schemas.microsoft.com/office/drawing/2014/main" id="{A09362AD-6A01-4A1B-A3BF-F047FC15B6AF}"/>
              </a:ext>
            </a:extLst>
          </p:cNvPr>
          <p:cNvPicPr>
            <a:picLocks noChangeAspect="1"/>
          </p:cNvPicPr>
          <p:nvPr/>
        </p:nvPicPr>
        <p:blipFill>
          <a:blip r:embed="rId4"/>
          <a:stretch>
            <a:fillRect/>
          </a:stretch>
        </p:blipFill>
        <p:spPr>
          <a:xfrm>
            <a:off x="5063278" y="4106403"/>
            <a:ext cx="3092603" cy="1490811"/>
          </a:xfrm>
          <a:prstGeom prst="rect">
            <a:avLst/>
          </a:prstGeom>
        </p:spPr>
      </p:pic>
      <p:sp>
        <p:nvSpPr>
          <p:cNvPr id="9" name="Rectangle 8">
            <a:extLst>
              <a:ext uri="{FF2B5EF4-FFF2-40B4-BE49-F238E27FC236}">
                <a16:creationId xmlns:a16="http://schemas.microsoft.com/office/drawing/2014/main" id="{B48319D8-D1D6-4448-8B3A-82910519075C}"/>
              </a:ext>
            </a:extLst>
          </p:cNvPr>
          <p:cNvSpPr/>
          <p:nvPr/>
        </p:nvSpPr>
        <p:spPr>
          <a:xfrm>
            <a:off x="4931922" y="3567635"/>
            <a:ext cx="3223959" cy="307777"/>
          </a:xfrm>
          <a:prstGeom prst="rect">
            <a:avLst/>
          </a:prstGeom>
        </p:spPr>
        <p:txBody>
          <a:bodyPr wrap="none">
            <a:spAutoFit/>
          </a:bodyPr>
          <a:lstStyle/>
          <a:p>
            <a:pPr marL="342900" indent="-342900">
              <a:buFont typeface="+mj-lt"/>
              <a:buAutoNum type="alphaLcParenR"/>
            </a:pPr>
            <a:r>
              <a:rPr lang="zh-CN" altLang="en-US" sz="1400" dirty="0">
                <a:solidFill>
                  <a:schemeClr val="tx1">
                    <a:lumMod val="95000"/>
                    <a:lumOff val="5000"/>
                  </a:schemeClr>
                </a:solidFill>
                <a:latin typeface="微软雅黑" panose="020B0503020204020204" pitchFamily="34" charset="-122"/>
                <a:ea typeface="微软雅黑" panose="020B0503020204020204" pitchFamily="34" charset="-122"/>
              </a:rPr>
              <a:t>基于输出端口队列的数据交换结构</a:t>
            </a:r>
            <a:endParaRPr lang="en-US" altLang="zh-CN" sz="1400" dirty="0">
              <a:solidFill>
                <a:schemeClr val="tx1">
                  <a:lumMod val="95000"/>
                  <a:lumOff val="5000"/>
                </a:schemeClr>
              </a:solidFill>
              <a:latin typeface="微软雅黑" panose="020B0503020204020204" pitchFamily="34" charset="-122"/>
              <a:ea typeface="微软雅黑" panose="020B0503020204020204" pitchFamily="34" charset="-122"/>
            </a:endParaRPr>
          </a:p>
        </p:txBody>
      </p:sp>
      <p:sp>
        <p:nvSpPr>
          <p:cNvPr id="10" name="Rectangle 9">
            <a:extLst>
              <a:ext uri="{FF2B5EF4-FFF2-40B4-BE49-F238E27FC236}">
                <a16:creationId xmlns:a16="http://schemas.microsoft.com/office/drawing/2014/main" id="{58178C79-2892-4F46-B2FD-15667E3F8FE6}"/>
              </a:ext>
            </a:extLst>
          </p:cNvPr>
          <p:cNvSpPr/>
          <p:nvPr/>
        </p:nvSpPr>
        <p:spPr>
          <a:xfrm>
            <a:off x="5365487" y="5707268"/>
            <a:ext cx="2529860" cy="307777"/>
          </a:xfrm>
          <a:prstGeom prst="rect">
            <a:avLst/>
          </a:prstGeom>
        </p:spPr>
        <p:txBody>
          <a:bodyPr wrap="none">
            <a:spAutoFit/>
          </a:bodyPr>
          <a:lstStyle/>
          <a:p>
            <a:pPr marL="342900" indent="-342900">
              <a:buFont typeface="+mj-lt"/>
              <a:buAutoNum type="alphaLcParenR" startAt="2"/>
            </a:pPr>
            <a:r>
              <a:rPr lang="zh-CN" altLang="en-US" sz="1400" dirty="0">
                <a:solidFill>
                  <a:schemeClr val="tx1">
                    <a:lumMod val="95000"/>
                    <a:lumOff val="5000"/>
                  </a:schemeClr>
                </a:solidFill>
                <a:latin typeface="微软雅黑" panose="020B0503020204020204" pitchFamily="34" charset="-122"/>
                <a:ea typeface="微软雅黑" panose="020B0503020204020204" pitchFamily="34" charset="-122"/>
              </a:rPr>
              <a:t>基于</a:t>
            </a:r>
            <a:r>
              <a:rPr lang="en-US" altLang="zh-CN" sz="1400" dirty="0">
                <a:solidFill>
                  <a:schemeClr val="tx1">
                    <a:lumMod val="95000"/>
                    <a:lumOff val="5000"/>
                  </a:schemeClr>
                </a:solidFill>
                <a:latin typeface="微软雅黑" panose="020B0503020204020204" pitchFamily="34" charset="-122"/>
                <a:ea typeface="微软雅黑" panose="020B0503020204020204" pitchFamily="34" charset="-122"/>
              </a:rPr>
              <a:t>SMS</a:t>
            </a:r>
            <a:r>
              <a:rPr lang="zh-CN" altLang="en-US" sz="1400" dirty="0">
                <a:solidFill>
                  <a:schemeClr val="tx1">
                    <a:lumMod val="95000"/>
                    <a:lumOff val="5000"/>
                  </a:schemeClr>
                </a:solidFill>
                <a:latin typeface="微软雅黑" panose="020B0503020204020204" pitchFamily="34" charset="-122"/>
                <a:ea typeface="微软雅黑" panose="020B0503020204020204" pitchFamily="34" charset="-122"/>
              </a:rPr>
              <a:t>的数据交换结构</a:t>
            </a:r>
            <a:endParaRPr lang="en-US" altLang="zh-CN" sz="1400" dirty="0">
              <a:solidFill>
                <a:schemeClr val="tx1">
                  <a:lumMod val="95000"/>
                  <a:lumOff val="5000"/>
                </a:schemeClr>
              </a:solidFill>
              <a:latin typeface="微软雅黑" panose="020B0503020204020204" pitchFamily="34" charset="-122"/>
              <a:ea typeface="微软雅黑" panose="020B0503020204020204" pitchFamily="34" charset="-122"/>
            </a:endParaRPr>
          </a:p>
        </p:txBody>
      </p:sp>
      <p:sp>
        <p:nvSpPr>
          <p:cNvPr id="8" name="矩形: 圆角 7">
            <a:extLst>
              <a:ext uri="{FF2B5EF4-FFF2-40B4-BE49-F238E27FC236}">
                <a16:creationId xmlns:a16="http://schemas.microsoft.com/office/drawing/2014/main" id="{FCE108CF-0DC4-48FF-90DF-33859AD497A7}"/>
              </a:ext>
            </a:extLst>
          </p:cNvPr>
          <p:cNvSpPr/>
          <p:nvPr/>
        </p:nvSpPr>
        <p:spPr>
          <a:xfrm>
            <a:off x="942209" y="6078643"/>
            <a:ext cx="7486467" cy="435005"/>
          </a:xfrm>
          <a:prstGeom prst="roundRect">
            <a:avLst/>
          </a:prstGeom>
          <a:solidFill>
            <a:schemeClr val="bg2">
              <a:lumMod val="40000"/>
              <a:lumOff val="6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rgbClr val="002060"/>
                </a:solidFill>
                <a:latin typeface="微软雅黑" panose="020B0503020204020204" pitchFamily="34" charset="-122"/>
                <a:ea typeface="微软雅黑" panose="020B0503020204020204" pitchFamily="34" charset="-122"/>
              </a:rPr>
              <a:t>现有</a:t>
            </a:r>
            <a:r>
              <a:rPr lang="en-US" altLang="zh-CN" sz="1600" b="1" dirty="0">
                <a:solidFill>
                  <a:srgbClr val="002060"/>
                </a:solidFill>
                <a:latin typeface="微软雅黑" panose="020B0503020204020204" pitchFamily="34" charset="-122"/>
                <a:ea typeface="微软雅黑" panose="020B0503020204020204" pitchFamily="34" charset="-122"/>
              </a:rPr>
              <a:t>TSN</a:t>
            </a:r>
            <a:r>
              <a:rPr lang="zh-CN" altLang="en-US" sz="1600" b="1" dirty="0">
                <a:solidFill>
                  <a:srgbClr val="002060"/>
                </a:solidFill>
                <a:latin typeface="微软雅黑" panose="020B0503020204020204" pitchFamily="34" charset="-122"/>
                <a:ea typeface="微软雅黑" panose="020B0503020204020204" pitchFamily="34" charset="-122"/>
              </a:rPr>
              <a:t>数据交换结构仍需进一步</a:t>
            </a:r>
            <a:r>
              <a:rPr lang="zh-CN" altLang="en-US" sz="1600" b="1" dirty="0">
                <a:solidFill>
                  <a:srgbClr val="C00000"/>
                </a:solidFill>
                <a:latin typeface="微软雅黑" panose="020B0503020204020204" pitchFamily="34" charset="-122"/>
                <a:ea typeface="微软雅黑" panose="020B0503020204020204" pitchFamily="34" charset="-122"/>
              </a:rPr>
              <a:t>提高调度灵活性和可扩展性</a:t>
            </a:r>
          </a:p>
        </p:txBody>
      </p:sp>
      <p:sp>
        <p:nvSpPr>
          <p:cNvPr id="7" name="灯片编号占位符 6">
            <a:extLst>
              <a:ext uri="{FF2B5EF4-FFF2-40B4-BE49-F238E27FC236}">
                <a16:creationId xmlns:a16="http://schemas.microsoft.com/office/drawing/2014/main" id="{C7894954-E855-4D09-90C2-BDF42E269E87}"/>
              </a:ext>
            </a:extLst>
          </p:cNvPr>
          <p:cNvSpPr>
            <a:spLocks noGrp="1"/>
          </p:cNvSpPr>
          <p:nvPr>
            <p:ph type="sldNum" sz="quarter" idx="12"/>
          </p:nvPr>
        </p:nvSpPr>
        <p:spPr/>
        <p:txBody>
          <a:bodyPr/>
          <a:lstStyle/>
          <a:p>
            <a:fld id="{54BD5A17-3153-4A95-988E-B577C14000F1}" type="slidenum">
              <a:rPr lang="en-US" altLang="zh-CN" smtClean="0"/>
              <a:pPr/>
              <a:t>7</a:t>
            </a:fld>
            <a:endParaRPr lang="en-US" altLang="zh-CN" dirty="0"/>
          </a:p>
        </p:txBody>
      </p:sp>
    </p:spTree>
    <p:extLst>
      <p:ext uri="{BB962C8B-B14F-4D97-AF65-F5344CB8AC3E}">
        <p14:creationId xmlns:p14="http://schemas.microsoft.com/office/powerpoint/2010/main" val="32412794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31E28C7-D646-489B-8A3C-E7288AE378E7}"/>
              </a:ext>
            </a:extLst>
          </p:cNvPr>
          <p:cNvSpPr>
            <a:spLocks noGrp="1"/>
          </p:cNvSpPr>
          <p:nvPr>
            <p:ph type="title"/>
          </p:nvPr>
        </p:nvSpPr>
        <p:spPr/>
        <p:txBody>
          <a:bodyPr/>
          <a:lstStyle/>
          <a:p>
            <a:r>
              <a:rPr lang="zh-CN" altLang="en-US" dirty="0"/>
              <a:t>研究现状</a:t>
            </a:r>
            <a:r>
              <a:rPr lang="en-US" altLang="zh-CN" dirty="0"/>
              <a:t>—</a:t>
            </a:r>
            <a:r>
              <a:rPr lang="zh-CN" altLang="en-US" dirty="0"/>
              <a:t>数据调度结构</a:t>
            </a:r>
          </a:p>
        </p:txBody>
      </p:sp>
      <p:sp>
        <p:nvSpPr>
          <p:cNvPr id="4" name="Content Placeholder 1">
            <a:extLst>
              <a:ext uri="{FF2B5EF4-FFF2-40B4-BE49-F238E27FC236}">
                <a16:creationId xmlns:a16="http://schemas.microsoft.com/office/drawing/2014/main" id="{5F5AE3E1-F1FD-43FB-90D9-8610AEB7CC5F}"/>
              </a:ext>
            </a:extLst>
          </p:cNvPr>
          <p:cNvSpPr txBox="1">
            <a:spLocks/>
          </p:cNvSpPr>
          <p:nvPr/>
        </p:nvSpPr>
        <p:spPr>
          <a:xfrm>
            <a:off x="535406" y="2197236"/>
            <a:ext cx="4078270" cy="3994820"/>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nSpc>
                <a:spcPct val="100000"/>
              </a:lnSpc>
              <a:buFont typeface="+mj-lt"/>
              <a:buAutoNum type="alphaLcParenR"/>
            </a:pPr>
            <a:r>
              <a:rPr lang="zh-CN" altLang="en-US" sz="1500" b="1" dirty="0"/>
              <a:t>先入先出（</a:t>
            </a:r>
            <a:r>
              <a:rPr lang="en-US" altLang="zh-CN" sz="1500" b="1" dirty="0"/>
              <a:t>First-in First-out</a:t>
            </a:r>
            <a:r>
              <a:rPr lang="zh-CN" altLang="en-US" sz="1500" b="1" dirty="0"/>
              <a:t>，</a:t>
            </a:r>
            <a:r>
              <a:rPr lang="en-US" altLang="zh-CN" sz="1500" b="1" dirty="0"/>
              <a:t>FIFO</a:t>
            </a:r>
            <a:r>
              <a:rPr lang="zh-CN" altLang="en-US" sz="1500" b="1" dirty="0"/>
              <a:t>）</a:t>
            </a:r>
            <a:endParaRPr lang="en-US" altLang="zh-CN" sz="1500" b="1" dirty="0"/>
          </a:p>
          <a:p>
            <a:pPr>
              <a:lnSpc>
                <a:spcPct val="100000"/>
              </a:lnSpc>
            </a:pPr>
            <a:r>
              <a:rPr lang="zh-CN" altLang="en-US" sz="1400" dirty="0"/>
              <a:t>按照数据的到达顺序调度，硬件实现简单</a:t>
            </a:r>
            <a:endParaRPr lang="en-US" altLang="zh-CN" sz="1400" b="1" dirty="0"/>
          </a:p>
          <a:p>
            <a:pPr>
              <a:lnSpc>
                <a:spcPct val="100000"/>
              </a:lnSpc>
            </a:pPr>
            <a:r>
              <a:rPr lang="zh-CN" altLang="en-US" sz="1400" b="1" dirty="0">
                <a:solidFill>
                  <a:srgbClr val="C00000"/>
                </a:solidFill>
              </a:rPr>
              <a:t>不能表达广泛的分组调度形式</a:t>
            </a:r>
            <a:endParaRPr lang="en-US" altLang="zh-CN" sz="1400" b="1" dirty="0">
              <a:solidFill>
                <a:srgbClr val="C00000"/>
              </a:solidFill>
            </a:endParaRPr>
          </a:p>
          <a:p>
            <a:pPr>
              <a:lnSpc>
                <a:spcPct val="100000"/>
              </a:lnSpc>
            </a:pPr>
            <a:r>
              <a:rPr lang="zh-CN" altLang="en-US" sz="1400" dirty="0"/>
              <a:t>数据包到达时间偏差会引起排序的偏差</a:t>
            </a:r>
            <a:r>
              <a:rPr lang="zh-CN" altLang="en-US" sz="1500" dirty="0"/>
              <a:t>。</a:t>
            </a:r>
            <a:endParaRPr lang="en-US" altLang="zh-CN" sz="1500" dirty="0"/>
          </a:p>
          <a:p>
            <a:pPr marL="342900" indent="-342900">
              <a:lnSpc>
                <a:spcPct val="100000"/>
              </a:lnSpc>
              <a:buFont typeface="+mj-lt"/>
              <a:buAutoNum type="alphaLcParenR" startAt="2"/>
            </a:pPr>
            <a:r>
              <a:rPr lang="zh-CN" altLang="en-US" sz="1400" b="1" dirty="0"/>
              <a:t>推入先出（</a:t>
            </a:r>
            <a:r>
              <a:rPr lang="en-US" altLang="zh-CN" sz="1400" b="1" dirty="0"/>
              <a:t>Push-in First-out</a:t>
            </a:r>
            <a:r>
              <a:rPr lang="zh-CN" altLang="en-US" sz="1400" b="1" dirty="0"/>
              <a:t>，</a:t>
            </a:r>
            <a:r>
              <a:rPr lang="en-US" altLang="zh-CN" sz="1400" b="1" dirty="0"/>
              <a:t>PIFO</a:t>
            </a:r>
            <a:r>
              <a:rPr lang="zh-CN" altLang="en-US" sz="1400" b="1" dirty="0"/>
              <a:t>）</a:t>
            </a:r>
            <a:endParaRPr lang="en-US" altLang="zh-CN" sz="1400" b="1" dirty="0"/>
          </a:p>
          <a:p>
            <a:pPr>
              <a:lnSpc>
                <a:spcPct val="100000"/>
              </a:lnSpc>
            </a:pPr>
            <a:r>
              <a:rPr lang="zh-CN" altLang="en-US" sz="1400" dirty="0"/>
              <a:t>按照数据的优先级调度</a:t>
            </a:r>
            <a:endParaRPr lang="en-US" altLang="zh-CN" sz="1400" dirty="0"/>
          </a:p>
          <a:p>
            <a:pPr>
              <a:lnSpc>
                <a:spcPct val="100000"/>
              </a:lnSpc>
            </a:pPr>
            <a:r>
              <a:rPr lang="zh-CN" altLang="en-US" sz="1400" dirty="0"/>
              <a:t>在</a:t>
            </a:r>
            <a:r>
              <a:rPr lang="en-US" altLang="zh-CN" sz="1400" dirty="0"/>
              <a:t>         </a:t>
            </a:r>
            <a:r>
              <a:rPr lang="zh-CN" altLang="en-US" sz="1400" dirty="0"/>
              <a:t>时间内的到排序结果</a:t>
            </a:r>
            <a:r>
              <a:rPr lang="en-US" altLang="zh-CN" sz="1400" dirty="0"/>
              <a:t>	</a:t>
            </a:r>
            <a:endParaRPr lang="en-US" altLang="zh-CN" sz="1400" b="1" dirty="0"/>
          </a:p>
          <a:p>
            <a:pPr>
              <a:lnSpc>
                <a:spcPct val="100000"/>
              </a:lnSpc>
            </a:pPr>
            <a:r>
              <a:rPr lang="zh-CN" altLang="en-US" sz="1400" b="1" dirty="0">
                <a:solidFill>
                  <a:srgbClr val="C00000"/>
                </a:solidFill>
              </a:rPr>
              <a:t>仍不足以表达更通用的调度算法和调度策略</a:t>
            </a:r>
            <a:endParaRPr lang="en-US" altLang="zh-CN" sz="1400" b="1" dirty="0">
              <a:solidFill>
                <a:srgbClr val="C00000"/>
              </a:solidFill>
            </a:endParaRPr>
          </a:p>
          <a:p>
            <a:pPr marL="0" indent="0">
              <a:buNone/>
            </a:pPr>
            <a:endParaRPr lang="en-US" altLang="zh-CN" sz="1400" dirty="0"/>
          </a:p>
          <a:p>
            <a:pPr lvl="1">
              <a:buFont typeface="Arial" panose="020B0604020202020204" pitchFamily="34" charset="0"/>
              <a:buChar char="•"/>
            </a:pPr>
            <a:endParaRPr lang="en-US" altLang="zh-CN" sz="1400" dirty="0"/>
          </a:p>
          <a:p>
            <a:pPr lvl="1">
              <a:buFont typeface="Arial" panose="020B0604020202020204" pitchFamily="34" charset="0"/>
              <a:buChar char="•"/>
            </a:pPr>
            <a:endParaRPr lang="en-US" altLang="zh-CN" sz="1400" dirty="0"/>
          </a:p>
          <a:p>
            <a:endParaRPr lang="en-US" altLang="zh-CN" sz="1400" dirty="0"/>
          </a:p>
          <a:p>
            <a:pPr marL="0" indent="0">
              <a:buFont typeface="Calibri" panose="020F0502020204030204" pitchFamily="34" charset="0"/>
              <a:buNone/>
            </a:pPr>
            <a:endParaRPr lang="en-US" altLang="zh-CN" sz="1800" dirty="0"/>
          </a:p>
          <a:p>
            <a:pPr marL="0" indent="0">
              <a:buFont typeface="Calibri" panose="020F0502020204030204" pitchFamily="34" charset="0"/>
              <a:buNone/>
            </a:pPr>
            <a:endParaRPr lang="zh-CN" altLang="en-US" sz="1800" dirty="0"/>
          </a:p>
        </p:txBody>
      </p:sp>
      <p:sp>
        <p:nvSpPr>
          <p:cNvPr id="6" name="Content Placeholder 1">
            <a:extLst>
              <a:ext uri="{FF2B5EF4-FFF2-40B4-BE49-F238E27FC236}">
                <a16:creationId xmlns:a16="http://schemas.microsoft.com/office/drawing/2014/main" id="{D40AA116-3997-4262-A6DE-390038A39CBD}"/>
              </a:ext>
            </a:extLst>
          </p:cNvPr>
          <p:cNvSpPr txBox="1">
            <a:spLocks/>
          </p:cNvSpPr>
          <p:nvPr/>
        </p:nvSpPr>
        <p:spPr>
          <a:xfrm>
            <a:off x="4777285" y="2197236"/>
            <a:ext cx="4263884" cy="192433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nSpc>
                <a:spcPts val="1500"/>
              </a:lnSpc>
              <a:buFont typeface="+mj-lt"/>
              <a:buAutoNum type="alphaLcParenR" startAt="3"/>
            </a:pPr>
            <a:r>
              <a:rPr lang="zh-CN" altLang="en-US" sz="1400" b="1" dirty="0"/>
              <a:t>推入提出（</a:t>
            </a:r>
            <a:r>
              <a:rPr lang="en-US" altLang="zh-CN" sz="1400" b="1" dirty="0"/>
              <a:t>Push-in Extract-out</a:t>
            </a:r>
            <a:r>
              <a:rPr lang="zh-CN" altLang="en-US" sz="1400" b="1" dirty="0"/>
              <a:t>，</a:t>
            </a:r>
            <a:r>
              <a:rPr lang="en-US" altLang="zh-CN" sz="1400" b="1" dirty="0"/>
              <a:t>PIEO</a:t>
            </a:r>
            <a:r>
              <a:rPr lang="zh-CN" altLang="en-US" sz="1400" b="1" dirty="0"/>
              <a:t>）</a:t>
            </a:r>
            <a:endParaRPr lang="en-US" altLang="zh-CN" sz="1400" b="1" dirty="0"/>
          </a:p>
          <a:p>
            <a:pPr>
              <a:lnSpc>
                <a:spcPts val="1500"/>
              </a:lnSpc>
            </a:pPr>
            <a:r>
              <a:rPr lang="zh-CN" altLang="en-US" sz="1400" dirty="0"/>
              <a:t>提取“具有调度资格的排序最小元素”</a:t>
            </a:r>
            <a:endParaRPr lang="en-US" altLang="zh-CN" sz="1400" b="1" dirty="0"/>
          </a:p>
          <a:p>
            <a:pPr>
              <a:lnSpc>
                <a:spcPts val="1500"/>
              </a:lnSpc>
            </a:pPr>
            <a:r>
              <a:rPr lang="zh-CN" altLang="en-US" sz="1400" dirty="0"/>
              <a:t>灵活实现多种形式的调度</a:t>
            </a:r>
            <a:endParaRPr lang="en-US" altLang="zh-CN" sz="1400" dirty="0"/>
          </a:p>
          <a:p>
            <a:pPr>
              <a:lnSpc>
                <a:spcPts val="1500"/>
              </a:lnSpc>
            </a:pPr>
            <a:r>
              <a:rPr lang="zh-CN" altLang="en-US" sz="1400" dirty="0"/>
              <a:t>在</a:t>
            </a:r>
            <a:r>
              <a:rPr lang="en-US" altLang="zh-CN" sz="1400" dirty="0"/>
              <a:t>         </a:t>
            </a:r>
            <a:r>
              <a:rPr lang="zh-CN" altLang="en-US" sz="1400" dirty="0"/>
              <a:t>时间内的到排序结果</a:t>
            </a:r>
            <a:r>
              <a:rPr lang="en-US" altLang="zh-CN" sz="1400" dirty="0"/>
              <a:t>	</a:t>
            </a:r>
            <a:endParaRPr lang="en-US" altLang="zh-CN" sz="1400" b="1" dirty="0"/>
          </a:p>
          <a:p>
            <a:pPr>
              <a:lnSpc>
                <a:spcPts val="1500"/>
              </a:lnSpc>
            </a:pPr>
            <a:r>
              <a:rPr lang="zh-CN" altLang="en-US" sz="1400" b="1" dirty="0">
                <a:solidFill>
                  <a:srgbClr val="C00000"/>
                </a:solidFill>
              </a:rPr>
              <a:t>无法实现多端口调度</a:t>
            </a:r>
            <a:endParaRPr lang="en-US" altLang="zh-CN" sz="1400" b="1" dirty="0">
              <a:solidFill>
                <a:srgbClr val="C00000"/>
              </a:solidFill>
            </a:endParaRPr>
          </a:p>
          <a:p>
            <a:pPr>
              <a:lnSpc>
                <a:spcPts val="1500"/>
              </a:lnSpc>
            </a:pPr>
            <a:r>
              <a:rPr lang="zh-CN" altLang="en-US" sz="1400" b="1" dirty="0">
                <a:solidFill>
                  <a:srgbClr val="C00000"/>
                </a:solidFill>
              </a:rPr>
              <a:t>资源消耗大</a:t>
            </a:r>
            <a:endParaRPr lang="zh-CN" altLang="en-US" sz="1800" b="1" dirty="0">
              <a:solidFill>
                <a:srgbClr val="C00000"/>
              </a:solidFill>
            </a:endParaRPr>
          </a:p>
        </p:txBody>
      </p:sp>
      <p:pic>
        <p:nvPicPr>
          <p:cNvPr id="8" name="Picture 7" descr="\documentclass{article}&#10;\usepackage{amsmath}&#10;\pagestyle{empty}&#10;\begin{document}&#10;&#10;$O(1)$&#10;&#10;&#10;\end{document}" title="IguanaTex Bitmap Display">
            <a:extLst>
              <a:ext uri="{FF2B5EF4-FFF2-40B4-BE49-F238E27FC236}">
                <a16:creationId xmlns:a16="http://schemas.microsoft.com/office/drawing/2014/main" id="{6819492D-8CE6-48E8-899A-19B010E66C3A}"/>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1090021" y="4332871"/>
            <a:ext cx="337425" cy="176646"/>
          </a:xfrm>
          <a:prstGeom prst="rect">
            <a:avLst/>
          </a:prstGeom>
        </p:spPr>
      </p:pic>
      <p:pic>
        <p:nvPicPr>
          <p:cNvPr id="9" name="Picture 8" descr="\documentclass{article}&#10;\usepackage{amsmath}&#10;\pagestyle{empty}&#10;\begin{document}&#10;&#10;$O(1)$&#10;&#10;&#10;\end{document}" title="IguanaTex Bitmap Display">
            <a:extLst>
              <a:ext uri="{FF2B5EF4-FFF2-40B4-BE49-F238E27FC236}">
                <a16:creationId xmlns:a16="http://schemas.microsoft.com/office/drawing/2014/main" id="{D39894AE-0158-4172-845C-8B17FF39E306}"/>
              </a:ext>
            </a:extLst>
          </p:cNvPr>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tretch>
            <a:fillRect/>
          </a:stretch>
        </p:blipFill>
        <p:spPr>
          <a:xfrm>
            <a:off x="5329537" y="3199189"/>
            <a:ext cx="337425" cy="176646"/>
          </a:xfrm>
          <a:prstGeom prst="rect">
            <a:avLst/>
          </a:prstGeom>
        </p:spPr>
      </p:pic>
      <p:graphicFrame>
        <p:nvGraphicFramePr>
          <p:cNvPr id="12" name="Table 11">
            <a:extLst>
              <a:ext uri="{FF2B5EF4-FFF2-40B4-BE49-F238E27FC236}">
                <a16:creationId xmlns:a16="http://schemas.microsoft.com/office/drawing/2014/main" id="{485E59C6-2151-43E1-9A38-6AEB3DD8C39A}"/>
              </a:ext>
            </a:extLst>
          </p:cNvPr>
          <p:cNvGraphicFramePr>
            <a:graphicFrameLocks noGrp="1"/>
          </p:cNvGraphicFramePr>
          <p:nvPr>
            <p:extLst>
              <p:ext uri="{D42A27DB-BD31-4B8C-83A1-F6EECF244321}">
                <p14:modId xmlns:p14="http://schemas.microsoft.com/office/powerpoint/2010/main" val="3667069561"/>
              </p:ext>
            </p:extLst>
          </p:nvPr>
        </p:nvGraphicFramePr>
        <p:xfrm>
          <a:off x="4787917" y="4484118"/>
          <a:ext cx="4078270" cy="1127760"/>
        </p:xfrm>
        <a:graphic>
          <a:graphicData uri="http://schemas.openxmlformats.org/drawingml/2006/table">
            <a:tbl>
              <a:tblPr firstRow="1" bandRow="1">
                <a:tableStyleId>{5C22544A-7EE6-4342-B048-85BDC9FD1C3A}</a:tableStyleId>
              </a:tblPr>
              <a:tblGrid>
                <a:gridCol w="815654">
                  <a:extLst>
                    <a:ext uri="{9D8B030D-6E8A-4147-A177-3AD203B41FA5}">
                      <a16:colId xmlns:a16="http://schemas.microsoft.com/office/drawing/2014/main" val="3950652285"/>
                    </a:ext>
                  </a:extLst>
                </a:gridCol>
                <a:gridCol w="815654">
                  <a:extLst>
                    <a:ext uri="{9D8B030D-6E8A-4147-A177-3AD203B41FA5}">
                      <a16:colId xmlns:a16="http://schemas.microsoft.com/office/drawing/2014/main" val="2163179874"/>
                    </a:ext>
                  </a:extLst>
                </a:gridCol>
                <a:gridCol w="815654">
                  <a:extLst>
                    <a:ext uri="{9D8B030D-6E8A-4147-A177-3AD203B41FA5}">
                      <a16:colId xmlns:a16="http://schemas.microsoft.com/office/drawing/2014/main" val="229874629"/>
                    </a:ext>
                  </a:extLst>
                </a:gridCol>
                <a:gridCol w="815654">
                  <a:extLst>
                    <a:ext uri="{9D8B030D-6E8A-4147-A177-3AD203B41FA5}">
                      <a16:colId xmlns:a16="http://schemas.microsoft.com/office/drawing/2014/main" val="2749217824"/>
                    </a:ext>
                  </a:extLst>
                </a:gridCol>
                <a:gridCol w="815654">
                  <a:extLst>
                    <a:ext uri="{9D8B030D-6E8A-4147-A177-3AD203B41FA5}">
                      <a16:colId xmlns:a16="http://schemas.microsoft.com/office/drawing/2014/main" val="393261155"/>
                    </a:ext>
                  </a:extLst>
                </a:gridCol>
              </a:tblGrid>
              <a:tr h="492437">
                <a:tc>
                  <a:txBody>
                    <a:bodyPr/>
                    <a:lstStyle/>
                    <a:p>
                      <a:pPr algn="ctr"/>
                      <a:r>
                        <a:rPr lang="zh-CN" altLang="en-US" sz="1400" dirty="0"/>
                        <a:t>数量</a:t>
                      </a:r>
                    </a:p>
                  </a:txBody>
                  <a:tcPr/>
                </a:tc>
                <a:tc>
                  <a:txBody>
                    <a:bodyPr/>
                    <a:lstStyle/>
                    <a:p>
                      <a:pPr algn="ctr"/>
                      <a:r>
                        <a:rPr lang="en-US" altLang="zh-CN" sz="1400" dirty="0"/>
                        <a:t>LUT</a:t>
                      </a:r>
                      <a:r>
                        <a:rPr lang="zh-CN" altLang="en-US" sz="1400" dirty="0"/>
                        <a:t> </a:t>
                      </a:r>
                      <a:br>
                        <a:rPr lang="en-US" altLang="zh-CN" sz="1400" dirty="0"/>
                      </a:br>
                      <a:r>
                        <a:rPr lang="zh-CN" altLang="en-US" sz="1400" dirty="0"/>
                        <a:t>消耗</a:t>
                      </a:r>
                    </a:p>
                  </a:txBody>
                  <a:tcPr/>
                </a:tc>
                <a:tc>
                  <a:txBody>
                    <a:bodyPr/>
                    <a:lstStyle/>
                    <a:p>
                      <a:pPr algn="ctr"/>
                      <a:r>
                        <a:rPr lang="en-US" altLang="zh-CN" sz="1400" dirty="0"/>
                        <a:t>LUT</a:t>
                      </a:r>
                      <a:br>
                        <a:rPr lang="en-US" altLang="zh-CN" sz="1400" dirty="0"/>
                      </a:br>
                      <a:r>
                        <a:rPr lang="zh-CN" altLang="en-US" sz="1400" dirty="0"/>
                        <a:t>总量</a:t>
                      </a:r>
                    </a:p>
                  </a:txBody>
                  <a:tcPr/>
                </a:tc>
                <a:tc>
                  <a:txBody>
                    <a:bodyPr/>
                    <a:lstStyle/>
                    <a:p>
                      <a:pPr algn="ctr"/>
                      <a:r>
                        <a:rPr lang="en-US" altLang="zh-CN" sz="1400" dirty="0"/>
                        <a:t>FF</a:t>
                      </a:r>
                      <a:br>
                        <a:rPr lang="en-US" altLang="zh-CN" sz="1400" dirty="0"/>
                      </a:br>
                      <a:r>
                        <a:rPr lang="zh-CN" altLang="en-US" sz="1400" dirty="0"/>
                        <a:t>消耗</a:t>
                      </a:r>
                    </a:p>
                  </a:txBody>
                  <a:tcPr/>
                </a:tc>
                <a:tc>
                  <a:txBody>
                    <a:bodyPr/>
                    <a:lstStyle/>
                    <a:p>
                      <a:pPr algn="ctr"/>
                      <a:r>
                        <a:rPr lang="en-US" altLang="zh-CN" sz="1400" dirty="0"/>
                        <a:t>FF</a:t>
                      </a:r>
                      <a:br>
                        <a:rPr lang="en-US" altLang="zh-CN" sz="1400" dirty="0"/>
                      </a:br>
                      <a:r>
                        <a:rPr lang="zh-CN" altLang="en-US" sz="1400" dirty="0"/>
                        <a:t>总量</a:t>
                      </a:r>
                    </a:p>
                  </a:txBody>
                  <a:tcPr/>
                </a:tc>
                <a:extLst>
                  <a:ext uri="{0D108BD9-81ED-4DB2-BD59-A6C34878D82A}">
                    <a16:rowId xmlns:a16="http://schemas.microsoft.com/office/drawing/2014/main" val="2408990910"/>
                  </a:ext>
                </a:extLst>
              </a:tr>
              <a:tr h="281393">
                <a:tc>
                  <a:txBody>
                    <a:bodyPr/>
                    <a:lstStyle/>
                    <a:p>
                      <a:pPr algn="ctr"/>
                      <a:r>
                        <a:rPr lang="en-US" altLang="zh-CN" sz="1400" dirty="0"/>
                        <a:t>4</a:t>
                      </a:r>
                      <a:endParaRPr lang="zh-CN" altLang="en-US" sz="1400" dirty="0"/>
                    </a:p>
                  </a:txBody>
                  <a:tcPr/>
                </a:tc>
                <a:tc>
                  <a:txBody>
                    <a:bodyPr/>
                    <a:lstStyle/>
                    <a:p>
                      <a:pPr algn="ctr"/>
                      <a:r>
                        <a:rPr lang="en-US" altLang="zh-CN" sz="1400" b="0" i="0" u="none" strike="noStrike" kern="1200" baseline="0" dirty="0">
                          <a:solidFill>
                            <a:schemeClr val="dk1"/>
                          </a:solidFill>
                          <a:latin typeface="+mn-lt"/>
                          <a:ea typeface="+mn-ea"/>
                          <a:cs typeface="+mn-cs"/>
                        </a:rPr>
                        <a:t>116136</a:t>
                      </a:r>
                      <a:endParaRPr lang="zh-CN" altLang="en-US" sz="1400" dirty="0"/>
                    </a:p>
                  </a:txBody>
                  <a:tcPr/>
                </a:tc>
                <a:tc rowSpan="2">
                  <a:txBody>
                    <a:bodyPr/>
                    <a:lstStyle/>
                    <a:p>
                      <a:pPr algn="ctr"/>
                      <a:r>
                        <a:rPr lang="en-US" altLang="zh-CN" sz="1400" b="0" i="0" u="none" strike="noStrike" kern="1200" baseline="0" dirty="0">
                          <a:solidFill>
                            <a:schemeClr val="dk1"/>
                          </a:solidFill>
                          <a:latin typeface="+mn-lt"/>
                          <a:ea typeface="+mn-ea"/>
                          <a:cs typeface="+mn-cs"/>
                        </a:rPr>
                        <a:t>303600</a:t>
                      </a:r>
                      <a:endParaRPr lang="zh-CN" altLang="en-US" sz="1400" dirty="0"/>
                    </a:p>
                  </a:txBody>
                  <a:tcPr/>
                </a:tc>
                <a:tc>
                  <a:txBody>
                    <a:bodyPr/>
                    <a:lstStyle/>
                    <a:p>
                      <a:pPr algn="ctr"/>
                      <a:r>
                        <a:rPr lang="en-US" altLang="zh-CN" sz="1400" b="0" i="0" u="none" strike="noStrike" kern="1200" baseline="0" dirty="0">
                          <a:solidFill>
                            <a:schemeClr val="dk1"/>
                          </a:solidFill>
                          <a:latin typeface="+mn-lt"/>
                          <a:ea typeface="+mn-ea"/>
                          <a:cs typeface="+mn-cs"/>
                        </a:rPr>
                        <a:t>18060</a:t>
                      </a:r>
                      <a:endParaRPr lang="zh-CN" altLang="en-US" sz="1400" dirty="0"/>
                    </a:p>
                  </a:txBody>
                  <a:tcPr/>
                </a:tc>
                <a:tc rowSpan="2">
                  <a:txBody>
                    <a:bodyPr/>
                    <a:lstStyle/>
                    <a:p>
                      <a:pPr algn="ctr"/>
                      <a:r>
                        <a:rPr lang="en-US" altLang="zh-CN" sz="1400" b="0" i="0" u="none" strike="noStrike" kern="1200" baseline="0" dirty="0">
                          <a:solidFill>
                            <a:schemeClr val="dk1"/>
                          </a:solidFill>
                          <a:latin typeface="+mn-lt"/>
                          <a:ea typeface="+mn-ea"/>
                          <a:cs typeface="+mn-cs"/>
                        </a:rPr>
                        <a:t>607200</a:t>
                      </a:r>
                      <a:endParaRPr lang="zh-CN" altLang="en-US" sz="1400" dirty="0"/>
                    </a:p>
                  </a:txBody>
                  <a:tcPr/>
                </a:tc>
                <a:extLst>
                  <a:ext uri="{0D108BD9-81ED-4DB2-BD59-A6C34878D82A}">
                    <a16:rowId xmlns:a16="http://schemas.microsoft.com/office/drawing/2014/main" val="3944800205"/>
                  </a:ext>
                </a:extLst>
              </a:tr>
              <a:tr h="281393">
                <a:tc>
                  <a:txBody>
                    <a:bodyPr/>
                    <a:lstStyle/>
                    <a:p>
                      <a:pPr algn="ctr"/>
                      <a:r>
                        <a:rPr lang="en-US" altLang="zh-CN" sz="1400" dirty="0"/>
                        <a:t>8</a:t>
                      </a:r>
                      <a:endParaRPr lang="zh-CN" altLang="en-US" sz="1400" dirty="0"/>
                    </a:p>
                  </a:txBody>
                  <a:tcPr/>
                </a:tc>
                <a:tc>
                  <a:txBody>
                    <a:bodyPr/>
                    <a:lstStyle/>
                    <a:p>
                      <a:pPr algn="ctr"/>
                      <a:r>
                        <a:rPr lang="en-US" altLang="zh-CN" sz="1400" b="1" i="0" u="none" strike="noStrike" kern="1200" baseline="0" dirty="0">
                          <a:solidFill>
                            <a:srgbClr val="C00000"/>
                          </a:solidFill>
                          <a:latin typeface="+mn-lt"/>
                          <a:ea typeface="+mn-ea"/>
                          <a:cs typeface="+mn-cs"/>
                        </a:rPr>
                        <a:t>256821</a:t>
                      </a:r>
                      <a:endParaRPr lang="zh-CN" altLang="en-US" sz="1400" b="1" dirty="0">
                        <a:solidFill>
                          <a:srgbClr val="C00000"/>
                        </a:solidFill>
                      </a:endParaRPr>
                    </a:p>
                  </a:txBody>
                  <a:tcPr/>
                </a:tc>
                <a:tc vMerge="1">
                  <a:txBody>
                    <a:bodyPr/>
                    <a:lstStyle/>
                    <a:p>
                      <a:endParaRPr lang="zh-CN" altLang="en-US" dirty="0"/>
                    </a:p>
                  </a:txBody>
                  <a:tcPr/>
                </a:tc>
                <a:tc>
                  <a:txBody>
                    <a:bodyPr/>
                    <a:lstStyle/>
                    <a:p>
                      <a:pPr algn="ctr"/>
                      <a:r>
                        <a:rPr lang="en-US" altLang="zh-CN" sz="1400" b="0" i="0" u="none" strike="noStrike" kern="1200" baseline="0" dirty="0">
                          <a:solidFill>
                            <a:schemeClr val="dk1"/>
                          </a:solidFill>
                          <a:latin typeface="+mn-lt"/>
                          <a:ea typeface="+mn-ea"/>
                          <a:cs typeface="+mn-cs"/>
                        </a:rPr>
                        <a:t>29166</a:t>
                      </a:r>
                      <a:endParaRPr lang="zh-CN" altLang="en-US" sz="1400" dirty="0"/>
                    </a:p>
                  </a:txBody>
                  <a:tcPr/>
                </a:tc>
                <a:tc vMerge="1">
                  <a:txBody>
                    <a:bodyPr/>
                    <a:lstStyle/>
                    <a:p>
                      <a:endParaRPr lang="zh-CN" altLang="en-US" dirty="0"/>
                    </a:p>
                  </a:txBody>
                  <a:tcPr/>
                </a:tc>
                <a:extLst>
                  <a:ext uri="{0D108BD9-81ED-4DB2-BD59-A6C34878D82A}">
                    <a16:rowId xmlns:a16="http://schemas.microsoft.com/office/drawing/2014/main" val="1477162188"/>
                  </a:ext>
                </a:extLst>
              </a:tr>
            </a:tbl>
          </a:graphicData>
        </a:graphic>
      </p:graphicFrame>
      <p:sp>
        <p:nvSpPr>
          <p:cNvPr id="13" name="云形 1">
            <a:extLst>
              <a:ext uri="{FF2B5EF4-FFF2-40B4-BE49-F238E27FC236}">
                <a16:creationId xmlns:a16="http://schemas.microsoft.com/office/drawing/2014/main" id="{D0B2138E-55F7-4646-AF15-DDB67F74B029}"/>
              </a:ext>
            </a:extLst>
          </p:cNvPr>
          <p:cNvSpPr/>
          <p:nvPr/>
        </p:nvSpPr>
        <p:spPr>
          <a:xfrm>
            <a:off x="6185204" y="5519114"/>
            <a:ext cx="1283696" cy="455315"/>
          </a:xfrm>
          <a:prstGeom prst="cloud">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C00000"/>
                </a:solidFill>
                <a:latin typeface="微软雅黑" panose="020B0503020204020204" pitchFamily="34" charset="-122"/>
                <a:ea typeface="微软雅黑" panose="020B0503020204020204" pitchFamily="34" charset="-122"/>
              </a:rPr>
              <a:t>&gt;80%</a:t>
            </a:r>
            <a:endParaRPr lang="zh-CN" altLang="en-US" dirty="0">
              <a:solidFill>
                <a:srgbClr val="C00000"/>
              </a:solidFill>
              <a:latin typeface="微软雅黑" panose="020B0503020204020204" pitchFamily="34" charset="-122"/>
              <a:ea typeface="微软雅黑" panose="020B0503020204020204" pitchFamily="34" charset="-122"/>
            </a:endParaRPr>
          </a:p>
        </p:txBody>
      </p:sp>
      <p:sp>
        <p:nvSpPr>
          <p:cNvPr id="5" name="TextBox 4">
            <a:extLst>
              <a:ext uri="{FF2B5EF4-FFF2-40B4-BE49-F238E27FC236}">
                <a16:creationId xmlns:a16="http://schemas.microsoft.com/office/drawing/2014/main" id="{387FA5E2-B9F4-4C76-A520-0553B4600540}"/>
              </a:ext>
            </a:extLst>
          </p:cNvPr>
          <p:cNvSpPr txBox="1"/>
          <p:nvPr/>
        </p:nvSpPr>
        <p:spPr>
          <a:xfrm>
            <a:off x="6010963" y="4125540"/>
            <a:ext cx="1670650" cy="307777"/>
          </a:xfrm>
          <a:prstGeom prst="rect">
            <a:avLst/>
          </a:prstGeom>
          <a:noFill/>
        </p:spPr>
        <p:txBody>
          <a:bodyPr wrap="none" rtlCol="0">
            <a:spAutoFit/>
          </a:bodyPr>
          <a:lstStyle/>
          <a:p>
            <a:r>
              <a:rPr lang="en-US" altLang="zh-CN" sz="1400" dirty="0">
                <a:latin typeface="微软雅黑" panose="020B0503020204020204" pitchFamily="34" charset="-122"/>
                <a:ea typeface="微软雅黑" panose="020B0503020204020204" pitchFamily="34" charset="-122"/>
              </a:rPr>
              <a:t>PIEO</a:t>
            </a:r>
            <a:r>
              <a:rPr lang="zh-CN" altLang="en-US" sz="1400" dirty="0">
                <a:latin typeface="微软雅黑" panose="020B0503020204020204" pitchFamily="34" charset="-122"/>
                <a:ea typeface="微软雅黑" panose="020B0503020204020204" pitchFamily="34" charset="-122"/>
              </a:rPr>
              <a:t>资源消耗情况</a:t>
            </a:r>
          </a:p>
        </p:txBody>
      </p:sp>
      <p:sp>
        <p:nvSpPr>
          <p:cNvPr id="14" name="矩形: 圆角 13">
            <a:extLst>
              <a:ext uri="{FF2B5EF4-FFF2-40B4-BE49-F238E27FC236}">
                <a16:creationId xmlns:a16="http://schemas.microsoft.com/office/drawing/2014/main" id="{FAE60EAB-CCAF-4362-8F7D-DEED323D1ADD}"/>
              </a:ext>
            </a:extLst>
          </p:cNvPr>
          <p:cNvSpPr/>
          <p:nvPr/>
        </p:nvSpPr>
        <p:spPr>
          <a:xfrm>
            <a:off x="942209" y="6078643"/>
            <a:ext cx="7486467" cy="435005"/>
          </a:xfrm>
          <a:prstGeom prst="roundRect">
            <a:avLst/>
          </a:prstGeom>
          <a:solidFill>
            <a:schemeClr val="bg2">
              <a:lumMod val="40000"/>
              <a:lumOff val="6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rgbClr val="002060"/>
                </a:solidFill>
                <a:latin typeface="微软雅黑" panose="020B0503020204020204" pitchFamily="34" charset="-122"/>
                <a:ea typeface="微软雅黑" panose="020B0503020204020204" pitchFamily="34" charset="-122"/>
              </a:rPr>
              <a:t>TSN</a:t>
            </a:r>
            <a:r>
              <a:rPr lang="zh-CN" altLang="en-US" sz="1600" b="1" dirty="0">
                <a:solidFill>
                  <a:srgbClr val="002060"/>
                </a:solidFill>
                <a:latin typeface="微软雅黑" panose="020B0503020204020204" pitchFamily="34" charset="-122"/>
                <a:ea typeface="微软雅黑" panose="020B0503020204020204" pitchFamily="34" charset="-122"/>
              </a:rPr>
              <a:t>数据调度结构需要解决</a:t>
            </a:r>
            <a:r>
              <a:rPr lang="zh-CN" altLang="en-US" sz="1600" b="1" dirty="0">
                <a:solidFill>
                  <a:srgbClr val="C00000"/>
                </a:solidFill>
                <a:latin typeface="微软雅黑" panose="020B0503020204020204" pitchFamily="34" charset="-122"/>
                <a:ea typeface="微软雅黑" panose="020B0503020204020204" pitchFamily="34" charset="-122"/>
              </a:rPr>
              <a:t>调度灵活性</a:t>
            </a:r>
            <a:r>
              <a:rPr lang="zh-CN" altLang="en-US" sz="1600" b="1" dirty="0">
                <a:solidFill>
                  <a:srgbClr val="002060"/>
                </a:solidFill>
                <a:latin typeface="微软雅黑" panose="020B0503020204020204" pitchFamily="34" charset="-122"/>
                <a:ea typeface="微软雅黑" panose="020B0503020204020204" pitchFamily="34" charset="-122"/>
              </a:rPr>
              <a:t>和</a:t>
            </a:r>
            <a:r>
              <a:rPr lang="zh-CN" altLang="en-US" sz="1600" b="1" dirty="0">
                <a:solidFill>
                  <a:srgbClr val="C00000"/>
                </a:solidFill>
                <a:latin typeface="微软雅黑" panose="020B0503020204020204" pitchFamily="34" charset="-122"/>
                <a:ea typeface="微软雅黑" panose="020B0503020204020204" pitchFamily="34" charset="-122"/>
              </a:rPr>
              <a:t>资源消耗</a:t>
            </a:r>
            <a:r>
              <a:rPr lang="zh-CN" altLang="en-US" sz="1600" b="1" dirty="0">
                <a:solidFill>
                  <a:srgbClr val="002060"/>
                </a:solidFill>
                <a:latin typeface="微软雅黑" panose="020B0503020204020204" pitchFamily="34" charset="-122"/>
                <a:ea typeface="微软雅黑" panose="020B0503020204020204" pitchFamily="34" charset="-122"/>
              </a:rPr>
              <a:t>方面的问题</a:t>
            </a:r>
            <a:endParaRPr lang="zh-CN" altLang="en-US" sz="1600" b="1" dirty="0">
              <a:solidFill>
                <a:srgbClr val="C00000"/>
              </a:solidFill>
              <a:latin typeface="微软雅黑" panose="020B0503020204020204" pitchFamily="34" charset="-122"/>
              <a:ea typeface="微软雅黑" panose="020B0503020204020204" pitchFamily="34" charset="-122"/>
            </a:endParaRPr>
          </a:p>
        </p:txBody>
      </p:sp>
      <p:sp>
        <p:nvSpPr>
          <p:cNvPr id="7" name="灯片编号占位符 6">
            <a:extLst>
              <a:ext uri="{FF2B5EF4-FFF2-40B4-BE49-F238E27FC236}">
                <a16:creationId xmlns:a16="http://schemas.microsoft.com/office/drawing/2014/main" id="{6E7B0B3E-9ABE-471E-B2EF-7B5F579C99D3}"/>
              </a:ext>
            </a:extLst>
          </p:cNvPr>
          <p:cNvSpPr>
            <a:spLocks noGrp="1"/>
          </p:cNvSpPr>
          <p:nvPr>
            <p:ph type="sldNum" sz="quarter" idx="12"/>
          </p:nvPr>
        </p:nvSpPr>
        <p:spPr/>
        <p:txBody>
          <a:bodyPr/>
          <a:lstStyle/>
          <a:p>
            <a:fld id="{54BD5A17-3153-4A95-988E-B577C14000F1}" type="slidenum">
              <a:rPr lang="en-US" altLang="zh-CN" smtClean="0"/>
              <a:pPr/>
              <a:t>8</a:t>
            </a:fld>
            <a:endParaRPr lang="en-US" altLang="zh-CN" dirty="0"/>
          </a:p>
        </p:txBody>
      </p:sp>
    </p:spTree>
    <p:extLst>
      <p:ext uri="{BB962C8B-B14F-4D97-AF65-F5344CB8AC3E}">
        <p14:creationId xmlns:p14="http://schemas.microsoft.com/office/powerpoint/2010/main" val="32012672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791983B-A2D0-4CA6-89E0-94F5FB504BD7}"/>
              </a:ext>
            </a:extLst>
          </p:cNvPr>
          <p:cNvSpPr>
            <a:spLocks noGrp="1"/>
          </p:cNvSpPr>
          <p:nvPr>
            <p:ph sz="quarter" idx="10"/>
          </p:nvPr>
        </p:nvSpPr>
        <p:spPr>
          <a:xfrm>
            <a:off x="494025" y="1685678"/>
            <a:ext cx="4780063" cy="4921498"/>
          </a:xfrm>
        </p:spPr>
        <p:txBody>
          <a:bodyPr>
            <a:normAutofit/>
          </a:bodyPr>
          <a:lstStyle/>
          <a:p>
            <a:pPr marL="0" indent="0">
              <a:buNone/>
            </a:pPr>
            <a:r>
              <a:rPr lang="zh-CN" altLang="en-US" sz="1800" b="1" dirty="0"/>
              <a:t>直接调度方法</a:t>
            </a:r>
            <a:endParaRPr lang="en-US" altLang="zh-CN" sz="1800" b="1" dirty="0"/>
          </a:p>
          <a:p>
            <a:pPr lvl="1"/>
            <a:r>
              <a:rPr lang="zh-CN" altLang="en-US" sz="1600" dirty="0"/>
              <a:t>方法：根据数据流属性、交换架构特点等设计实时性约束，进行求解</a:t>
            </a:r>
            <a:endParaRPr lang="en-US" altLang="zh-CN" sz="1600" dirty="0"/>
          </a:p>
          <a:p>
            <a:pPr lvl="1"/>
            <a:r>
              <a:rPr lang="zh-CN" altLang="en-US" sz="1600" dirty="0"/>
              <a:t>局限：</a:t>
            </a:r>
            <a:r>
              <a:rPr lang="zh-CN" altLang="en-US" sz="1600" b="1" dirty="0">
                <a:solidFill>
                  <a:srgbClr val="C00000"/>
                </a:solidFill>
              </a:rPr>
              <a:t>复杂度高</a:t>
            </a:r>
            <a:r>
              <a:rPr lang="zh-CN" altLang="en-US" sz="1600" dirty="0"/>
              <a:t>、</a:t>
            </a:r>
            <a:r>
              <a:rPr lang="zh-CN" altLang="en-US" sz="1600" b="1" dirty="0">
                <a:solidFill>
                  <a:srgbClr val="C00000"/>
                </a:solidFill>
              </a:rPr>
              <a:t>调度速度慢</a:t>
            </a:r>
            <a:endParaRPr lang="en-US" altLang="zh-CN" sz="1600" b="1" dirty="0">
              <a:solidFill>
                <a:srgbClr val="C00000"/>
              </a:solidFill>
            </a:endParaRPr>
          </a:p>
          <a:p>
            <a:pPr marL="0" indent="0">
              <a:buNone/>
            </a:pPr>
            <a:r>
              <a:rPr lang="zh-CN" altLang="en-US" sz="1800" b="1" dirty="0"/>
              <a:t>迭代调度方法</a:t>
            </a:r>
            <a:endParaRPr lang="en-US" altLang="zh-CN" sz="1800" b="1" dirty="0"/>
          </a:p>
          <a:p>
            <a:pPr lvl="1"/>
            <a:r>
              <a:rPr lang="zh-CN" altLang="en-US" sz="1600" dirty="0"/>
              <a:t>方法：数据流分组，逐个组进行调度求解</a:t>
            </a:r>
            <a:endParaRPr lang="en-US" altLang="zh-CN" sz="1600" dirty="0"/>
          </a:p>
          <a:p>
            <a:pPr lvl="1"/>
            <a:r>
              <a:rPr lang="zh-CN" altLang="en-US" sz="1600" dirty="0"/>
              <a:t>优点：调度数据流数量增加</a:t>
            </a:r>
            <a:endParaRPr lang="en-US" altLang="zh-CN" sz="1600" dirty="0"/>
          </a:p>
          <a:p>
            <a:pPr lvl="1"/>
            <a:r>
              <a:rPr lang="zh-CN" altLang="en-US" sz="1600" dirty="0"/>
              <a:t>关键：</a:t>
            </a:r>
            <a:r>
              <a:rPr lang="zh-CN" altLang="en-US" sz="1600" b="1" dirty="0">
                <a:solidFill>
                  <a:srgbClr val="C00000"/>
                </a:solidFill>
              </a:rPr>
              <a:t>分组方式</a:t>
            </a:r>
            <a:endParaRPr lang="en-US" altLang="zh-CN" sz="1600" b="1" dirty="0">
              <a:solidFill>
                <a:srgbClr val="C00000"/>
              </a:solidFill>
            </a:endParaRPr>
          </a:p>
          <a:p>
            <a:pPr lvl="1"/>
            <a:r>
              <a:rPr lang="zh-CN" altLang="en-US" sz="1600" dirty="0"/>
              <a:t>现有分组方式：</a:t>
            </a:r>
            <a:r>
              <a:rPr lang="zh-CN" altLang="en-US" sz="1600" b="1" dirty="0"/>
              <a:t>随机分组</a:t>
            </a:r>
            <a:r>
              <a:rPr lang="zh-CN" altLang="en-US" sz="1600" dirty="0"/>
              <a:t>迭代调度、</a:t>
            </a:r>
            <a:r>
              <a:rPr lang="zh-CN" altLang="en-US" sz="1600" b="1" dirty="0"/>
              <a:t>路由路径冲突程度分组</a:t>
            </a:r>
            <a:r>
              <a:rPr lang="zh-CN" altLang="en-US" sz="1600" dirty="0"/>
              <a:t>迭代调度</a:t>
            </a:r>
            <a:endParaRPr lang="en-US" altLang="zh-CN" sz="1600" dirty="0"/>
          </a:p>
          <a:p>
            <a:pPr lvl="1"/>
            <a:r>
              <a:rPr lang="zh-CN" altLang="en-US" sz="1600" dirty="0"/>
              <a:t>不足：现有的工作大多针对于数据流之间不存在依赖关系（独立性）的场景，</a:t>
            </a:r>
            <a:r>
              <a:rPr lang="zh-CN" altLang="en-US" sz="1600" b="1" dirty="0">
                <a:solidFill>
                  <a:srgbClr val="C00000"/>
                </a:solidFill>
              </a:rPr>
              <a:t>对流依赖场景的研究不足</a:t>
            </a:r>
            <a:endParaRPr lang="en-US" altLang="zh-CN" sz="1600" b="1" dirty="0">
              <a:solidFill>
                <a:srgbClr val="C00000"/>
              </a:solidFill>
            </a:endParaRPr>
          </a:p>
        </p:txBody>
      </p:sp>
      <p:sp>
        <p:nvSpPr>
          <p:cNvPr id="3" name="标题 2">
            <a:extLst>
              <a:ext uri="{FF2B5EF4-FFF2-40B4-BE49-F238E27FC236}">
                <a16:creationId xmlns:a16="http://schemas.microsoft.com/office/drawing/2014/main" id="{599F5B51-61F8-43EE-9FCE-567FF1A448D5}"/>
              </a:ext>
            </a:extLst>
          </p:cNvPr>
          <p:cNvSpPr>
            <a:spLocks noGrp="1"/>
          </p:cNvSpPr>
          <p:nvPr>
            <p:ph type="title"/>
          </p:nvPr>
        </p:nvSpPr>
        <p:spPr/>
        <p:txBody>
          <a:bodyPr/>
          <a:lstStyle/>
          <a:p>
            <a:r>
              <a:rPr lang="zh-CN" altLang="en-US" dirty="0"/>
              <a:t>研究现状</a:t>
            </a:r>
            <a:r>
              <a:rPr lang="en-US" altLang="zh-CN" dirty="0"/>
              <a:t>—</a:t>
            </a:r>
            <a:r>
              <a:rPr lang="zh-CN" altLang="en-US" dirty="0"/>
              <a:t>离线调度算法</a:t>
            </a:r>
          </a:p>
        </p:txBody>
      </p:sp>
      <p:pic>
        <p:nvPicPr>
          <p:cNvPr id="4" name="图片 3">
            <a:extLst>
              <a:ext uri="{FF2B5EF4-FFF2-40B4-BE49-F238E27FC236}">
                <a16:creationId xmlns:a16="http://schemas.microsoft.com/office/drawing/2014/main" id="{7667BE69-F69B-4E2D-9660-B525F6AD9B97}"/>
              </a:ext>
            </a:extLst>
          </p:cNvPr>
          <p:cNvPicPr>
            <a:picLocks noChangeAspect="1"/>
          </p:cNvPicPr>
          <p:nvPr/>
        </p:nvPicPr>
        <p:blipFill>
          <a:blip r:embed="rId3"/>
          <a:stretch>
            <a:fillRect/>
          </a:stretch>
        </p:blipFill>
        <p:spPr>
          <a:xfrm>
            <a:off x="6057410" y="4039141"/>
            <a:ext cx="2592565" cy="1202736"/>
          </a:xfrm>
          <a:prstGeom prst="rect">
            <a:avLst/>
          </a:prstGeom>
        </p:spPr>
      </p:pic>
      <p:pic>
        <p:nvPicPr>
          <p:cNvPr id="7" name="图片 6">
            <a:extLst>
              <a:ext uri="{FF2B5EF4-FFF2-40B4-BE49-F238E27FC236}">
                <a16:creationId xmlns:a16="http://schemas.microsoft.com/office/drawing/2014/main" id="{90266485-FDCA-4D6B-B40D-90BC6B449C5C}"/>
              </a:ext>
            </a:extLst>
          </p:cNvPr>
          <p:cNvPicPr>
            <a:picLocks noChangeAspect="1"/>
          </p:cNvPicPr>
          <p:nvPr/>
        </p:nvPicPr>
        <p:blipFill>
          <a:blip r:embed="rId4"/>
          <a:stretch>
            <a:fillRect/>
          </a:stretch>
        </p:blipFill>
        <p:spPr>
          <a:xfrm>
            <a:off x="6992885" y="5613904"/>
            <a:ext cx="1657090" cy="967337"/>
          </a:xfrm>
          <a:prstGeom prst="rect">
            <a:avLst/>
          </a:prstGeom>
        </p:spPr>
      </p:pic>
      <p:sp>
        <p:nvSpPr>
          <p:cNvPr id="13" name="箭头: 左弧形 12">
            <a:extLst>
              <a:ext uri="{FF2B5EF4-FFF2-40B4-BE49-F238E27FC236}">
                <a16:creationId xmlns:a16="http://schemas.microsoft.com/office/drawing/2014/main" id="{CE30DC8C-9537-4AFA-A37A-1D41CA2F749B}"/>
              </a:ext>
            </a:extLst>
          </p:cNvPr>
          <p:cNvSpPr/>
          <p:nvPr/>
        </p:nvSpPr>
        <p:spPr>
          <a:xfrm>
            <a:off x="6307085" y="5241877"/>
            <a:ext cx="685800" cy="1042965"/>
          </a:xfrm>
          <a:prstGeom prst="curvedRightArrow">
            <a:avLst>
              <a:gd name="adj1" fmla="val 19355"/>
              <a:gd name="adj2" fmla="val 35218"/>
              <a:gd name="adj3" fmla="val 25000"/>
            </a:avLst>
          </a:prstGeom>
          <a:solidFill>
            <a:srgbClr val="BFE2F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14" name="矩形 13">
            <a:extLst>
              <a:ext uri="{FF2B5EF4-FFF2-40B4-BE49-F238E27FC236}">
                <a16:creationId xmlns:a16="http://schemas.microsoft.com/office/drawing/2014/main" id="{F901EB46-243F-4758-A33B-5B1F4BC84834}"/>
              </a:ext>
            </a:extLst>
          </p:cNvPr>
          <p:cNvSpPr/>
          <p:nvPr/>
        </p:nvSpPr>
        <p:spPr>
          <a:xfrm>
            <a:off x="6192666" y="5592849"/>
            <a:ext cx="800219" cy="276999"/>
          </a:xfrm>
          <a:prstGeom prst="rect">
            <a:avLst/>
          </a:prstGeom>
        </p:spPr>
        <p:txBody>
          <a:bodyPr wrap="none">
            <a:spAutoFit/>
          </a:bodyPr>
          <a:lstStyle/>
          <a:p>
            <a:r>
              <a:rPr lang="zh-CN" altLang="en-US" sz="1200" b="1" dirty="0">
                <a:latin typeface="微软雅黑" panose="020B0503020204020204" pitchFamily="34" charset="-122"/>
                <a:ea typeface="微软雅黑" panose="020B0503020204020204" pitchFamily="34" charset="-122"/>
              </a:rPr>
              <a:t>分组方式</a:t>
            </a:r>
            <a:endParaRPr lang="zh-CN" altLang="en-US" sz="1200" dirty="0">
              <a:latin typeface="微软雅黑" panose="020B0503020204020204" pitchFamily="34" charset="-122"/>
              <a:ea typeface="微软雅黑" panose="020B0503020204020204" pitchFamily="34" charset="-122"/>
            </a:endParaRPr>
          </a:p>
        </p:txBody>
      </p:sp>
      <p:sp>
        <p:nvSpPr>
          <p:cNvPr id="15" name="矩形 14">
            <a:extLst>
              <a:ext uri="{FF2B5EF4-FFF2-40B4-BE49-F238E27FC236}">
                <a16:creationId xmlns:a16="http://schemas.microsoft.com/office/drawing/2014/main" id="{8409C671-5ED4-48DB-BFE0-1E9C7BA18074}"/>
              </a:ext>
            </a:extLst>
          </p:cNvPr>
          <p:cNvSpPr/>
          <p:nvPr/>
        </p:nvSpPr>
        <p:spPr>
          <a:xfrm>
            <a:off x="5752214" y="2529070"/>
            <a:ext cx="1240671" cy="318977"/>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latin typeface="微软雅黑" panose="020B0503020204020204" pitchFamily="34" charset="-122"/>
                <a:ea typeface="微软雅黑" panose="020B0503020204020204" pitchFamily="34" charset="-122"/>
              </a:rPr>
              <a:t>调度目标</a:t>
            </a:r>
          </a:p>
        </p:txBody>
      </p:sp>
      <p:sp>
        <p:nvSpPr>
          <p:cNvPr id="16" name="矩形 15">
            <a:extLst>
              <a:ext uri="{FF2B5EF4-FFF2-40B4-BE49-F238E27FC236}">
                <a16:creationId xmlns:a16="http://schemas.microsoft.com/office/drawing/2014/main" id="{8310B86A-B3A7-4EDF-929F-EC57BE591446}"/>
              </a:ext>
            </a:extLst>
          </p:cNvPr>
          <p:cNvSpPr/>
          <p:nvPr/>
        </p:nvSpPr>
        <p:spPr>
          <a:xfrm>
            <a:off x="7339721" y="2258731"/>
            <a:ext cx="1310254" cy="318977"/>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latin typeface="微软雅黑" panose="020B0503020204020204" pitchFamily="34" charset="-122"/>
                <a:ea typeface="微软雅黑" panose="020B0503020204020204" pitchFamily="34" charset="-122"/>
              </a:rPr>
              <a:t>队列选择</a:t>
            </a:r>
          </a:p>
        </p:txBody>
      </p:sp>
      <p:sp>
        <p:nvSpPr>
          <p:cNvPr id="17" name="矩形 16">
            <a:extLst>
              <a:ext uri="{FF2B5EF4-FFF2-40B4-BE49-F238E27FC236}">
                <a16:creationId xmlns:a16="http://schemas.microsoft.com/office/drawing/2014/main" id="{7874860E-9F47-4A29-A76A-F75D7E03499F}"/>
              </a:ext>
            </a:extLst>
          </p:cNvPr>
          <p:cNvSpPr/>
          <p:nvPr/>
        </p:nvSpPr>
        <p:spPr>
          <a:xfrm>
            <a:off x="7339720" y="2799410"/>
            <a:ext cx="1310255" cy="318977"/>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latin typeface="微软雅黑" panose="020B0503020204020204" pitchFamily="34" charset="-122"/>
                <a:ea typeface="微软雅黑" panose="020B0503020204020204" pitchFamily="34" charset="-122"/>
              </a:rPr>
              <a:t>门控列表设计</a:t>
            </a:r>
          </a:p>
        </p:txBody>
      </p:sp>
      <p:cxnSp>
        <p:nvCxnSpPr>
          <p:cNvPr id="19" name="直接箭头连接符 18">
            <a:extLst>
              <a:ext uri="{FF2B5EF4-FFF2-40B4-BE49-F238E27FC236}">
                <a16:creationId xmlns:a16="http://schemas.microsoft.com/office/drawing/2014/main" id="{4E340C4F-BA92-4868-B691-7D7CB4436117}"/>
              </a:ext>
            </a:extLst>
          </p:cNvPr>
          <p:cNvCxnSpPr>
            <a:stCxn id="15" idx="3"/>
            <a:endCxn id="16" idx="1"/>
          </p:cNvCxnSpPr>
          <p:nvPr/>
        </p:nvCxnSpPr>
        <p:spPr>
          <a:xfrm flipV="1">
            <a:off x="6992885" y="2418220"/>
            <a:ext cx="346836" cy="2703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a:extLst>
              <a:ext uri="{FF2B5EF4-FFF2-40B4-BE49-F238E27FC236}">
                <a16:creationId xmlns:a16="http://schemas.microsoft.com/office/drawing/2014/main" id="{A495D800-5C77-403C-ACFA-3C26F87BE566}"/>
              </a:ext>
            </a:extLst>
          </p:cNvPr>
          <p:cNvCxnSpPr>
            <a:stCxn id="15" idx="3"/>
            <a:endCxn id="17" idx="1"/>
          </p:cNvCxnSpPr>
          <p:nvPr/>
        </p:nvCxnSpPr>
        <p:spPr>
          <a:xfrm>
            <a:off x="6992885" y="2688559"/>
            <a:ext cx="346835" cy="2703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灯片编号占位符 4">
            <a:extLst>
              <a:ext uri="{FF2B5EF4-FFF2-40B4-BE49-F238E27FC236}">
                <a16:creationId xmlns:a16="http://schemas.microsoft.com/office/drawing/2014/main" id="{B08A248A-4181-457B-AD1D-83A845366D1D}"/>
              </a:ext>
            </a:extLst>
          </p:cNvPr>
          <p:cNvSpPr>
            <a:spLocks noGrp="1"/>
          </p:cNvSpPr>
          <p:nvPr>
            <p:ph type="sldNum" sz="quarter" idx="12"/>
          </p:nvPr>
        </p:nvSpPr>
        <p:spPr/>
        <p:txBody>
          <a:bodyPr/>
          <a:lstStyle/>
          <a:p>
            <a:fld id="{54BD5A17-3153-4A95-988E-B577C14000F1}" type="slidenum">
              <a:rPr lang="en-US" altLang="zh-CN" smtClean="0"/>
              <a:pPr/>
              <a:t>9</a:t>
            </a:fld>
            <a:endParaRPr lang="en-US" altLang="zh-CN" dirty="0"/>
          </a:p>
        </p:txBody>
      </p:sp>
    </p:spTree>
    <p:extLst>
      <p:ext uri="{BB962C8B-B14F-4D97-AF65-F5344CB8AC3E}">
        <p14:creationId xmlns:p14="http://schemas.microsoft.com/office/powerpoint/2010/main" val="526641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62.9"/>
</p:tagLst>
</file>

<file path=ppt/tags/tag10.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589.4263"/>
  <p:tag name="LATEXADDIN" val="\documentclass{article}&#10;\usepackage{amsmath}&#10;\pagestyle{empty}&#10;\begin{document}&#10;$[v_a,v_b] \in E$ &#10;&#10;&#10;\end{document}"/>
  <p:tag name="IGUANATEXSIZE" val="14"/>
  <p:tag name="IGUANATEXCURSOR" val="98"/>
  <p:tag name="TRANSPARENCY" val="True"/>
  <p:tag name="FILENAME" val=""/>
  <p:tag name="LATEXENGINEID" val="0"/>
  <p:tag name="TEMPFOLDER" val="c:\temp\"/>
  <p:tag name="LATEXFORMHEIGHT" val="312"/>
  <p:tag name="LATEXFORMWIDTH" val="384"/>
  <p:tag name="LATEXFORMWRAP" val="True"/>
  <p:tag name="BITMAPVECTOR" val="0"/>
</p:tagLst>
</file>

<file path=ppt/tags/tag11.xml><?xml version="1.0" encoding="utf-8"?>
<p:tagLst xmlns:a="http://schemas.openxmlformats.org/drawingml/2006/main" xmlns:r="http://schemas.openxmlformats.org/officeDocument/2006/relationships" xmlns:p="http://schemas.openxmlformats.org/presentationml/2006/main">
  <p:tag name="OUTPUTDPI" val="1200"/>
  <p:tag name="ORIGINALHEIGHT" val="74.24071"/>
  <p:tag name="ORIGINALWIDTH" val="107.2366"/>
  <p:tag name="LATEXADDIN" val="\documentclass{article}&#10;\usepackage{amsmath}&#10;\pagestyle{empty}&#10;\begin{document}&#10;&#10;$v_{a}  $&#10;&#10;&#10;\end{document}"/>
  <p:tag name="IGUANATEXSIZE" val="14"/>
  <p:tag name="IGUANATEXCURSOR" val="86"/>
  <p:tag name="TRANSPARENCY" val="True"/>
  <p:tag name="FILENAME" val=""/>
  <p:tag name="LATEXENGINEID" val="0"/>
  <p:tag name="TEMPFOLDER" val="c:\temp\"/>
  <p:tag name="LATEXFORMHEIGHT" val="312"/>
  <p:tag name="LATEXFORMWIDTH" val="384"/>
  <p:tag name="LATEXFORMWRAP" val="True"/>
  <p:tag name="BITMAPVECTOR" val="0"/>
</p:tagLst>
</file>

<file path=ppt/tags/tag12.xml><?xml version="1.0" encoding="utf-8"?>
<p:tagLst xmlns:a="http://schemas.openxmlformats.org/drawingml/2006/main" xmlns:r="http://schemas.openxmlformats.org/officeDocument/2006/relationships" xmlns:p="http://schemas.openxmlformats.org/presentationml/2006/main">
  <p:tag name="OUTPUTDPI" val="1200"/>
  <p:tag name="ORIGINALHEIGHT" val="74.24071"/>
  <p:tag name="ORIGINALWIDTH" val="98.23772"/>
  <p:tag name="LATEXADDIN" val="\documentclass{article}&#10;\usepackage{amsmath}&#10;\pagestyle{empty}&#10;\begin{document}&#10;&#10;$v_{b} $&#10;&#10;&#10;\end{document}"/>
  <p:tag name="IGUANATEXSIZE" val="14"/>
  <p:tag name="IGUANATEXCURSOR" val="87"/>
  <p:tag name="TRANSPARENCY" val="True"/>
  <p:tag name="FILENAME" val=""/>
  <p:tag name="LATEXENGINEID" val="0"/>
  <p:tag name="TEMPFOLDER" val="c:\temp\"/>
  <p:tag name="LATEXFORMHEIGHT" val="312"/>
  <p:tag name="LATEXFORMWIDTH" val="384"/>
  <p:tag name="LATEXFORMWRAP" val="True"/>
  <p:tag name="BITMAPVECTOR" val="0"/>
</p:tagLst>
</file>

<file path=ppt/tags/tag13.xml><?xml version="1.0" encoding="utf-8"?>
<p:tagLst xmlns:a="http://schemas.openxmlformats.org/drawingml/2006/main" xmlns:r="http://schemas.openxmlformats.org/officeDocument/2006/relationships" xmlns:p="http://schemas.openxmlformats.org/presentationml/2006/main">
  <p:tag name="OUTPUTDPI" val="1200"/>
  <p:tag name="ORIGINALHEIGHT" val="119.2351"/>
  <p:tag name="ORIGINALWIDTH" val="285.7143"/>
  <p:tag name="LATEXADDIN" val="\documentclass{article}&#10;\usepackage{amsmath}&#10;\pagestyle{empty}&#10;\begin{document}&#10;&#10;$Q_{max}^a$&#10;&#10;&#10;\end{document}"/>
  <p:tag name="IGUANATEXSIZE" val="14"/>
  <p:tag name="IGUANATEXCURSOR" val="92"/>
  <p:tag name="TRANSPARENCY" val="True"/>
  <p:tag name="FILENAME" val=""/>
  <p:tag name="LATEXENGINEID" val="0"/>
  <p:tag name="TEMPFOLDER" val="c:\temp\"/>
  <p:tag name="LATEXFORMHEIGHT" val="312"/>
  <p:tag name="LATEXFORMWIDTH" val="384"/>
  <p:tag name="LATEXFORMWRAP" val="True"/>
  <p:tag name="BITMAPVECTOR" val="0"/>
</p:tagLst>
</file>

<file path=ppt/tags/tag14.xml><?xml version="1.0" encoding="utf-8"?>
<p:tagLst xmlns:a="http://schemas.openxmlformats.org/drawingml/2006/main" xmlns:r="http://schemas.openxmlformats.org/officeDocument/2006/relationships" xmlns:p="http://schemas.openxmlformats.org/presentationml/2006/main">
  <p:tag name="OUTPUTDPI" val="1200"/>
  <p:tag name="ORIGINALHEIGHT" val="74.24071"/>
  <p:tag name="ORIGINALWIDTH" val="107.2366"/>
  <p:tag name="LATEXADDIN" val="\documentclass{article}&#10;\usepackage{amsmath}&#10;\pagestyle{empty}&#10;\begin{document}&#10;&#10;$v_{a}  $&#10;&#10;&#10;\end{document}"/>
  <p:tag name="IGUANATEXSIZE" val="14"/>
  <p:tag name="IGUANATEXCURSOR" val="86"/>
  <p:tag name="TRANSPARENCY" val="True"/>
  <p:tag name="FILENAME" val=""/>
  <p:tag name="LATEXENGINEID" val="0"/>
  <p:tag name="TEMPFOLDER" val="c:\temp\"/>
  <p:tag name="LATEXFORMHEIGHT" val="312"/>
  <p:tag name="LATEXFORMWIDTH" val="384"/>
  <p:tag name="LATEXFORMWRAP" val="True"/>
  <p:tag name="BITMAPVECTOR" val="0"/>
</p:tagLst>
</file>

<file path=ppt/tags/tag15.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977.8777"/>
  <p:tag name="LATEXADDIN" val="\documentclass{article}&#10;\usepackage{amsmath}&#10;\pagestyle{empty}&#10;\begin{document}&#10;&#10;$f_i \in F (i=1,2,...)$&#10;&#10;&#10;\end{document}"/>
  <p:tag name="IGUANATEXSIZE" val="1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16.xml><?xml version="1.0" encoding="utf-8"?>
<p:tagLst xmlns:a="http://schemas.openxmlformats.org/drawingml/2006/main" xmlns:r="http://schemas.openxmlformats.org/officeDocument/2006/relationships" xmlns:p="http://schemas.openxmlformats.org/presentationml/2006/main">
  <p:tag name="OUTPUTDPI" val="1200"/>
  <p:tag name="ORIGINALHEIGHT" val="110.2362"/>
  <p:tag name="ORIGINALWIDTH" val="1035.621"/>
  <p:tag name="LATEXADDIN" val="\documentclass{article}&#10;\usepackage{amsmath}&#10;\pagestyle{empty}&#10;\begin{document}&#10;$&lt;p_i,d_i,s_i,L_i,\Pi_i&gt;$&#10;&#10;&#10;\end{document}"/>
  <p:tag name="IGUANATEXSIZE" val="14"/>
  <p:tag name="IGUANATEXCURSOR" val="105"/>
  <p:tag name="TRANSPARENCY" val="True"/>
  <p:tag name="FILENAME" val=""/>
  <p:tag name="LATEXENGINEID" val="0"/>
  <p:tag name="TEMPFOLDER" val="c:\temp\"/>
  <p:tag name="LATEXFORMHEIGHT" val="312"/>
  <p:tag name="LATEXFORMWIDTH" val="384"/>
  <p:tag name="LATEXFORMWRAP" val="True"/>
  <p:tag name="BITMAPVECTOR" val="0"/>
</p:tagLst>
</file>

<file path=ppt/tags/tag17.xml><?xml version="1.0" encoding="utf-8"?>
<p:tagLst xmlns:a="http://schemas.openxmlformats.org/drawingml/2006/main" xmlns:r="http://schemas.openxmlformats.org/officeDocument/2006/relationships" xmlns:p="http://schemas.openxmlformats.org/presentationml/2006/main">
  <p:tag name="OUTPUTDPI" val="1200"/>
  <p:tag name="ORIGINALHEIGHT" val="194.2258"/>
  <p:tag name="ORIGINALWIDTH" val="439.445"/>
  <p:tag name="LATEXADDIN" val="\documentclass{article}&#10;\usepackage{amsmath}&#10;\pagestyle{empty}&#10;\begin{document}&#10;&#10;$T^{last\left(\Pi_i\right)}_{[i,k]}$&#10;&#10;&#10;\end{document}"/>
  <p:tag name="IGUANATEXSIZE" val="14"/>
  <p:tag name="IGUANATEXCURSOR" val="117"/>
  <p:tag name="TRANSPARENCY" val="True"/>
  <p:tag name="FILENAME" val=""/>
  <p:tag name="LATEXENGINEID" val="0"/>
  <p:tag name="TEMPFOLDER" val="C:\Users\yunqw\Documents\"/>
  <p:tag name="LATEXFORMHEIGHT" val="312"/>
  <p:tag name="LATEXFORMWIDTH" val="384"/>
  <p:tag name="LATEXFORMWRAP" val="True"/>
  <p:tag name="BITMAPVECTOR" val="0"/>
</p:tagLst>
</file>

<file path=ppt/tags/tag18.xml><?xml version="1.0" encoding="utf-8"?>
<p:tagLst xmlns:a="http://schemas.openxmlformats.org/drawingml/2006/main" xmlns:r="http://schemas.openxmlformats.org/officeDocument/2006/relationships" xmlns:p="http://schemas.openxmlformats.org/presentationml/2006/main">
  <p:tag name="OUTPUTDPI" val="1200"/>
  <p:tag name="ORIGINALHEIGHT" val="113.2358"/>
  <p:tag name="ORIGINALWIDTH" val="85.48929"/>
  <p:tag name="LATEXADDIN" val="\documentclass{article}&#10;\usepackage{amsmath}&#10;\pagestyle{empty}&#10;\begin{document}&#10;&#10;$f_i$&#10;&#10;&#10;\end{document}"/>
  <p:tag name="IGUANATEXSIZE" val="16"/>
  <p:tag name="IGUANATEXCURSOR" val="85"/>
  <p:tag name="TRANSPARENCY" val="True"/>
  <p:tag name="FILENAME" val=""/>
  <p:tag name="LATEXENGINEID" val="0"/>
  <p:tag name="TEMPFOLDER" val="C:\Users\yunqw\Documents\"/>
  <p:tag name="LATEXFORMHEIGHT" val="312"/>
  <p:tag name="LATEXFORMWIDTH" val="384"/>
  <p:tag name="LATEXFORMWRAP" val="True"/>
  <p:tag name="BITMAPVECTOR" val="0"/>
</p:tagLst>
</file>

<file path=ppt/tags/tag19.xml><?xml version="1.0" encoding="utf-8"?>
<p:tagLst xmlns:a="http://schemas.openxmlformats.org/drawingml/2006/main" xmlns:r="http://schemas.openxmlformats.org/officeDocument/2006/relationships" xmlns:p="http://schemas.openxmlformats.org/presentationml/2006/main">
  <p:tag name="OUTPUTDPI" val="1200"/>
  <p:tag name="ORIGINALHEIGHT" val="194.2258"/>
  <p:tag name="ORIGINALWIDTH" val="495.688"/>
  <p:tag name="LATEXADDIN" val="\documentclass{article}&#10;\usepackage{amsmath}&#10;\pagestyle{empty}&#10;\begin{document}&#10;&#10;&#10;$T^{first\left(\Pi_i\right)}_{[i,k]}$&#10;&#10;\end{document}"/>
  <p:tag name="IGUANATEXSIZE" val="14"/>
  <p:tag name="IGUANATEXCURSOR" val="119"/>
  <p:tag name="TRANSPARENCY" val="True"/>
  <p:tag name="FILENAME" val=""/>
  <p:tag name="LATEXENGINEID" val="0"/>
  <p:tag name="TEMPFOLDER" val="C:\Users\yunqw\Documents\"/>
  <p:tag name="LATEXFORMHEIGHT" val="312"/>
  <p:tag name="LATEXFORMWIDTH" val="384"/>
  <p:tag name="LATEXFORMWRAP" val="True"/>
  <p:tag name="BITMAPVECTOR" val="0"/>
</p:tagLst>
</file>

<file path=ppt/tags/tag2.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239.2201"/>
  <p:tag name="LATEXADDIN" val="\documentclass{article}&#10;\usepackage{amsmath}&#10;\pagestyle{empty}&#10;\begin{document}&#10;&#10;$O(1)$&#10;&#10;&#10;\end{document}"/>
  <p:tag name="IGUANATEXSIZE" val="18"/>
  <p:tag name="IGUANATEXCURSOR" val="85"/>
  <p:tag name="TRANSPARENCY" val="True"/>
  <p:tag name="FILENAME" val=""/>
  <p:tag name="LATEXENGINEID" val="0"/>
  <p:tag name="TEMPFOLDER" val="C:\Users\yunqw\Documents\"/>
  <p:tag name="LATEXFORMHEIGHT" val="312"/>
  <p:tag name="LATEXFORMWIDTH" val="384"/>
  <p:tag name="LATEXFORMWRAP" val="True"/>
  <p:tag name="BITMAPVECTOR" val="0"/>
</p:tagLst>
</file>

<file path=ppt/tags/tag20.xml><?xml version="1.0" encoding="utf-8"?>
<p:tagLst xmlns:a="http://schemas.openxmlformats.org/drawingml/2006/main" xmlns:r="http://schemas.openxmlformats.org/officeDocument/2006/relationships" xmlns:p="http://schemas.openxmlformats.org/presentationml/2006/main">
  <p:tag name="OUTPUTDPI" val="1200"/>
  <p:tag name="ORIGINALHEIGHT" val="184.4769"/>
  <p:tag name="ORIGINALWIDTH" val="259.4676"/>
  <p:tag name="LATEXADDIN" val="\documentclass{article}&#10;\usepackage{amsmath}&#10;\pagestyle{empty}&#10;\begin{document}&#10;&#10;$T^{[a,b]}_{i,k}$&#10;&#10;&#10;\end{document}"/>
  <p:tag name="IGUANATEXSIZE" val="20"/>
  <p:tag name="IGUANATEXCURSOR" val="98"/>
  <p:tag name="TRANSPARENCY" val="True"/>
  <p:tag name="FILENAME" val=""/>
  <p:tag name="LATEXENGINEID" val="0"/>
  <p:tag name="TEMPFOLDER" val="C:\Users\yunqw\Documents\"/>
  <p:tag name="LATEXFORMHEIGHT" val="312"/>
  <p:tag name="LATEXFORMWIDTH" val="384"/>
  <p:tag name="LATEXFORMWRAP" val="True"/>
  <p:tag name="BITMAPVECTOR" val="0"/>
</p:tagLst>
</file>

<file path=ppt/tags/tag21.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141.7323"/>
  <p:tag name="LATEXADDIN" val="\documentclass{article}&#10;\usepackage{amsmath}&#10;\pagestyle{empty}&#10;\begin{document}&#10;&#10; $T^h$&#10;&#10;&#10;\end{document}"/>
  <p:tag name="IGUANATEXSIZE" val="15"/>
  <p:tag name="IGUANATEXCURSOR" val="87"/>
  <p:tag name="TRANSPARENCY" val="True"/>
  <p:tag name="FILENAME" val=""/>
  <p:tag name="LATEXENGINEID" val="0"/>
  <p:tag name="TEMPFOLDER" val="C:\Users\yunqw\Documents\"/>
  <p:tag name="LATEXFORMHEIGHT" val="312"/>
  <p:tag name="LATEXFORMWIDTH" val="384"/>
  <p:tag name="LATEXFORMWRAP" val="True"/>
  <p:tag name="BITMAPVECTOR" val="0"/>
</p:tagLst>
</file>

<file path=ppt/tags/tag22.xml><?xml version="1.0" encoding="utf-8"?>
<p:tagLst xmlns:a="http://schemas.openxmlformats.org/drawingml/2006/main" xmlns:r="http://schemas.openxmlformats.org/officeDocument/2006/relationships" xmlns:p="http://schemas.openxmlformats.org/presentationml/2006/main">
  <p:tag name="OUTPUTDPI" val="1200"/>
  <p:tag name="ORIGINALHEIGHT" val="113.2358"/>
  <p:tag name="ORIGINALWIDTH" val="85.48929"/>
  <p:tag name="LATEXADDIN" val="\documentclass{article}&#10;\usepackage{amsmath}&#10;\pagestyle{empty}&#10;\begin{document}&#10;&#10;$f_i$&#10;&#10;&#10;\end{document}"/>
  <p:tag name="IGUANATEXSIZE" val="16"/>
  <p:tag name="IGUANATEXCURSOR" val="85"/>
  <p:tag name="TRANSPARENCY" val="True"/>
  <p:tag name="FILENAME" val=""/>
  <p:tag name="LATEXENGINEID" val="0"/>
  <p:tag name="TEMPFOLDER" val="C:\Users\yunqw\Documents\"/>
  <p:tag name="LATEXFORMHEIGHT" val="312"/>
  <p:tag name="LATEXFORMWIDTH" val="384"/>
  <p:tag name="LATEXFORMWRAP" val="True"/>
  <p:tag name="BITMAPVECTOR" val="0"/>
</p:tagLst>
</file>

<file path=ppt/tags/tag23.xml><?xml version="1.0" encoding="utf-8"?>
<p:tagLst xmlns:a="http://schemas.openxmlformats.org/drawingml/2006/main" xmlns:r="http://schemas.openxmlformats.org/officeDocument/2006/relationships" xmlns:p="http://schemas.openxmlformats.org/presentationml/2006/main">
  <p:tag name="OUTPUTDPI" val="1200"/>
  <p:tag name="ORIGINALHEIGHT" val="113.2358"/>
  <p:tag name="ORIGINALWIDTH" val="85.48929"/>
  <p:tag name="LATEXADDIN" val="\documentclass{article}&#10;\usepackage{amsmath}&#10;\pagestyle{empty}&#10;\begin{document}&#10;&#10;$f_i$&#10;&#10;&#10;\end{document}"/>
  <p:tag name="IGUANATEXSIZE" val="16"/>
  <p:tag name="IGUANATEXCURSOR" val="85"/>
  <p:tag name="TRANSPARENCY" val="True"/>
  <p:tag name="FILENAME" val=""/>
  <p:tag name="LATEXENGINEID" val="0"/>
  <p:tag name="TEMPFOLDER" val="C:\Users\yunqw\Documents\"/>
  <p:tag name="LATEXFORMHEIGHT" val="312"/>
  <p:tag name="LATEXFORMWIDTH" val="384"/>
  <p:tag name="LATEXFORMWRAP" val="True"/>
  <p:tag name="BITMAPVECTOR" val="0"/>
</p:tagLst>
</file>

<file path=ppt/tags/tag24.xml><?xml version="1.0" encoding="utf-8"?>
<p:tagLst xmlns:a="http://schemas.openxmlformats.org/drawingml/2006/main" xmlns:r="http://schemas.openxmlformats.org/officeDocument/2006/relationships" xmlns:p="http://schemas.openxmlformats.org/presentationml/2006/main">
  <p:tag name="OUTPUTDPI" val="1200"/>
  <p:tag name="ORIGINALHEIGHT" val="74.24071"/>
  <p:tag name="ORIGINALWIDTH" val="107.2366"/>
  <p:tag name="LATEXADDIN" val="\documentclass{article}&#10;\usepackage{amsmath}&#10;\pagestyle{empty}&#10;\begin{document}&#10;&#10;$v_{a}  $&#10;&#10;&#10;\end{document}"/>
  <p:tag name="IGUANATEXSIZE" val="14"/>
  <p:tag name="IGUANATEXCURSOR" val="86"/>
  <p:tag name="TRANSPARENCY" val="True"/>
  <p:tag name="FILENAME" val=""/>
  <p:tag name="LATEXENGINEID" val="0"/>
  <p:tag name="TEMPFOLDER" val="c:\temp\"/>
  <p:tag name="LATEXFORMHEIGHT" val="312"/>
  <p:tag name="LATEXFORMWIDTH" val="384"/>
  <p:tag name="LATEXFORMWRAP" val="True"/>
  <p:tag name="BITMAPVECTOR" val="0"/>
</p:tagLst>
</file>

<file path=ppt/tags/tag25.xml><?xml version="1.0" encoding="utf-8"?>
<p:tagLst xmlns:a="http://schemas.openxmlformats.org/drawingml/2006/main" xmlns:r="http://schemas.openxmlformats.org/officeDocument/2006/relationships" xmlns:p="http://schemas.openxmlformats.org/presentationml/2006/main">
  <p:tag name="OUTPUTDPI" val="1200"/>
  <p:tag name="ORIGINALHEIGHT" val="74.24071"/>
  <p:tag name="ORIGINALWIDTH" val="98.23772"/>
  <p:tag name="LATEXADDIN" val="\documentclass{article}&#10;\usepackage{amsmath}&#10;\pagestyle{empty}&#10;\begin{document}&#10;&#10;$v_{b} $&#10;&#10;&#10;\end{document}"/>
  <p:tag name="IGUANATEXSIZE" val="14"/>
  <p:tag name="IGUANATEXCURSOR" val="87"/>
  <p:tag name="TRANSPARENCY" val="True"/>
  <p:tag name="FILENAME" val=""/>
  <p:tag name="LATEXENGINEID" val="0"/>
  <p:tag name="TEMPFOLDER" val="c:\temp\"/>
  <p:tag name="LATEXFORMHEIGHT" val="312"/>
  <p:tag name="LATEXFORMWIDTH" val="384"/>
  <p:tag name="LATEXFORMWRAP" val="True"/>
  <p:tag name="BITMAPVECTOR" val="0"/>
</p:tagLst>
</file>

<file path=ppt/tags/tag26.xml><?xml version="1.0" encoding="utf-8"?>
<p:tagLst xmlns:a="http://schemas.openxmlformats.org/drawingml/2006/main" xmlns:r="http://schemas.openxmlformats.org/officeDocument/2006/relationships" xmlns:p="http://schemas.openxmlformats.org/presentationml/2006/main">
  <p:tag name="TIMING" val="|33.3|15.3"/>
</p:tagLst>
</file>

<file path=ppt/tags/tag27.xml><?xml version="1.0" encoding="utf-8"?>
<p:tagLst xmlns:a="http://schemas.openxmlformats.org/drawingml/2006/main" xmlns:r="http://schemas.openxmlformats.org/officeDocument/2006/relationships" xmlns:p="http://schemas.openxmlformats.org/presentationml/2006/main">
  <p:tag name="OUTPUTDPI" val="1200"/>
  <p:tag name="ORIGINALHEIGHT" val="494.1882"/>
  <p:tag name="ORIGINALWIDTH" val="3103.112"/>
  <p:tag name="LATEXADDIN" val="\documentclass{article}&#10;\usepackage{amsmath}&#10;\pagestyle{empty}&#10;\begin{document}&#10;&#10;\begin{equation}&#10;  \begin{aligned}&#10;  &amp;\forall f_{i} \in F, \forall[a, b] \in \Pi_{i}, \forall k \in\left[0, \frac{T^h}{p_{i}}\right):\\&#10;  &amp;0 \leq Q^a_i \leq Q^a_{\max }\\&#10;  \end{aligned}&#10;\end{equation}&#10;&#10;&#10;\end{document}"/>
  <p:tag name="IGUANATEXSIZE" val="16"/>
  <p:tag name="IGUANATEXCURSOR" val="282"/>
  <p:tag name="TRANSPARENCY" val="True"/>
  <p:tag name="FILENAME" val=""/>
  <p:tag name="LATEXENGINEID" val="0"/>
  <p:tag name="TEMPFOLDER" val="C:\Users\yunqw\Documents\"/>
  <p:tag name="LATEXFORMHEIGHT" val="312"/>
  <p:tag name="LATEXFORMWIDTH" val="384"/>
  <p:tag name="LATEXFORMWRAP" val="True"/>
  <p:tag name="BITMAPVECTOR" val="0"/>
</p:tagLst>
</file>

<file path=ppt/tags/tag28.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339.7076"/>
  <p:tag name="LATEXADDIN" val="\documentclass{article}&#10;\usepackage{amsmath}&#10;\pagestyle{empty}&#10;\begin{document}&#10;&#10;$[v_x,v_a]$&#10;&#10;&#10;\end{document}"/>
  <p:tag name="IGUANATEXSIZE" val="20"/>
  <p:tag name="IGUANATEXCURSOR" val="92"/>
  <p:tag name="TRANSPARENCY" val="True"/>
  <p:tag name="FILENAME" val=""/>
  <p:tag name="LATEXENGINEID" val="0"/>
  <p:tag name="TEMPFOLDER" val="c:\temp\"/>
  <p:tag name="LATEXFORMHEIGHT" val="312"/>
  <p:tag name="LATEXFORMWIDTH" val="384"/>
  <p:tag name="LATEXFORMWRAP" val="True"/>
  <p:tag name="BITMAPVECTOR" val="0"/>
</p:tagLst>
</file>

<file path=ppt/tags/tag29.xml><?xml version="1.0" encoding="utf-8"?>
<p:tagLst xmlns:a="http://schemas.openxmlformats.org/drawingml/2006/main" xmlns:r="http://schemas.openxmlformats.org/officeDocument/2006/relationships" xmlns:p="http://schemas.openxmlformats.org/presentationml/2006/main">
  <p:tag name="OUTPUTDPI" val="1200"/>
  <p:tag name="ORIGINALHEIGHT" val="113.2358"/>
  <p:tag name="ORIGINALWIDTH" val="85.48929"/>
  <p:tag name="LATEXADDIN" val="\documentclass{article}&#10;\usepackage{amsmath}&#10;\pagestyle{empty}&#10;\begin{document}&#10;&#10;$f_i$&#10;&#10;&#10;\end{document}"/>
  <p:tag name="IGUANATEXSIZE" val="16"/>
  <p:tag name="IGUANATEXCURSOR" val="85"/>
  <p:tag name="TRANSPARENCY" val="True"/>
  <p:tag name="FILENAME" val=""/>
  <p:tag name="LATEXENGINEID" val="0"/>
  <p:tag name="TEMPFOLDER" val="C:\Users\yunqw\Documents\"/>
  <p:tag name="LATEXFORMHEIGHT" val="312"/>
  <p:tag name="LATEXFORMWIDTH" val="384"/>
  <p:tag name="LATEXFORMWRAP" val="True"/>
  <p:tag name="BITMAPVECTOR" val="0"/>
</p:tagLst>
</file>

<file path=ppt/tags/tag3.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239.2201"/>
  <p:tag name="LATEXADDIN" val="\documentclass{article}&#10;\usepackage{amsmath}&#10;\pagestyle{empty}&#10;\begin{document}&#10;&#10;$O(1)$&#10;&#10;&#10;\end{document}"/>
  <p:tag name="IGUANATEXSIZE" val="18"/>
  <p:tag name="IGUANATEXCURSOR" val="85"/>
  <p:tag name="TRANSPARENCY" val="True"/>
  <p:tag name="FILENAME" val=""/>
  <p:tag name="LATEXENGINEID" val="0"/>
  <p:tag name="TEMPFOLDER" val="C:\Users\yunqw\Documents\"/>
  <p:tag name="LATEXFORMHEIGHT" val="312"/>
  <p:tag name="LATEXFORMWIDTH" val="384"/>
  <p:tag name="LATEXFORMWRAP" val="True"/>
  <p:tag name="BITMAPVECTOR" val="0"/>
</p:tagLst>
</file>

<file path=ppt/tags/tag30.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92.98835"/>
  <p:tag name="LATEXADDIN" val="\documentclass{article}&#10;\usepackage{amsmath}&#10;\pagestyle{empty}&#10;\begin{document}&#10;&#10;$f_j$&#10;&#10;&#10;\end{document}"/>
  <p:tag name="IGUANATEXSIZE" val="20"/>
  <p:tag name="IGUANATEXCURSOR" val="103"/>
  <p:tag name="TRANSPARENCY" val="True"/>
  <p:tag name="FILENAME" val=""/>
  <p:tag name="LATEXENGINEID" val="0"/>
  <p:tag name="TEMPFOLDER" val="c:\temp\"/>
  <p:tag name="LATEXFORMHEIGHT" val="312"/>
  <p:tag name="LATEXFORMWIDTH" val="384"/>
  <p:tag name="LATEXFORMWRAP" val="True"/>
  <p:tag name="BITMAPVECTOR" val="0"/>
</p:tagLst>
</file>

<file path=ppt/tags/tag31.xml><?xml version="1.0" encoding="utf-8"?>
<p:tagLst xmlns:a="http://schemas.openxmlformats.org/drawingml/2006/main" xmlns:r="http://schemas.openxmlformats.org/officeDocument/2006/relationships" xmlns:p="http://schemas.openxmlformats.org/presentationml/2006/main">
  <p:tag name="OUTPUTDPI" val="1200"/>
  <p:tag name="ORIGINALHEIGHT" val="130.4837"/>
  <p:tag name="ORIGINALWIDTH" val="336.7079"/>
  <p:tag name="LATEXADDIN" val="\documentclass{article}&#10;\usepackage{amsmath}&#10;\pagestyle{empty}&#10;\begin{document}&#10;&#10;$[v_y,v_a]$&#10;&#10;&#10;\end{document}"/>
  <p:tag name="IGUANATEXSIZE" val="20"/>
  <p:tag name="IGUANATEXCURSOR" val="90"/>
  <p:tag name="TRANSPARENCY" val="True"/>
  <p:tag name="FILENAME" val=""/>
  <p:tag name="LATEXENGINEID" val="0"/>
  <p:tag name="TEMPFOLDER" val="c:\temp\"/>
  <p:tag name="LATEXFORMHEIGHT" val="312"/>
  <p:tag name="LATEXFORMWIDTH" val="384"/>
  <p:tag name="LATEXFORMWRAP" val="True"/>
  <p:tag name="BITMAPVECTOR" val="0"/>
</p:tagLst>
</file>

<file path=ppt/tags/tag32.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339.7076"/>
  <p:tag name="LATEXADDIN" val="\documentclass{article}&#10;\usepackage{amsmath}&#10;\pagestyle{empty}&#10;\begin{document}&#10;&#10;$[v_x,v_a]$&#10;&#10;&#10;\end{document}"/>
  <p:tag name="IGUANATEXSIZE" val="20"/>
  <p:tag name="IGUANATEXCURSOR" val="92"/>
  <p:tag name="TRANSPARENCY" val="True"/>
  <p:tag name="FILENAME" val=""/>
  <p:tag name="LATEXENGINEID" val="0"/>
  <p:tag name="TEMPFOLDER" val="c:\temp\"/>
  <p:tag name="LATEXFORMHEIGHT" val="312"/>
  <p:tag name="LATEXFORMWIDTH" val="384"/>
  <p:tag name="LATEXFORMWRAP" val="True"/>
  <p:tag name="BITMAPVECTOR" val="0"/>
</p:tagLst>
</file>

<file path=ppt/tags/tag33.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326.9591"/>
  <p:tag name="LATEXADDIN" val="\documentclass{article}&#10;\usepackage{amsmath}&#10;\pagestyle{empty}&#10;\begin{document}&#10;&#10;&#10;$[v_a,v_b]$&#10;&#10;\end{document}"/>
  <p:tag name="IGUANATEXSIZE" val="20"/>
  <p:tag name="IGUANATEXCURSOR" val="93"/>
  <p:tag name="TRANSPARENCY" val="True"/>
  <p:tag name="FILENAME" val=""/>
  <p:tag name="LATEXENGINEID" val="0"/>
  <p:tag name="TEMPFOLDER" val="c:\temp\"/>
  <p:tag name="LATEXFORMHEIGHT" val="312"/>
  <p:tag name="LATEXFORMWIDTH" val="384"/>
  <p:tag name="LATEXFORMWRAP" val="True"/>
  <p:tag name="BITMAPVECTOR" val="0"/>
</p:tagLst>
</file>

<file path=ppt/tags/tag34.xml><?xml version="1.0" encoding="utf-8"?>
<p:tagLst xmlns:a="http://schemas.openxmlformats.org/drawingml/2006/main" xmlns:r="http://schemas.openxmlformats.org/officeDocument/2006/relationships" xmlns:p="http://schemas.openxmlformats.org/presentationml/2006/main">
  <p:tag name="OUTPUTDPI" val="1200"/>
  <p:tag name="ORIGINALHEIGHT" val="113.2358"/>
  <p:tag name="ORIGINALWIDTH" val="85.48929"/>
  <p:tag name="LATEXADDIN" val="\documentclass{article}&#10;\usepackage{amsmath}&#10;\pagestyle{empty}&#10;\begin{document}&#10;&#10;$f_i$&#10;&#10;&#10;\end{document}"/>
  <p:tag name="IGUANATEXSIZE" val="16"/>
  <p:tag name="IGUANATEXCURSOR" val="85"/>
  <p:tag name="TRANSPARENCY" val="True"/>
  <p:tag name="FILENAME" val=""/>
  <p:tag name="LATEXENGINEID" val="0"/>
  <p:tag name="TEMPFOLDER" val="C:\Users\yunqw\Documents\"/>
  <p:tag name="LATEXFORMHEIGHT" val="312"/>
  <p:tag name="LATEXFORMWIDTH" val="384"/>
  <p:tag name="LATEXFORMWRAP" val="True"/>
  <p:tag name="BITMAPVECTOR" val="0"/>
</p:tagLst>
</file>

<file path=ppt/tags/tag35.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92.98835"/>
  <p:tag name="LATEXADDIN" val="\documentclass{article}&#10;\usepackage{amsmath}&#10;\pagestyle{empty}&#10;\begin{document}&#10;&#10;$f_j$&#10;&#10;&#10;\end{document}"/>
  <p:tag name="IGUANATEXSIZE" val="20"/>
  <p:tag name="IGUANATEXCURSOR" val="103"/>
  <p:tag name="TRANSPARENCY" val="True"/>
  <p:tag name="FILENAME" val=""/>
  <p:tag name="LATEXENGINEID" val="0"/>
  <p:tag name="TEMPFOLDER" val="c:\temp\"/>
  <p:tag name="LATEXFORMHEIGHT" val="312"/>
  <p:tag name="LATEXFORMWIDTH" val="384"/>
  <p:tag name="LATEXFORMWRAP" val="True"/>
  <p:tag name="BITMAPVECTOR" val="0"/>
</p:tagLst>
</file>

<file path=ppt/tags/tag36.xml><?xml version="1.0" encoding="utf-8"?>
<p:tagLst xmlns:a="http://schemas.openxmlformats.org/drawingml/2006/main" xmlns:r="http://schemas.openxmlformats.org/officeDocument/2006/relationships" xmlns:p="http://schemas.openxmlformats.org/presentationml/2006/main">
  <p:tag name="OUTPUTDPI" val="1200"/>
  <p:tag name="ORIGINALHEIGHT" val="130.4837"/>
  <p:tag name="ORIGINALWIDTH" val="336.7079"/>
  <p:tag name="LATEXADDIN" val="\documentclass{article}&#10;\usepackage{amsmath}&#10;\pagestyle{empty}&#10;\begin{document}&#10;&#10;$[v_y,v_a]$&#10;&#10;&#10;\end{document}"/>
  <p:tag name="IGUANATEXSIZE" val="20"/>
  <p:tag name="IGUANATEXCURSOR" val="90"/>
  <p:tag name="TRANSPARENCY" val="True"/>
  <p:tag name="FILENAME" val=""/>
  <p:tag name="LATEXENGINEID" val="0"/>
  <p:tag name="TEMPFOLDER" val="c:\temp\"/>
  <p:tag name="LATEXFORMHEIGHT" val="312"/>
  <p:tag name="LATEXFORMWIDTH" val="384"/>
  <p:tag name="LATEXFORMWRAP" val="True"/>
  <p:tag name="BITMAPVECTOR" val="0"/>
</p:tagLst>
</file>

<file path=ppt/tags/tag37.xml><?xml version="1.0" encoding="utf-8"?>
<p:tagLst xmlns:a="http://schemas.openxmlformats.org/drawingml/2006/main" xmlns:r="http://schemas.openxmlformats.org/officeDocument/2006/relationships" xmlns:p="http://schemas.openxmlformats.org/presentationml/2006/main">
  <p:tag name="OUTPUTDPI" val="1200"/>
  <p:tag name="ORIGINALHEIGHT" val="119.2351"/>
  <p:tag name="ORIGINALWIDTH" val="285.7143"/>
  <p:tag name="LATEXADDIN" val="\documentclass{article}&#10;\usepackage{amsmath}&#10;\pagestyle{empty}&#10;\begin{document}&#10;$Q_{max}^a$&#10;&#10;&#10;\end{document}"/>
  <p:tag name="IGUANATEXSIZE" val="20"/>
  <p:tag name="IGUANATEXCURSOR" val="90"/>
  <p:tag name="TRANSPARENCY" val="True"/>
  <p:tag name="FILENAME" val=""/>
  <p:tag name="LATEXENGINEID" val="0"/>
  <p:tag name="TEMPFOLDER" val="c:\temp\"/>
  <p:tag name="LATEXFORMHEIGHT" val="312"/>
  <p:tag name="LATEXFORMWIDTH" val="384"/>
  <p:tag name="LATEXFORMWRAP" val="True"/>
  <p:tag name="BITMAPVECTOR" val="0"/>
</p:tagLst>
</file>

<file path=ppt/tags/tag38.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339.7076"/>
  <p:tag name="LATEXADDIN" val="\documentclass{article}&#10;\usepackage{amsmath}&#10;\pagestyle{empty}&#10;\begin{document}&#10;&#10;$[v_x,v_a]$&#10;&#10;&#10;\end{document}"/>
  <p:tag name="IGUANATEXSIZE" val="20"/>
  <p:tag name="IGUANATEXCURSOR" val="92"/>
  <p:tag name="TRANSPARENCY" val="True"/>
  <p:tag name="FILENAME" val=""/>
  <p:tag name="LATEXENGINEID" val="0"/>
  <p:tag name="TEMPFOLDER" val="c:\temp\"/>
  <p:tag name="LATEXFORMHEIGHT" val="312"/>
  <p:tag name="LATEXFORMWIDTH" val="384"/>
  <p:tag name="LATEXFORMWRAP" val="True"/>
  <p:tag name="BITMAPVECTOR" val="0"/>
</p:tagLst>
</file>

<file path=ppt/tags/tag39.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326.9591"/>
  <p:tag name="LATEXADDIN" val="\documentclass{article}&#10;\usepackage{amsmath}&#10;\pagestyle{empty}&#10;\begin{document}&#10;&#10;&#10;$[v_a,v_b]$&#10;&#10;\end{document}"/>
  <p:tag name="IGUANATEXSIZE" val="20"/>
  <p:tag name="IGUANATEXCURSOR" val="93"/>
  <p:tag name="TRANSPARENCY" val="True"/>
  <p:tag name="FILENAME" val=""/>
  <p:tag name="LATEXENGINEID" val="0"/>
  <p:tag name="TEMPFOLDER" val="c:\temp\"/>
  <p:tag name="LATEXFORMHEIGHT" val="312"/>
  <p:tag name="LATEXFORMWIDTH" val="384"/>
  <p:tag name="LATEXFORMWRAP" val="True"/>
  <p:tag name="BITMAPVECTOR" val="0"/>
</p:tagLst>
</file>

<file path=ppt/tags/tag4.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239.2201"/>
  <p:tag name="LATEXADDIN" val="\documentclass{article}&#10;\usepackage{amsmath}&#10;\pagestyle{empty}&#10;\begin{document}&#10;&#10;$O(1)$&#10;&#10;&#10;\end{document}"/>
  <p:tag name="IGUANATEXSIZE" val="18"/>
  <p:tag name="IGUANATEXCURSOR" val="85"/>
  <p:tag name="TRANSPARENCY" val="True"/>
  <p:tag name="FILENAME" val=""/>
  <p:tag name="LATEXENGINEID" val="0"/>
  <p:tag name="TEMPFOLDER" val="C:\Users\yunqw\Documents\"/>
  <p:tag name="LATEXFORMHEIGHT" val="312"/>
  <p:tag name="LATEXFORMWIDTH" val="384"/>
  <p:tag name="LATEXFORMWRAP" val="True"/>
  <p:tag name="BITMAPVECTOR" val="0"/>
</p:tagLst>
</file>

<file path=ppt/tags/tag40.xml><?xml version="1.0" encoding="utf-8"?>
<p:tagLst xmlns:a="http://schemas.openxmlformats.org/drawingml/2006/main" xmlns:r="http://schemas.openxmlformats.org/officeDocument/2006/relationships" xmlns:p="http://schemas.openxmlformats.org/presentationml/2006/main">
  <p:tag name="OUTPUTDPI" val="1200"/>
  <p:tag name="ORIGINALHEIGHT" val="113.2358"/>
  <p:tag name="ORIGINALWIDTH" val="85.48929"/>
  <p:tag name="LATEXADDIN" val="\documentclass{article}&#10;\usepackage{amsmath}&#10;\pagestyle{empty}&#10;\begin{document}&#10;&#10;$f_i$&#10;&#10;&#10;\end{document}"/>
  <p:tag name="IGUANATEXSIZE" val="16"/>
  <p:tag name="IGUANATEXCURSOR" val="85"/>
  <p:tag name="TRANSPARENCY" val="True"/>
  <p:tag name="FILENAME" val=""/>
  <p:tag name="LATEXENGINEID" val="0"/>
  <p:tag name="TEMPFOLDER" val="C:\Users\yunqw\Documents\"/>
  <p:tag name="LATEXFORMHEIGHT" val="312"/>
  <p:tag name="LATEXFORMWIDTH" val="384"/>
  <p:tag name="LATEXFORMWRAP" val="True"/>
  <p:tag name="BITMAPVECTOR" val="0"/>
</p:tagLst>
</file>

<file path=ppt/tags/tag41.xml><?xml version="1.0" encoding="utf-8"?>
<p:tagLst xmlns:a="http://schemas.openxmlformats.org/drawingml/2006/main" xmlns:r="http://schemas.openxmlformats.org/officeDocument/2006/relationships" xmlns:p="http://schemas.openxmlformats.org/presentationml/2006/main">
  <p:tag name="OUTPUTDPI" val="1200"/>
  <p:tag name="ORIGINALHEIGHT" val="552.681"/>
  <p:tag name="ORIGINALWIDTH" val="3412.073"/>
  <p:tag name="LATEXADDIN" val="\documentclass{article}&#10;\usepackage{amsmath}&#10;\pagestyle{empty}&#10;\begin{document}&#10;&#10;\begin{equation}&#10;  \begin{aligned}&#10;      &amp;\forall f_{i} \in F, \forall[a, b] \in \Pi_{i}, \forall[x, a] \in \Pi_{i} \forall k \in\left[0, \frac{T^h}{p_{i}}\right):\\&#10;      &amp;T^{[a,b]}_{[i,k]}&gt;T^{[x,a]}_{[i,k]}+L_i&#10;  \end{aligned}&#10;\end{equation}&#10;&#10;&#10;\end{document}"/>
  <p:tag name="IGUANATEXSIZE" val="16"/>
  <p:tag name="IGUANATEXCURSOR" val="324"/>
  <p:tag name="TRANSPARENCY" val="True"/>
  <p:tag name="FILENAME" val=""/>
  <p:tag name="LATEXENGINEID" val="0"/>
  <p:tag name="TEMPFOLDER" val="C:\Users\yunqw\Documents\"/>
  <p:tag name="LATEXFORMHEIGHT" val="312"/>
  <p:tag name="LATEXFORMWIDTH" val="384"/>
  <p:tag name="LATEXFORMWRAP" val="True"/>
  <p:tag name="BITMAPVECTOR" val="0"/>
</p:tagLst>
</file>

<file path=ppt/tags/tag42.xml><?xml version="1.0" encoding="utf-8"?>
<p:tagLst xmlns:a="http://schemas.openxmlformats.org/drawingml/2006/main" xmlns:r="http://schemas.openxmlformats.org/officeDocument/2006/relationships" xmlns:p="http://schemas.openxmlformats.org/presentationml/2006/main">
  <p:tag name="OUTPUTDPI" val="1200"/>
  <p:tag name="ORIGINALHEIGHT" val="74.24071"/>
  <p:tag name="ORIGINALWIDTH" val="107.2366"/>
  <p:tag name="LATEXADDIN" val="\documentclass{article}&#10;\usepackage{amsmath}&#10;\pagestyle{empty}&#10;\begin{document}&#10;&#10;$v_a$&#10;&#10;\end{document}"/>
  <p:tag name="IGUANATEXSIZE" val="20"/>
  <p:tag name="IGUANATEXCURSOR" val="85"/>
  <p:tag name="TRANSPARENCY" val="True"/>
  <p:tag name="FILENAME" val=""/>
  <p:tag name="LATEXENGINEID" val="0"/>
  <p:tag name="TEMPFOLDER" val="c:\temp\"/>
  <p:tag name="LATEXFORMHEIGHT" val="312"/>
  <p:tag name="LATEXFORMWIDTH" val="384"/>
  <p:tag name="LATEXFORMWRAP" val="True"/>
  <p:tag name="BITMAPVECTOR" val="0"/>
</p:tagLst>
</file>

<file path=ppt/tags/tag43.xml><?xml version="1.0" encoding="utf-8"?>
<p:tagLst xmlns:a="http://schemas.openxmlformats.org/drawingml/2006/main" xmlns:r="http://schemas.openxmlformats.org/officeDocument/2006/relationships" xmlns:p="http://schemas.openxmlformats.org/presentationml/2006/main">
  <p:tag name="OUTPUTDPI" val="1200"/>
  <p:tag name="ORIGINALHEIGHT" val="74.24071"/>
  <p:tag name="ORIGINALWIDTH" val="98.23772"/>
  <p:tag name="LATEXADDIN" val="\documentclass{article}&#10;\usepackage{amsmath}&#10;\pagestyle{empty}&#10;\begin{document}&#10;$v_b$&#10;&#10;&#10;&#10;\end{document}"/>
  <p:tag name="IGUANATEXSIZE" val="20"/>
  <p:tag name="IGUANATEXCURSOR" val="84"/>
  <p:tag name="TRANSPARENCY" val="True"/>
  <p:tag name="FILENAME" val=""/>
  <p:tag name="LATEXENGINEID" val="0"/>
  <p:tag name="TEMPFOLDER" val="c:\temp\"/>
  <p:tag name="LATEXFORMHEIGHT" val="312"/>
  <p:tag name="LATEXFORMWIDTH" val="384"/>
  <p:tag name="LATEXFORMWRAP" val="True"/>
  <p:tag name="BITMAPVECTOR" val="0"/>
</p:tagLst>
</file>

<file path=ppt/tags/tag44.xml><?xml version="1.0" encoding="utf-8"?>
<p:tagLst xmlns:a="http://schemas.openxmlformats.org/drawingml/2006/main" xmlns:r="http://schemas.openxmlformats.org/officeDocument/2006/relationships" xmlns:p="http://schemas.openxmlformats.org/presentationml/2006/main">
  <p:tag name="OUTPUTDPI" val="1200"/>
  <p:tag name="ORIGINALHEIGHT" val="74.24071"/>
  <p:tag name="ORIGINALWIDTH" val="107.9865"/>
  <p:tag name="LATEXADDIN" val="\documentclass{article}&#10;\usepackage{amsmath}&#10;\pagestyle{empty}&#10;\begin{document}&#10;&#10;&#10;$v_x$&#10;&#10;\end{document}"/>
  <p:tag name="IGUANATEXSIZE" val="20"/>
  <p:tag name="IGUANATEXCURSOR" val="86"/>
  <p:tag name="TRANSPARENCY" val="True"/>
  <p:tag name="FILENAME" val=""/>
  <p:tag name="LATEXENGINEID" val="0"/>
  <p:tag name="TEMPFOLDER" val="c:\temp\"/>
  <p:tag name="LATEXFORMHEIGHT" val="312"/>
  <p:tag name="LATEXFORMWIDTH" val="384"/>
  <p:tag name="LATEXFORMWRAP" val="True"/>
  <p:tag name="BITMAPVECTOR" val="0"/>
</p:tagLst>
</file>

<file path=ppt/tags/tag45.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339.7076"/>
  <p:tag name="LATEXADDIN" val="\documentclass{article}&#10;\usepackage{amsmath}&#10;\pagestyle{empty}&#10;\begin{document}&#10;&#10;$[v_x,v_a]$&#10;&#10;&#10;\end{document}"/>
  <p:tag name="IGUANATEXSIZE" val="20"/>
  <p:tag name="IGUANATEXCURSOR" val="92"/>
  <p:tag name="TRANSPARENCY" val="True"/>
  <p:tag name="FILENAME" val=""/>
  <p:tag name="LATEXENGINEID" val="0"/>
  <p:tag name="TEMPFOLDER" val="c:\temp\"/>
  <p:tag name="LATEXFORMHEIGHT" val="312"/>
  <p:tag name="LATEXFORMWIDTH" val="384"/>
  <p:tag name="LATEXFORMWRAP" val="True"/>
  <p:tag name="BITMAPVECTOR" val="0"/>
</p:tagLst>
</file>

<file path=ppt/tags/tag46.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326.9591"/>
  <p:tag name="LATEXADDIN" val="\documentclass{article}&#10;\usepackage{amsmath}&#10;\pagestyle{empty}&#10;\begin{document}&#10;&#10;&#10;$[v_a,v_b]$&#10;&#10;\end{document}"/>
  <p:tag name="IGUANATEXSIZE" val="20"/>
  <p:tag name="IGUANATEXCURSOR" val="93"/>
  <p:tag name="TRANSPARENCY" val="True"/>
  <p:tag name="FILENAME" val=""/>
  <p:tag name="LATEXENGINEID" val="0"/>
  <p:tag name="TEMPFOLDER" val="c:\temp\"/>
  <p:tag name="LATEXFORMHEIGHT" val="312"/>
  <p:tag name="LATEXFORMWIDTH" val="384"/>
  <p:tag name="LATEXFORMWRAP" val="True"/>
  <p:tag name="BITMAPVECTOR" val="0"/>
</p:tagLst>
</file>

<file path=ppt/tags/tag47.xml><?xml version="1.0" encoding="utf-8"?>
<p:tagLst xmlns:a="http://schemas.openxmlformats.org/drawingml/2006/main" xmlns:r="http://schemas.openxmlformats.org/officeDocument/2006/relationships" xmlns:p="http://schemas.openxmlformats.org/presentationml/2006/main">
  <p:tag name="OUTPUTDPI" val="1200"/>
  <p:tag name="ORIGINALHEIGHT" val="194.2258"/>
  <p:tag name="ORIGINALWIDTH" val="259.4676"/>
  <p:tag name="LATEXADDIN" val="\documentclass{article}&#10;\usepackage{amsmath}&#10;\pagestyle{empty}&#10;\begin{document}&#10;$T_{[i,k]}^{[a,b]}$&#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48.xml><?xml version="1.0" encoding="utf-8"?>
<p:tagLst xmlns:a="http://schemas.openxmlformats.org/drawingml/2006/main" xmlns:r="http://schemas.openxmlformats.org/officeDocument/2006/relationships" xmlns:p="http://schemas.openxmlformats.org/presentationml/2006/main">
  <p:tag name="OUTPUTDPI" val="1200"/>
  <p:tag name="ORIGINALHEIGHT" val="194.2258"/>
  <p:tag name="ORIGINALWIDTH" val="272.216"/>
  <p:tag name="LATEXADDIN" val="\documentclass{article}&#10;\usepackage{amsmath}&#10;\pagestyle{empty}&#10;\begin{document}&#10;&#10;$T_{[i,k]}^{[x,a]}$&#10;&#10;&#10;\end{document}"/>
  <p:tag name="IGUANATEXSIZE" val="20"/>
  <p:tag name="IGUANATEXCURSOR" val="97"/>
  <p:tag name="TRANSPARENCY" val="True"/>
  <p:tag name="FILENAME" val=""/>
  <p:tag name="LATEXENGINEID" val="0"/>
  <p:tag name="TEMPFOLDER" val="c:\temp\"/>
  <p:tag name="LATEXFORMHEIGHT" val="312"/>
  <p:tag name="LATEXFORMWIDTH" val="384"/>
  <p:tag name="LATEXFORMWRAP" val="True"/>
  <p:tag name="BITMAPVECTOR" val="0"/>
</p:tagLst>
</file>

<file path=ppt/tags/tag49.xml><?xml version="1.0" encoding="utf-8"?>
<p:tagLst xmlns:a="http://schemas.openxmlformats.org/drawingml/2006/main" xmlns:r="http://schemas.openxmlformats.org/officeDocument/2006/relationships" xmlns:p="http://schemas.openxmlformats.org/presentationml/2006/main">
  <p:tag name="OUTPUTDPI" val="1200"/>
  <p:tag name="ORIGINALHEIGHT" val="104.237"/>
  <p:tag name="ORIGINALWIDTH" val="110.9861"/>
  <p:tag name="LATEXADDIN" val="\documentclass{article}&#10;\usepackage{amsmath}&#10;\pagestyle{empty}&#10;\begin{document}&#10;&#10;$L_i$&#10;&#10;&#10;\end{document}"/>
  <p:tag name="IGUANATEXSIZE" val="20"/>
  <p:tag name="IGUANATEXCURSOR" val="85"/>
  <p:tag name="TRANSPARENCY" val="True"/>
  <p:tag name="FILENAME" val=""/>
  <p:tag name="LATEXENGINEID" val="0"/>
  <p:tag name="TEMPFOLDER" val="c:\temp\"/>
  <p:tag name="LATEXFORMHEIGHT" val="312"/>
  <p:tag name="LATEXFORMWIDTH" val="384"/>
  <p:tag name="LATEXFORMWRAP" val="True"/>
  <p:tag name="BITMAPVECTOR" val="0"/>
</p:tagLst>
</file>

<file path=ppt/tags/tag5.xml><?xml version="1.0" encoding="utf-8"?>
<p:tagLst xmlns:a="http://schemas.openxmlformats.org/drawingml/2006/main" xmlns:r="http://schemas.openxmlformats.org/officeDocument/2006/relationships" xmlns:p="http://schemas.openxmlformats.org/presentationml/2006/main">
  <p:tag name="TIMING" val="|28.3"/>
</p:tagLst>
</file>

<file path=ppt/tags/tag50.xml><?xml version="1.0" encoding="utf-8"?>
<p:tagLst xmlns:a="http://schemas.openxmlformats.org/drawingml/2006/main" xmlns:r="http://schemas.openxmlformats.org/officeDocument/2006/relationships" xmlns:p="http://schemas.openxmlformats.org/presentationml/2006/main">
  <p:tag name="OUTPUTDPI" val="1200"/>
  <p:tag name="ORIGINALHEIGHT" val="113.2358"/>
  <p:tag name="ORIGINALWIDTH" val="85.48929"/>
  <p:tag name="LATEXADDIN" val="\documentclass{article}&#10;\usepackage{amsmath}&#10;\pagestyle{empty}&#10;\begin{document}&#10;&#10;$f_i$&#10;&#10;&#10;\end{document}"/>
  <p:tag name="IGUANATEXSIZE" val="16"/>
  <p:tag name="IGUANATEXCURSOR" val="85"/>
  <p:tag name="TRANSPARENCY" val="True"/>
  <p:tag name="FILENAME" val=""/>
  <p:tag name="LATEXENGINEID" val="0"/>
  <p:tag name="TEMPFOLDER" val="C:\Users\yunqw\Documents\"/>
  <p:tag name="LATEXFORMHEIGHT" val="312"/>
  <p:tag name="LATEXFORMWIDTH" val="384"/>
  <p:tag name="LATEXFORMWRAP" val="True"/>
  <p:tag name="BITMAPVECTOR" val="0"/>
</p:tagLst>
</file>

<file path=ppt/tags/tag51.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92.98835"/>
  <p:tag name="LATEXADDIN" val="\documentclass{article}&#10;\usepackage{amsmath}&#10;\pagestyle{empty}&#10;\begin{document}&#10;&#10;$f_j$ &#10;&#10;&#10;\end{document}"/>
  <p:tag name="IGUANATEXSIZE" val="16"/>
  <p:tag name="IGUANATEXCURSOR" val="87"/>
  <p:tag name="TRANSPARENCY" val="True"/>
  <p:tag name="FILENAME" val=""/>
  <p:tag name="LATEXENGINEID" val="0"/>
  <p:tag name="TEMPFOLDER" val="C:\Users\yunqw\Documents\"/>
  <p:tag name="LATEXFORMHEIGHT" val="312"/>
  <p:tag name="LATEXFORMWIDTH" val="384"/>
  <p:tag name="LATEXFORMWRAP" val="True"/>
  <p:tag name="BITMAPVECTOR" val="0"/>
</p:tagLst>
</file>

<file path=ppt/tags/tag52.xml><?xml version="1.0" encoding="utf-8"?>
<p:tagLst xmlns:a="http://schemas.openxmlformats.org/drawingml/2006/main" xmlns:r="http://schemas.openxmlformats.org/officeDocument/2006/relationships" xmlns:p="http://schemas.openxmlformats.org/presentationml/2006/main">
  <p:tag name="OUTPUTDPI" val="1200"/>
  <p:tag name="ORIGINALHEIGHT" val="775.4031"/>
  <p:tag name="ORIGINALWIDTH" val="3436.821"/>
  <p:tag name="LATEXADDIN" val="\documentclass{article}&#10;\usepackage{amsmath}&#10;\pagestyle{empty}&#10;\begin{document}&#10;&#10;\begin{equation}&#10;  \begin{aligned}&#10;  &amp;\forall f_{i}, f_{j} \in F, i \neq j, \forall[a, b] \in \Pi_{i} \cap \Pi_{j}, Q^a_i \neq Q^a_j\\&#10;  &amp;\forall k \in\left[0, \frac{T^h}{p_{i}}\right), \forall k^{\prime} \in\left[0, \frac{T^h}{p_{j}}\right):\\&#10;  &amp;\left(T^{[a,b]}_{(i,k)}&gt;T^{[a,b]}_{(j,k')}+L_{j}\right) \vee&#10;  \left(T^{[a,b]}_{(j,k')}&gt;T^{[a,b]}_{(i,k)}+L_{i}\right). &#10;  \end{aligned}&#10;\end{equation}&#10;&#10;&#10;\end{document}"/>
  <p:tag name="IGUANATEXSIZE" val="16"/>
  <p:tag name="IGUANATEXCURSOR" val="480"/>
  <p:tag name="TRANSPARENCY" val="True"/>
  <p:tag name="FILENAME" val=""/>
  <p:tag name="LATEXENGINEID" val="0"/>
  <p:tag name="TEMPFOLDER" val="C:\Users\yunqw\Documents\"/>
  <p:tag name="LATEXFORMHEIGHT" val="312"/>
  <p:tag name="LATEXFORMWIDTH" val="384"/>
  <p:tag name="LATEXFORMWRAP" val="True"/>
  <p:tag name="BITMAPVECTOR" val="0"/>
</p:tagLst>
</file>

<file path=ppt/tags/tag53.xml><?xml version="1.0" encoding="utf-8"?>
<p:tagLst xmlns:a="http://schemas.openxmlformats.org/drawingml/2006/main" xmlns:r="http://schemas.openxmlformats.org/officeDocument/2006/relationships" xmlns:p="http://schemas.openxmlformats.org/presentationml/2006/main">
  <p:tag name="OUTPUTDPI" val="1200"/>
  <p:tag name="ORIGINALHEIGHT" val="113.2358"/>
  <p:tag name="ORIGINALWIDTH" val="85.48929"/>
  <p:tag name="LATEXADDIN" val="\documentclass{article}&#10;\usepackage{amsmath}&#10;\pagestyle{empty}&#10;\begin{document}&#10;&#10;$f_i$&#10;&#10;&#10;\end{document}"/>
  <p:tag name="IGUANATEXSIZE" val="16"/>
  <p:tag name="IGUANATEXCURSOR" val="85"/>
  <p:tag name="TRANSPARENCY" val="True"/>
  <p:tag name="FILENAME" val=""/>
  <p:tag name="LATEXENGINEID" val="0"/>
  <p:tag name="TEMPFOLDER" val="C:\Users\yunqw\Documents\"/>
  <p:tag name="LATEXFORMHEIGHT" val="312"/>
  <p:tag name="LATEXFORMWIDTH" val="384"/>
  <p:tag name="LATEXFORMWRAP" val="True"/>
  <p:tag name="BITMAPVECTOR" val="0"/>
</p:tagLst>
</file>

<file path=ppt/tags/tag54.xml><?xml version="1.0" encoding="utf-8"?>
<p:tagLst xmlns:a="http://schemas.openxmlformats.org/drawingml/2006/main" xmlns:r="http://schemas.openxmlformats.org/officeDocument/2006/relationships" xmlns:p="http://schemas.openxmlformats.org/presentationml/2006/main">
  <p:tag name="OUTPUTDPI" val="1200"/>
  <p:tag name="ORIGINALHEIGHT" val="121.4848"/>
  <p:tag name="ORIGINALWIDTH" val="118.4852"/>
  <p:tag name="LATEXADDIN" val="\documentclass{article}&#10;\usepackage{amsmath}&#10;\pagestyle{empty}&#10;\begin{document}&#10;&#10;&#10;$L_j$&#10;&#10;\end{document}"/>
  <p:tag name="IGUANATEXSIZE" val="16"/>
  <p:tag name="IGUANATEXCURSOR" val="86"/>
  <p:tag name="TRANSPARENCY" val="True"/>
  <p:tag name="FILENAME" val=""/>
  <p:tag name="LATEXENGINEID" val="0"/>
  <p:tag name="TEMPFOLDER" val="c:\temp\"/>
  <p:tag name="LATEXFORMHEIGHT" val="312"/>
  <p:tag name="LATEXFORMWIDTH" val="384"/>
  <p:tag name="LATEXFORMWRAP" val="True"/>
  <p:tag name="BITMAPVECTOR" val="0"/>
</p:tagLst>
</file>

<file path=ppt/tags/tag55.xml><?xml version="1.0" encoding="utf-8"?>
<p:tagLst xmlns:a="http://schemas.openxmlformats.org/drawingml/2006/main" xmlns:r="http://schemas.openxmlformats.org/officeDocument/2006/relationships" xmlns:p="http://schemas.openxmlformats.org/presentationml/2006/main">
  <p:tag name="OUTPUTDPI" val="1200"/>
  <p:tag name="ORIGINALHEIGHT" val="113.2358"/>
  <p:tag name="ORIGINALWIDTH" val="85.48929"/>
  <p:tag name="LATEXADDIN" val="\documentclass{article}&#10;\usepackage{amsmath}&#10;\pagestyle{empty}&#10;\begin{document}&#10;&#10;$f_i$&#10;&#10;&#10;\end{document}"/>
  <p:tag name="IGUANATEXSIZE" val="16"/>
  <p:tag name="IGUANATEXCURSOR" val="85"/>
  <p:tag name="TRANSPARENCY" val="True"/>
  <p:tag name="FILENAME" val=""/>
  <p:tag name="LATEXENGINEID" val="0"/>
  <p:tag name="TEMPFOLDER" val="C:\Users\yunqw\Documents\"/>
  <p:tag name="LATEXFORMHEIGHT" val="312"/>
  <p:tag name="LATEXFORMWIDTH" val="384"/>
  <p:tag name="LATEXFORMWRAP" val="True"/>
  <p:tag name="BITMAPVECTOR" val="0"/>
</p:tagLst>
</file>

<file path=ppt/tags/tag56.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326.9591"/>
  <p:tag name="LATEXADDIN" val="\documentclass{article}&#10;\usepackage{amsmath}&#10;\pagestyle{empty}&#10;\begin{document}&#10;&#10;&#10;$[v_a,v_b]$&#10;&#10;\end{document}"/>
  <p:tag name="IGUANATEXSIZE" val="20"/>
  <p:tag name="IGUANATEXCURSOR" val="93"/>
  <p:tag name="TRANSPARENCY" val="True"/>
  <p:tag name="FILENAME" val=""/>
  <p:tag name="LATEXENGINEID" val="0"/>
  <p:tag name="TEMPFOLDER" val="c:\temp\"/>
  <p:tag name="LATEXFORMHEIGHT" val="312"/>
  <p:tag name="LATEXFORMWIDTH" val="384"/>
  <p:tag name="LATEXFORMWRAP" val="True"/>
  <p:tag name="BITMAPVECTOR" val="0"/>
</p:tagLst>
</file>

<file path=ppt/tags/tag57.xml><?xml version="1.0" encoding="utf-8"?>
<p:tagLst xmlns:a="http://schemas.openxmlformats.org/drawingml/2006/main" xmlns:r="http://schemas.openxmlformats.org/officeDocument/2006/relationships" xmlns:p="http://schemas.openxmlformats.org/presentationml/2006/main">
  <p:tag name="OUTPUTDPI" val="1200"/>
  <p:tag name="ORIGINALHEIGHT" val="194.2258"/>
  <p:tag name="ORIGINALWIDTH" val="259.4676"/>
  <p:tag name="LATEXADDIN" val="\documentclass{article}&#10;\usepackage{amsmath}&#10;\pagestyle{empty}&#10;\begin{document}&#10;&#10;$T_{[i,k]}^{[a,b]}$&#10;&#10;&#10;\end{document}"/>
  <p:tag name="IGUANATEXSIZE" val="20"/>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58.xml><?xml version="1.0" encoding="utf-8"?>
<p:tagLst xmlns:a="http://schemas.openxmlformats.org/drawingml/2006/main" xmlns:r="http://schemas.openxmlformats.org/officeDocument/2006/relationships" xmlns:p="http://schemas.openxmlformats.org/presentationml/2006/main">
  <p:tag name="OUTPUTDPI" val="1200"/>
  <p:tag name="ORIGINALHEIGHT" val="194.2258"/>
  <p:tag name="ORIGINALWIDTH" val="274.4657"/>
  <p:tag name="LATEXADDIN" val="\documentclass{article}&#10;\usepackage{amsmath}&#10;\pagestyle{empty}&#10;\begin{document}&#10;&#10;$T_{[j,k']}^{[a,b]}$&#10;&#10;&#10;\end{document}"/>
  <p:tag name="IGUANATEXSIZE" val="20"/>
  <p:tag name="IGUANATEXCURSOR" val="90"/>
  <p:tag name="TRANSPARENCY" val="True"/>
  <p:tag name="FILENAME" val=""/>
  <p:tag name="LATEXENGINEID" val="0"/>
  <p:tag name="TEMPFOLDER" val="c:\temp\"/>
  <p:tag name="LATEXFORMHEIGHT" val="312"/>
  <p:tag name="LATEXFORMWIDTH" val="384"/>
  <p:tag name="LATEXFORMWRAP" val="True"/>
  <p:tag name="BITMAPVECTOR" val="0"/>
</p:tagLst>
</file>

<file path=ppt/tags/tag59.xml><?xml version="1.0" encoding="utf-8"?>
<p:tagLst xmlns:a="http://schemas.openxmlformats.org/drawingml/2006/main" xmlns:r="http://schemas.openxmlformats.org/officeDocument/2006/relationships" xmlns:p="http://schemas.openxmlformats.org/presentationml/2006/main">
  <p:tag name="OUTPUTDPI" val="1200"/>
  <p:tag name="ORIGINALHEIGHT" val="104.237"/>
  <p:tag name="ORIGINALWIDTH" val="110.9861"/>
  <p:tag name="LATEXADDIN" val="\documentclass{article}&#10;\usepackage{amsmath}&#10;\pagestyle{empty}&#10;\begin{document}&#10;&#10;$L_i$&#10;&#10;&#10;\end{document}"/>
  <p:tag name="IGUANATEXSIZE" val="20"/>
  <p:tag name="IGUANATEXCURSOR" val="85"/>
  <p:tag name="TRANSPARENCY" val="True"/>
  <p:tag name="FILENAME" val=""/>
  <p:tag name="LATEXENGINEID" val="0"/>
  <p:tag name="TEMPFOLDER" val="c:\temp\"/>
  <p:tag name="LATEXFORMHEIGHT" val="312"/>
  <p:tag name="LATEXFORMWIDTH" val="384"/>
  <p:tag name="LATEXFORMWRAP" val="True"/>
  <p:tag name="BITMAPVECTOR" val="0"/>
</p:tagLst>
</file>

<file path=ppt/tags/tag6.xml><?xml version="1.0" encoding="utf-8"?>
<p:tagLst xmlns:a="http://schemas.openxmlformats.org/drawingml/2006/main" xmlns:r="http://schemas.openxmlformats.org/officeDocument/2006/relationships" xmlns:p="http://schemas.openxmlformats.org/presentationml/2006/main">
  <p:tag name="TIMING" val="|15.2"/>
</p:tagLst>
</file>

<file path=ppt/tags/tag60.xml><?xml version="1.0" encoding="utf-8"?>
<p:tagLst xmlns:a="http://schemas.openxmlformats.org/drawingml/2006/main" xmlns:r="http://schemas.openxmlformats.org/officeDocument/2006/relationships" xmlns:p="http://schemas.openxmlformats.org/presentationml/2006/main">
  <p:tag name="OUTPUTDPI" val="1200"/>
  <p:tag name="ORIGINALHEIGHT" val="113.2358"/>
  <p:tag name="ORIGINALWIDTH" val="85.48929"/>
  <p:tag name="LATEXADDIN" val="\documentclass{article}&#10;\usepackage{amsmath}&#10;\pagestyle{empty}&#10;\begin{document}&#10;&#10;$f_i$&#10;&#10;&#10;\end{document}"/>
  <p:tag name="IGUANATEXSIZE" val="16"/>
  <p:tag name="IGUANATEXCURSOR" val="85"/>
  <p:tag name="TRANSPARENCY" val="True"/>
  <p:tag name="FILENAME" val=""/>
  <p:tag name="LATEXENGINEID" val="0"/>
  <p:tag name="TEMPFOLDER" val="C:\Users\yunqw\Documents\"/>
  <p:tag name="LATEXFORMHEIGHT" val="312"/>
  <p:tag name="LATEXFORMWIDTH" val="384"/>
  <p:tag name="LATEXFORMWRAP" val="True"/>
  <p:tag name="BITMAPVECTOR" val="0"/>
</p:tagLst>
</file>

<file path=ppt/tags/tag61.xml><?xml version="1.0" encoding="utf-8"?>
<p:tagLst xmlns:a="http://schemas.openxmlformats.org/drawingml/2006/main" xmlns:r="http://schemas.openxmlformats.org/officeDocument/2006/relationships" xmlns:p="http://schemas.openxmlformats.org/presentationml/2006/main">
  <p:tag name="OUTPUTDPI" val="1200"/>
  <p:tag name="ORIGINALHEIGHT" val="74.24071"/>
  <p:tag name="ORIGINALWIDTH" val="98.23772"/>
  <p:tag name="LATEXADDIN" val="\documentclass{article}&#10;\usepackage{amsmath}&#10;\pagestyle{empty}&#10;\begin{document}&#10;$v_b$&#10;&#10;&#10;&#10;\end{document}"/>
  <p:tag name="IGUANATEXSIZE" val="20"/>
  <p:tag name="IGUANATEXCURSOR" val="84"/>
  <p:tag name="TRANSPARENCY" val="True"/>
  <p:tag name="FILENAME" val=""/>
  <p:tag name="LATEXENGINEID" val="0"/>
  <p:tag name="TEMPFOLDER" val="c:\temp\"/>
  <p:tag name="LATEXFORMHEIGHT" val="312"/>
  <p:tag name="LATEXFORMWIDTH" val="384"/>
  <p:tag name="LATEXFORMWRAP" val="True"/>
  <p:tag name="BITMAPVECTOR" val="0"/>
</p:tagLst>
</file>

<file path=ppt/tags/tag62.xml><?xml version="1.0" encoding="utf-8"?>
<p:tagLst xmlns:a="http://schemas.openxmlformats.org/drawingml/2006/main" xmlns:r="http://schemas.openxmlformats.org/officeDocument/2006/relationships" xmlns:p="http://schemas.openxmlformats.org/presentationml/2006/main">
  <p:tag name="OUTPUTDPI" val="1200"/>
  <p:tag name="ORIGINALHEIGHT" val="74.24071"/>
  <p:tag name="ORIGINALWIDTH" val="107.2366"/>
  <p:tag name="LATEXADDIN" val="\documentclass{article}&#10;\usepackage{amsmath}&#10;\pagestyle{empty}&#10;\begin{document}&#10;&#10;$v_a$&#10;&#10;\end{document}"/>
  <p:tag name="IGUANATEXSIZE" val="20"/>
  <p:tag name="IGUANATEXCURSOR" val="85"/>
  <p:tag name="TRANSPARENCY" val="True"/>
  <p:tag name="FILENAME" val=""/>
  <p:tag name="LATEXENGINEID" val="0"/>
  <p:tag name="TEMPFOLDER" val="c:\temp\"/>
  <p:tag name="LATEXFORMHEIGHT" val="312"/>
  <p:tag name="LATEXFORMWIDTH" val="384"/>
  <p:tag name="LATEXFORMWRAP" val="True"/>
  <p:tag name="BITMAPVECTOR" val="0"/>
</p:tagLst>
</file>

<file path=ppt/tags/tag63.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92.98835"/>
  <p:tag name="LATEXADDIN" val="\documentclass{article}&#10;\usepackage{amsmath}&#10;\pagestyle{empty}&#10;\begin{document}&#10;&#10;$f_j$&#10;&#10;&#10;\end{document}"/>
  <p:tag name="IGUANATEXSIZE" val="20"/>
  <p:tag name="IGUANATEXCURSOR" val="103"/>
  <p:tag name="TRANSPARENCY" val="True"/>
  <p:tag name="FILENAME" val=""/>
  <p:tag name="LATEXENGINEID" val="0"/>
  <p:tag name="TEMPFOLDER" val="c:\temp\"/>
  <p:tag name="LATEXFORMHEIGHT" val="312"/>
  <p:tag name="LATEXFORMWIDTH" val="384"/>
  <p:tag name="LATEXFORMWRAP" val="True"/>
  <p:tag name="BITMAPVECTOR" val="0"/>
</p:tagLst>
</file>

<file path=ppt/tags/tag64.xml><?xml version="1.0" encoding="utf-8"?>
<p:tagLst xmlns:a="http://schemas.openxmlformats.org/drawingml/2006/main" xmlns:r="http://schemas.openxmlformats.org/officeDocument/2006/relationships" xmlns:p="http://schemas.openxmlformats.org/presentationml/2006/main">
  <p:tag name="TIMING" val="|23.7"/>
</p:tagLst>
</file>

<file path=ppt/tags/tag65.xml><?xml version="1.0" encoding="utf-8"?>
<p:tagLst xmlns:a="http://schemas.openxmlformats.org/drawingml/2006/main" xmlns:r="http://schemas.openxmlformats.org/officeDocument/2006/relationships" xmlns:p="http://schemas.openxmlformats.org/presentationml/2006/main">
  <p:tag name="OUTPUTDPI" val="1200"/>
  <p:tag name="ORIGINALHEIGHT" val="113.2358"/>
  <p:tag name="ORIGINALWIDTH" val="85.48929"/>
  <p:tag name="LATEXADDIN" val="\documentclass{article}&#10;\usepackage{amsmath}&#10;\pagestyle{empty}&#10;\begin{document}&#10;&#10;$f_i$&#10;&#10;&#10;\end{document}"/>
  <p:tag name="IGUANATEXSIZE" val="16"/>
  <p:tag name="IGUANATEXCURSOR" val="85"/>
  <p:tag name="TRANSPARENCY" val="True"/>
  <p:tag name="FILENAME" val=""/>
  <p:tag name="LATEXENGINEID" val="0"/>
  <p:tag name="TEMPFOLDER" val="C:\Users\yunqw\Documents\"/>
  <p:tag name="LATEXFORMHEIGHT" val="312"/>
  <p:tag name="LATEXFORMWIDTH" val="384"/>
  <p:tag name="LATEXFORMWRAP" val="True"/>
  <p:tag name="BITMAPVECTOR" val="0"/>
</p:tagLst>
</file>

<file path=ppt/tags/tag66.xml><?xml version="1.0" encoding="utf-8"?>
<p:tagLst xmlns:a="http://schemas.openxmlformats.org/drawingml/2006/main" xmlns:r="http://schemas.openxmlformats.org/officeDocument/2006/relationships" xmlns:p="http://schemas.openxmlformats.org/presentationml/2006/main">
  <p:tag name="OUTPUTDPI" val="1200"/>
  <p:tag name="ORIGINALHEIGHT" val="552.681"/>
  <p:tag name="ORIGINALWIDTH" val="3020.622"/>
  <p:tag name="LATEXADDIN" val="\documentclass{article}&#10;\usepackage{amsmath}&#10;\pagestyle{empty}&#10;\begin{document}&#10;  \begin{equation}&#10;    \begin{aligned}&#10;    &amp;\forall f_{i} \in F, \forall k \in\left[0, \frac{T^h}{p_{i}}\right):\\&#10;    &amp;T^{last\left(\Pi_i\right)}_{[i,k]}+L_{i} - T^{first\left(\Pi_i\right)}_{[i,k]}\leq +d_{i}&#10;    \end{aligned}&#10;\end{equation}&#10;&#10;&#10;&#10;\end{document}"/>
  <p:tag name="IGUANATEXSIZE" val="16"/>
  <p:tag name="IGUANATEXCURSOR" val="322"/>
  <p:tag name="TRANSPARENCY" val="True"/>
  <p:tag name="FILENAME" val=""/>
  <p:tag name="LATEXENGINEID" val="0"/>
  <p:tag name="TEMPFOLDER" val="C:\Users\yunqw\Documents\"/>
  <p:tag name="LATEXFORMHEIGHT" val="312"/>
  <p:tag name="LATEXFORMWIDTH" val="384"/>
  <p:tag name="LATEXFORMWRAP" val="True"/>
  <p:tag name="BITMAPVECTOR" val="0"/>
</p:tagLst>
</file>

<file path=ppt/tags/tag67.xml><?xml version="1.0" encoding="utf-8"?>
<p:tagLst xmlns:a="http://schemas.openxmlformats.org/drawingml/2006/main" xmlns:r="http://schemas.openxmlformats.org/officeDocument/2006/relationships" xmlns:p="http://schemas.openxmlformats.org/presentationml/2006/main">
  <p:tag name="OUTPUTDPI" val="1200"/>
  <p:tag name="ORIGINALHEIGHT" val="1046.869"/>
  <p:tag name="ORIGINALWIDTH" val="3726.284"/>
  <p:tag name="LATEXADDIN" val="\documentclass{article}&#10;\usepackage{amsmath}&#10;\pagestyle{empty}&#10;\begin{document}&#10;&#10;\begin{equation}&#10;  \begin{aligned}&#10;  &amp;\forall f_{i}, f_{j} \in F, i \neq j, \forall[a, b] \in \Pi_{i} \cap \Pi_{j}, \forall[x, a] \in \Pi_{i},\forall[y, a] \in \Pi_{j} \\&#10;  &amp; \forall k \in\left[0, \frac{T^h}{p_{i}}\right), \forall k^{\prime} \in\left[0, \frac{T^h}{p_{j}}\right),  Q^a_i=Q^a_j:\\&#10;  &amp;\left(\left(T^{[x,a]}_{(i,k)}&gt;T^{[y,a]}_{(j,k')}+L_{j}\right)\wedge \left(T^{[a,b]}_{(i,k)}&gt;T^{[a,b]}_{(j,k')}+L_{j}\right)\right) \vee \\&#10;  &amp;\left(\left(T^{[y,a]}_{(j,k')}&gt;T^{[x,a]}_{(i,k)}+L_{i}\right)\wedge\left(T^{[a,b]}_{(j,k')}&gt;T^{[a,b]}_{(i,k)}+L_{i}\right)\right). &#10;  \end{aligned}&#10;  \end{equation}&#10;&#10;&#10;&#10;\end{document}"/>
  <p:tag name="IGUANATEXSIZE" val="14"/>
  <p:tag name="IGUANATEXCURSOR" val="687"/>
  <p:tag name="TRANSPARENCY" val="True"/>
  <p:tag name="FILENAME" val=""/>
  <p:tag name="LATEXENGINEID" val="0"/>
  <p:tag name="TEMPFOLDER" val="C:\Users\yunqw\Documents\"/>
  <p:tag name="LATEXFORMHEIGHT" val="312"/>
  <p:tag name="LATEXFORMWIDTH" val="384"/>
  <p:tag name="LATEXFORMWRAP" val="True"/>
  <p:tag name="BITMAPVECTOR" val="0"/>
</p:tagLst>
</file>

<file path=ppt/tags/tag68.xml><?xml version="1.0" encoding="utf-8"?>
<p:tagLst xmlns:a="http://schemas.openxmlformats.org/drawingml/2006/main" xmlns:r="http://schemas.openxmlformats.org/officeDocument/2006/relationships" xmlns:p="http://schemas.openxmlformats.org/presentationml/2006/main">
  <p:tag name="OUTPUTDPI" val="1200"/>
  <p:tag name="ORIGINALHEIGHT" val="248.219"/>
  <p:tag name="ORIGINALWIDTH" val="2437.945"/>
  <p:tag name="LATEXADDIN" val="\documentclass{article}&#10;\usepackage{amsmath}&#10;\pagestyle{empty}&#10;\begin{document}&#10;\begin{equation}&#10;  SOR_{i}=\frac{s _{i} }{p_{i} }   &#10;  \label{equation:SOR}&#10;\end{equation}&#10;&#10;&#10;&#10;\end{document}"/>
  <p:tag name="IGUANATEXSIZE" val="18"/>
  <p:tag name="IGUANATEXCURSOR" val="170"/>
  <p:tag name="TRANSPARENCY" val="True"/>
  <p:tag name="FILENAME" val=""/>
  <p:tag name="LATEXENGINEID" val="0"/>
  <p:tag name="TEMPFOLDER" val="c:\temp\"/>
  <p:tag name="LATEXFORMHEIGHT" val="312"/>
  <p:tag name="LATEXFORMWIDTH" val="384"/>
  <p:tag name="LATEXFORMWRAP" val="True"/>
  <p:tag name="BITMAPVECTOR" val="0"/>
</p:tagLst>
</file>

<file path=ppt/tags/tag69.xml><?xml version="1.0" encoding="utf-8"?>
<p:tagLst xmlns:a="http://schemas.openxmlformats.org/drawingml/2006/main" xmlns:r="http://schemas.openxmlformats.org/officeDocument/2006/relationships" xmlns:p="http://schemas.openxmlformats.org/presentationml/2006/main">
  <p:tag name="OUTPUTDPI" val="1200"/>
  <p:tag name="ORIGINALHEIGHT" val="74.24071"/>
  <p:tag name="ORIGINALWIDTH" val="83.23961"/>
  <p:tag name="LATEXADDIN" val="\documentclass{article}&#10;\usepackage{amsmath}&#10;\pagestyle{empty}&#10;\begin{document}&#10;&#10;$s_i$ &#10;&#10;&#10;\end{document}"/>
  <p:tag name="IGUANATEXSIZE" val="20"/>
  <p:tag name="IGUANATEXCURSOR" val="87"/>
  <p:tag name="TRANSPARENCY" val="True"/>
  <p:tag name="FILENAME" val=""/>
  <p:tag name="LATEXENGINEID" val="0"/>
  <p:tag name="TEMPFOLDER" val="c:\temp\"/>
  <p:tag name="LATEXFORMHEIGHT" val="312"/>
  <p:tag name="LATEXFORMWIDTH" val="384"/>
  <p:tag name="LATEXFORMWRAP" val="True"/>
  <p:tag name="BITMAPVECTOR" val="0"/>
</p:tagLst>
</file>

<file path=ppt/tags/tag7.xml><?xml version="1.0" encoding="utf-8"?>
<p:tagLst xmlns:a="http://schemas.openxmlformats.org/drawingml/2006/main" xmlns:r="http://schemas.openxmlformats.org/officeDocument/2006/relationships" xmlns:p="http://schemas.openxmlformats.org/presentationml/2006/main">
  <p:tag name="TIMING" val="|8.1|17.7"/>
</p:tagLst>
</file>

<file path=ppt/tags/tag70.xml><?xml version="1.0" encoding="utf-8"?>
<p:tagLst xmlns:a="http://schemas.openxmlformats.org/drawingml/2006/main" xmlns:r="http://schemas.openxmlformats.org/officeDocument/2006/relationships" xmlns:p="http://schemas.openxmlformats.org/presentationml/2006/main">
  <p:tag name="OUTPUTDPI" val="1200"/>
  <p:tag name="ORIGINALHEIGHT" val="78.74016"/>
  <p:tag name="ORIGINALWIDTH" val="98.23772"/>
  <p:tag name="LATEXADDIN" val="\documentclass{article}&#10;\usepackage{amsmath}&#10;\pagestyle{empty}&#10;\begin{document}&#10;&#10;&#10;$p_i$ &#10;&#10;\end{document}"/>
  <p:tag name="IGUANATEXSIZE" val="18"/>
  <p:tag name="IGUANATEXCURSOR" val="88"/>
  <p:tag name="TRANSPARENCY" val="True"/>
  <p:tag name="FILENAME" val=""/>
  <p:tag name="LATEXENGINEID" val="0"/>
  <p:tag name="TEMPFOLDER" val="c:\temp\"/>
  <p:tag name="LATEXFORMHEIGHT" val="312"/>
  <p:tag name="LATEXFORMWIDTH" val="384"/>
  <p:tag name="LATEXFORMWRAP" val="True"/>
  <p:tag name="BITMAPVECTOR" val="0"/>
</p:tagLst>
</file>

<file path=ppt/tags/tag71.xml><?xml version="1.0" encoding="utf-8"?>
<p:tagLst xmlns:a="http://schemas.openxmlformats.org/drawingml/2006/main" xmlns:r="http://schemas.openxmlformats.org/officeDocument/2006/relationships" xmlns:p="http://schemas.openxmlformats.org/presentationml/2006/main">
  <p:tag name="OUTPUTDPI" val="1200"/>
  <p:tag name="ORIGINALHEIGHT" val="264.7169"/>
  <p:tag name="ORIGINALWIDTH" val="2601.425"/>
  <p:tag name="LATEXADDIN" val="\documentclass{article}&#10;\usepackage{amsmath}&#10;\pagestyle{empty}&#10;\begin{document}&#10;&#10;\begin{equation}&#10;g_{i}=\lceil \frac{s-\Sigma g_{i-1}}{N-i+1}\rceil&#10;\label{equation:分组}&#10;\end{equation}&#10;&#10;&#10;\end{document}"/>
  <p:tag name="IGUANATEXSIZE" val="20"/>
  <p:tag name="IGUANATEXCURSOR" val="182"/>
  <p:tag name="TRANSPARENCY" val="True"/>
  <p:tag name="FILENAME" val=""/>
  <p:tag name="LATEXENGINEID" val="0"/>
  <p:tag name="TEMPFOLDER" val="c:\temp\"/>
  <p:tag name="LATEXFORMHEIGHT" val="312"/>
  <p:tag name="LATEXFORMWIDTH" val="384"/>
  <p:tag name="LATEXFORMWRAP" val="True"/>
  <p:tag name="BITMAPVECTOR" val="0"/>
</p:tagLst>
</file>

<file path=ppt/tags/tag72.xml><?xml version="1.0" encoding="utf-8"?>
<p:tagLst xmlns:a="http://schemas.openxmlformats.org/drawingml/2006/main" xmlns:r="http://schemas.openxmlformats.org/officeDocument/2006/relationships" xmlns:p="http://schemas.openxmlformats.org/presentationml/2006/main">
  <p:tag name="OUTPUTDPI" val="1200"/>
  <p:tag name="ORIGINALHEIGHT" val="80.24"/>
  <p:tag name="ORIGINALWIDTH" val="88.48898"/>
  <p:tag name="LATEXADDIN" val="\documentclass{article}&#10;\usepackage{amsmath}&#10;\pagestyle{empty}&#10;\begin{document}&#10;&#10;$g_i$&#10;&#10;&#10;\end{document}"/>
  <p:tag name="IGUANATEXSIZE" val="14"/>
  <p:tag name="IGUANATEXCURSOR" val="85"/>
  <p:tag name="TRANSPARENCY" val="True"/>
  <p:tag name="FILENAME" val=""/>
  <p:tag name="LATEXENGINEID" val="0"/>
  <p:tag name="TEMPFOLDER" val="c:\temp\"/>
  <p:tag name="LATEXFORMHEIGHT" val="312"/>
  <p:tag name="LATEXFORMWIDTH" val="384"/>
  <p:tag name="LATEXFORMWRAP" val="True"/>
  <p:tag name="BITMAPVECTOR" val="0"/>
</p:tagLst>
</file>

<file path=ppt/tags/tag73.xml><?xml version="1.0" encoding="utf-8"?>
<p:tagLst xmlns:a="http://schemas.openxmlformats.org/drawingml/2006/main" xmlns:r="http://schemas.openxmlformats.org/officeDocument/2006/relationships" xmlns:p="http://schemas.openxmlformats.org/presentationml/2006/main">
  <p:tag name="TIMING" val="|7.5"/>
</p:tagLst>
</file>

<file path=ppt/tags/tag8.xml><?xml version="1.0" encoding="utf-8"?>
<p:tagLst xmlns:a="http://schemas.openxmlformats.org/drawingml/2006/main" xmlns:r="http://schemas.openxmlformats.org/officeDocument/2006/relationships" xmlns:p="http://schemas.openxmlformats.org/presentationml/2006/main">
  <p:tag name="OUTPUTDPI" val="1200"/>
  <p:tag name="ORIGINALHEIGHT" val="111.7361"/>
  <p:tag name="ORIGINALWIDTH" val="701.9123"/>
  <p:tag name="LATEXADDIN" val="\documentclass{article}&#10;\usepackage{amsmath}&#10;\pagestyle{empty}&#10;\begin{document}&#10;$\mathcal{G}=&lt;\mathcal{V}, E&gt;$&#10;&#10;&#10;&#10;\end{document}"/>
  <p:tag name="IGUANATEXSIZE" val="14"/>
  <p:tag name="IGUANATEXCURSOR" val="110"/>
  <p:tag name="TRANSPARENCY" val="True"/>
  <p:tag name="FILENAME" val=""/>
  <p:tag name="LATEXENGINEID" val="0"/>
  <p:tag name="TEMPFOLDER" val="c:\temp\"/>
  <p:tag name="LATEXFORMHEIGHT" val="312"/>
  <p:tag name="LATEXFORMWIDTH" val="384"/>
  <p:tag name="LATEXFORMWRAP" val="True"/>
  <p:tag name="BITMAPVECTOR" val="0"/>
</p:tagLst>
</file>

<file path=ppt/tags/tag9.xml><?xml version="1.0" encoding="utf-8"?>
<p:tagLst xmlns:a="http://schemas.openxmlformats.org/drawingml/2006/main" xmlns:r="http://schemas.openxmlformats.org/officeDocument/2006/relationships" xmlns:p="http://schemas.openxmlformats.org/presentationml/2006/main">
  <p:tag name="OUTPUTDPI" val="1200"/>
  <p:tag name="ORIGINALHEIGHT" val="104.237"/>
  <p:tag name="ORIGINALWIDTH" val="353.2058"/>
  <p:tag name="LATEXADDIN" val="\documentclass{article}&#10;\usepackage{amsmath}&#10;\pagestyle{empty}&#10;\begin{document}&#10;&#10;$v_{k} \in \mathcal{V} $&#10;&#10;&#10;\end{document}"/>
  <p:tag name="IGUANATEXSIZE" val="14"/>
  <p:tag name="IGUANATEXCURSOR" val="105"/>
  <p:tag name="TRANSPARENCY" val="True"/>
  <p:tag name="FILENAME" val=""/>
  <p:tag name="LATEXENGINEID" val="0"/>
  <p:tag name="TEMPFOLDER" val="c:\temp\"/>
  <p:tag name="LATEXFORMHEIGHT" val="312"/>
  <p:tag name="LATEXFORMWIDTH" val="384"/>
  <p:tag name="LATEXFORMWRAP" val="True"/>
  <p:tag name="BITMAPVECTOR" val="0"/>
</p:tagLst>
</file>

<file path=ppt/theme/theme1.xml><?xml version="1.0" encoding="utf-8"?>
<a:theme xmlns:a="http://schemas.openxmlformats.org/drawingml/2006/main" name="2016-VI主题-蓝">
  <a:themeElements>
    <a:clrScheme name="VI蓝色版">
      <a:dk1>
        <a:srgbClr val="000000"/>
      </a:dk1>
      <a:lt1>
        <a:srgbClr val="FFFFFF"/>
      </a:lt1>
      <a:dk2>
        <a:srgbClr val="BD9F68"/>
      </a:dk2>
      <a:lt2>
        <a:srgbClr val="B5B5B6"/>
      </a:lt2>
      <a:accent1>
        <a:srgbClr val="004098"/>
      </a:accent1>
      <a:accent2>
        <a:srgbClr val="0086D1"/>
      </a:accent2>
      <a:accent3>
        <a:srgbClr val="338D27"/>
      </a:accent3>
      <a:accent4>
        <a:srgbClr val="00514E"/>
      </a:accent4>
      <a:accent5>
        <a:srgbClr val="FDD000"/>
      </a:accent5>
      <a:accent6>
        <a:srgbClr val="F08300"/>
      </a:accent6>
      <a:hlink>
        <a:srgbClr val="B5B5B6"/>
      </a:hlink>
      <a:folHlink>
        <a:srgbClr val="BD9F68"/>
      </a:folHlink>
    </a:clrScheme>
    <a:fontScheme name="自定义 7">
      <a:majorFont>
        <a:latin typeface="等线"/>
        <a:ea typeface="等线"/>
        <a:cs typeface=""/>
      </a:majorFont>
      <a:minorFont>
        <a:latin typeface="等线 Light"/>
        <a:ea typeface="等线"/>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2016-VI主题-蓝" id="{1B918C6D-2D61-4306-88BA-3CA31BAAF13F}" vid="{A734D909-B61D-48C4-8B37-4CE497344009}"/>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2016-VI主题-蓝</Template>
  <TotalTime>26278</TotalTime>
  <Words>9299</Words>
  <Application>Microsoft Office PowerPoint</Application>
  <PresentationFormat>全屏显示(4:3)</PresentationFormat>
  <Paragraphs>915</Paragraphs>
  <Slides>54</Slides>
  <Notes>45</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54</vt:i4>
      </vt:variant>
    </vt:vector>
  </HeadingPairs>
  <TitlesOfParts>
    <vt:vector size="61" baseType="lpstr">
      <vt:lpstr>等线</vt:lpstr>
      <vt:lpstr>等线 Light</vt:lpstr>
      <vt:lpstr>微软雅黑</vt:lpstr>
      <vt:lpstr>Arial</vt:lpstr>
      <vt:lpstr>Calibri</vt:lpstr>
      <vt:lpstr>Wingdings</vt:lpstr>
      <vt:lpstr>2016-VI主题-蓝</vt:lpstr>
      <vt:lpstr>时间敏感网络的确定性传输机制：数据交换架构、调度算法及实现</vt:lpstr>
      <vt:lpstr>目录 Contents</vt:lpstr>
      <vt:lpstr>目录 Contents</vt:lpstr>
      <vt:lpstr>研究背景</vt:lpstr>
      <vt:lpstr>研究背景</vt:lpstr>
      <vt:lpstr>研究现状—传统以太网数据交换结构</vt:lpstr>
      <vt:lpstr>研究现状—TSN数据交换结构</vt:lpstr>
      <vt:lpstr>研究现状—数据调度结构</vt:lpstr>
      <vt:lpstr>研究现状—离线调度算法</vt:lpstr>
      <vt:lpstr>研究现状—总结</vt:lpstr>
      <vt:lpstr>主要研究内容</vt:lpstr>
      <vt:lpstr>目录 Contents</vt:lpstr>
      <vt:lpstr>目录 Contents</vt:lpstr>
      <vt:lpstr>研究内容一  VQSA 分析与设计</vt:lpstr>
      <vt:lpstr>研究内容一  VQSA 分析与设计</vt:lpstr>
      <vt:lpstr>研究内容一  VQSA 分析与设计</vt:lpstr>
      <vt:lpstr>研究内容一  VQSA 分析与设计</vt:lpstr>
      <vt:lpstr>研究内容一  VQSA 分析与设计</vt:lpstr>
      <vt:lpstr>研究内容一  VQSA 分析与设计</vt:lpstr>
      <vt:lpstr>研究内容一  VQSA 分析与设计</vt:lpstr>
      <vt:lpstr>研究内容一  VQSA 分析与设计</vt:lpstr>
      <vt:lpstr>研究内容一  VQSA 分析与设计</vt:lpstr>
      <vt:lpstr>目录 Contents</vt:lpstr>
      <vt:lpstr>研究内容二  基于VQSA的确定性传输调度算法设计</vt:lpstr>
      <vt:lpstr>研究内容二  基于VQSA的确定性传输调度算法设计</vt:lpstr>
      <vt:lpstr>研究内容二  基于VQSA的确定性传输调度算法设计</vt:lpstr>
      <vt:lpstr>研究内容二  基于VQSA的确定性传输调度算法设计</vt:lpstr>
      <vt:lpstr>研究内容二  基于VQSA的确定性传输调度算法设计</vt:lpstr>
      <vt:lpstr>研究内容二  基于VQSA的确定性传输调度算法设计</vt:lpstr>
      <vt:lpstr>研究内容二  基于VQSA的确定性传输调度算法设计</vt:lpstr>
      <vt:lpstr>研究内容二  基于VQSA的确定性传输调度算法设计</vt:lpstr>
      <vt:lpstr>目录 Contents</vt:lpstr>
      <vt:lpstr>研究内容三  基于VQSA的TSN交换IP实现与测试</vt:lpstr>
      <vt:lpstr>研究内容三  基于VQSA的TSN交换IP实现与测试</vt:lpstr>
      <vt:lpstr>研究内容三  基于VQSA的TSN交换IP实现与测试</vt:lpstr>
      <vt:lpstr>研究内容三  基于VQSA的TSN交换IP实现与测试</vt:lpstr>
      <vt:lpstr>研究内容三  基于VQSA的TSN交换IP实现与测试</vt:lpstr>
      <vt:lpstr>研究内容三  基于VQSA的TSN交换IP实现与测试</vt:lpstr>
      <vt:lpstr>研究内容三  基于VQSA的TSN交换IP实现与测试</vt:lpstr>
      <vt:lpstr>研究内容三  基于VQSA的TSN交换IP实现与测试</vt:lpstr>
      <vt:lpstr>研究内容三  基于VQSA的TSN交换IP实现与测试</vt:lpstr>
      <vt:lpstr>研究内容三  基于VQSA的TSN交换IP实现与测试</vt:lpstr>
      <vt:lpstr>研究内容三  基于VQSA的TSN交换IP实现与测试</vt:lpstr>
      <vt:lpstr>研究内容三  基于VQSA的TSN交换IP实现与测试</vt:lpstr>
      <vt:lpstr>研究内容三  基于VQSA的TSN交换IP实现与测试</vt:lpstr>
      <vt:lpstr>研究内容三  基于VQSA的TSN交换IP实现与测试</vt:lpstr>
      <vt:lpstr>研究内容三  基于VQSA的TSN交换IP实现与测试</vt:lpstr>
      <vt:lpstr>目录 Contents</vt:lpstr>
      <vt:lpstr>总结</vt:lpstr>
      <vt:lpstr>展望</vt:lpstr>
      <vt:lpstr>研究成果</vt:lpstr>
      <vt:lpstr>谢谢，请各位老师批评指正！</vt:lpstr>
      <vt:lpstr>评阅意见修改</vt:lpstr>
      <vt:lpstr>评阅意见修改</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YU YUNZHU</dc:creator>
  <cp:lastModifiedBy>郧绮雯</cp:lastModifiedBy>
  <cp:revision>2026</cp:revision>
  <cp:lastPrinted>2020-05-22T03:06:21Z</cp:lastPrinted>
  <dcterms:created xsi:type="dcterms:W3CDTF">2016-04-20T02:59:17Z</dcterms:created>
  <dcterms:modified xsi:type="dcterms:W3CDTF">2022-02-11T02:36:58Z</dcterms:modified>
</cp:coreProperties>
</file>